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5" r:id="rId7"/>
    <p:sldId id="266" r:id="rId8"/>
    <p:sldId id="267" r:id="rId9"/>
    <p:sldId id="268" r:id="rId10"/>
    <p:sldId id="269" r:id="rId11"/>
    <p:sldId id="270" r:id="rId12"/>
    <p:sldId id="271" r:id="rId13"/>
    <p:sldId id="260" r:id="rId14"/>
    <p:sldId id="273" r:id="rId15"/>
    <p:sldId id="274" r:id="rId16"/>
    <p:sldId id="451" r:id="rId17"/>
    <p:sldId id="275" r:id="rId18"/>
    <p:sldId id="276" r:id="rId19"/>
    <p:sldId id="277" r:id="rId20"/>
    <p:sldId id="278" r:id="rId21"/>
    <p:sldId id="279" r:id="rId22"/>
    <p:sldId id="280" r:id="rId23"/>
    <p:sldId id="449" r:id="rId24"/>
    <p:sldId id="450"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997"/>
    <a:srgbClr val="7AC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5D36D-6F75-934D-9D41-AED9A0636755}" v="7" dt="2024-07-01T12:00:56.89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2"/>
    <p:restoredTop sz="94674"/>
  </p:normalViewPr>
  <p:slideViewPr>
    <p:cSldViewPr snapToGrid="0">
      <p:cViewPr varScale="1">
        <p:scale>
          <a:sx n="70" d="100"/>
          <a:sy n="70"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04038-C3A0-468C-A918-725774BD05D4}"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04038-C3A0-468C-A918-725774BD05D4}"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4038-C3A0-468C-A918-725774BD05D4}"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4038-C3A0-468C-A918-725774BD05D4}" type="datetimeFigureOut">
              <a:rPr lang="en-US" smtClean="0"/>
              <a:t>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D6F2A-7020-4CB2-ABB8-0D9895C5A7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tamey.gov.gr/" TargetMode="Externa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package" Target="../embeddings/Microsoft_Word_Document2.docx"/><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9275" y="2128540"/>
            <a:ext cx="7772581" cy="1384995"/>
          </a:xfrm>
          <a:prstGeom prst="rect">
            <a:avLst/>
          </a:prstGeom>
          <a:noFill/>
        </p:spPr>
        <p:txBody>
          <a:bodyPr wrap="square" rtlCol="0">
            <a:spAutoFit/>
          </a:bodyPr>
          <a:lstStyle/>
          <a:p>
            <a:pPr algn="ctr"/>
            <a:r>
              <a:rPr lang="el-GR" sz="2800" b="1" dirty="0" err="1">
                <a:solidFill>
                  <a:srgbClr val="423997"/>
                </a:solidFill>
                <a:ea typeface="Tahoma" panose="020B0604030504040204" pitchFamily="34" charset="0"/>
                <a:cs typeface="Tahoma" panose="020B0604030504040204" pitchFamily="34" charset="0"/>
              </a:rPr>
              <a:t>Επικαιροποιημένη</a:t>
            </a:r>
            <a:r>
              <a:rPr lang="el-GR" sz="2800" b="1" dirty="0">
                <a:solidFill>
                  <a:srgbClr val="423997"/>
                </a:solidFill>
                <a:ea typeface="Tahoma" panose="020B0604030504040204" pitchFamily="34" charset="0"/>
                <a:cs typeface="Tahoma" panose="020B0604030504040204" pitchFamily="34" charset="0"/>
              </a:rPr>
              <a:t> </a:t>
            </a:r>
          </a:p>
          <a:p>
            <a:pPr algn="ctr"/>
            <a:r>
              <a:rPr lang="el-GR" sz="2800" b="1" dirty="0">
                <a:solidFill>
                  <a:srgbClr val="423997"/>
                </a:solidFill>
                <a:ea typeface="Tahoma" panose="020B0604030504040204" pitchFamily="34" charset="0"/>
                <a:cs typeface="Tahoma" panose="020B0604030504040204" pitchFamily="34" charset="0"/>
              </a:rPr>
              <a:t>Επικοινωνιακή Στρατηγική </a:t>
            </a:r>
          </a:p>
          <a:p>
            <a:pPr algn="ctr"/>
            <a:r>
              <a:rPr lang="el-GR" sz="2800" b="1" dirty="0">
                <a:solidFill>
                  <a:srgbClr val="423997"/>
                </a:solidFill>
                <a:ea typeface="Tahoma" panose="020B0604030504040204" pitchFamily="34" charset="0"/>
                <a:cs typeface="Tahoma" panose="020B0604030504040204" pitchFamily="34" charset="0"/>
              </a:rPr>
              <a:t>ΤΑΜΕΥ 2021-2027</a:t>
            </a:r>
            <a:endParaRPr lang="en-US" sz="2800" b="1" dirty="0">
              <a:solidFill>
                <a:srgbClr val="423997"/>
              </a:solidFill>
              <a:ea typeface="Tahoma" panose="020B0604030504040204" pitchFamily="34" charset="0"/>
              <a:cs typeface="Tahoma" panose="020B0604030504040204" pitchFamily="34" charset="0"/>
            </a:endParaRPr>
          </a:p>
        </p:txBody>
      </p:sp>
      <p:sp>
        <p:nvSpPr>
          <p:cNvPr id="5" name="TextBox 4"/>
          <p:cNvSpPr txBox="1"/>
          <p:nvPr/>
        </p:nvSpPr>
        <p:spPr>
          <a:xfrm>
            <a:off x="219275" y="3913501"/>
            <a:ext cx="10421016" cy="707886"/>
          </a:xfrm>
          <a:prstGeom prst="rect">
            <a:avLst/>
          </a:prstGeom>
          <a:noFill/>
        </p:spPr>
        <p:txBody>
          <a:bodyPr wrap="square" rtlCol="0">
            <a:spAutoFit/>
          </a:bodyPr>
          <a:lstStyle/>
          <a:p>
            <a:r>
              <a:rPr lang="el-GR" sz="2000" dirty="0">
                <a:solidFill>
                  <a:srgbClr val="7AC343"/>
                </a:solidFill>
                <a:ea typeface="Tahoma" panose="020B0604030504040204" pitchFamily="34" charset="0"/>
                <a:cs typeface="Tahoma" panose="020B0604030504040204" pitchFamily="34" charset="0"/>
              </a:rPr>
              <a:t> ΟΙΚΟΝΟΜΟΠΟΥΛΟΥ ΧΑΡΙΣ /Υπεύθυνη Επικοινωνίας ΤΑΜΕΥ 2021- 2027, </a:t>
            </a:r>
          </a:p>
          <a:p>
            <a:r>
              <a:rPr lang="el-GR" sz="2000" dirty="0">
                <a:solidFill>
                  <a:srgbClr val="7AC343"/>
                </a:solidFill>
                <a:ea typeface="Tahoma" panose="020B0604030504040204" pitchFamily="34" charset="0"/>
                <a:cs typeface="Tahoma" panose="020B0604030504040204" pitchFamily="34" charset="0"/>
              </a:rPr>
              <a:t>Στέλεχος Μονάδας Α1 ΕΥΣΥΔ ΜΕΥ</a:t>
            </a:r>
            <a:endParaRPr lang="en-US" sz="2000" dirty="0">
              <a:solidFill>
                <a:srgbClr val="7AC343"/>
              </a:solidFill>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108456-ADF7-0FD2-60FB-A473B9E787DA}"/>
              </a:ext>
            </a:extLst>
          </p:cNvPr>
          <p:cNvSpPr txBox="1"/>
          <p:nvPr/>
        </p:nvSpPr>
        <p:spPr>
          <a:xfrm>
            <a:off x="395478" y="235958"/>
            <a:ext cx="6094476" cy="400110"/>
          </a:xfrm>
          <a:prstGeom prst="rect">
            <a:avLst/>
          </a:prstGeom>
          <a:noFill/>
        </p:spPr>
        <p:txBody>
          <a:bodyPr wrap="square">
            <a:spAutoFit/>
          </a:bodyPr>
          <a:lstStyle/>
          <a:p>
            <a:r>
              <a:rPr lang="el-GR" sz="2000" b="1" dirty="0">
                <a:solidFill>
                  <a:schemeClr val="bg1"/>
                </a:solidFill>
                <a:ea typeface="Tahoma" panose="020B0604030504040204" pitchFamily="34" charset="0"/>
                <a:cs typeface="Tahoma" panose="020B0604030504040204" pitchFamily="34" charset="0"/>
              </a:rPr>
              <a:t>ΒΑΣΙΚΑ ΣΗΜΕΙΑ ΕΠΙΚΑΙΡΟΠΟΙΗΣΗΣ</a:t>
            </a:r>
            <a:endParaRPr lang="en-US" sz="2000" b="1" dirty="0">
              <a:solidFill>
                <a:schemeClr val="bg1"/>
              </a:solidFill>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C6917D82-7EB3-3609-D4E6-2F2E03466348}"/>
              </a:ext>
            </a:extLst>
          </p:cNvPr>
          <p:cNvSpPr txBox="1"/>
          <p:nvPr/>
        </p:nvSpPr>
        <p:spPr>
          <a:xfrm>
            <a:off x="192024" y="813816"/>
            <a:ext cx="8949690"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lang="el-GR" dirty="0">
              <a:solidFill>
                <a:schemeClr val="bg1"/>
              </a:solidFill>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r>
              <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ΑΝΑΝΕΩΜΕΝΟΣ  ΟΔΗΓΟΣ ΔΗΜΟΣΙΟΤΗΤΑΣ ΤΑΜΕΥ με περισσότερα παραδείγματα για ευκολότερη χρήση από τους δικαιούχους</a:t>
            </a:r>
          </a:p>
          <a:p>
            <a:pPr marL="0" marR="0" lvl="0" indent="0" algn="l" defTabSz="914400" rtl="0" eaLnBrk="1" fontAlgn="auto" latinLnBrk="0" hangingPunct="1">
              <a:lnSpc>
                <a:spcPct val="100000"/>
              </a:lnSpc>
              <a:spcBef>
                <a:spcPts val="0"/>
              </a:spcBef>
              <a:spcAft>
                <a:spcPts val="0"/>
              </a:spcAft>
              <a:buClrTx/>
              <a:buSzPct val="120000"/>
              <a:buFontTx/>
              <a:buNone/>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r>
              <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 ΠΙΝΑΚΕΣ ΚΑΤΑΓΡΑΦΗΣ ΔΡΑΣΕΩΝ ΔΗΜΟΣΙΟΤΗΤΑΣ –εργαλεία μέτρησης δεικτών επικοινωνίας των ΤΑΜΕΥ</a:t>
            </a:r>
          </a:p>
          <a:p>
            <a:pPr marR="0" lvl="0" algn="l" defTabSz="914400" rtl="0" eaLnBrk="1" fontAlgn="auto" latinLnBrk="0" hangingPunct="1">
              <a:lnSpc>
                <a:spcPct val="100000"/>
              </a:lnSpc>
              <a:spcBef>
                <a:spcPts val="0"/>
              </a:spcBef>
              <a:spcAft>
                <a:spcPts val="0"/>
              </a:spcAft>
              <a:buClrTx/>
              <a:buSzPct val="120000"/>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Pct val="120000"/>
              <a:buFontTx/>
              <a:buNone/>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r>
              <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ΚΑΤΑΡΤΙΣΗ ΕΤΗΣΙΟΥ ΣΧΕΔΙΟΥ ΔΡΑΣΕΩΝ ΕΠΙΚΟΙΝΩΝΙΑΣ</a:t>
            </a: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lang="el-GR" dirty="0">
              <a:solidFill>
                <a:schemeClr val="bg1"/>
              </a:solidFill>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lang="el-GR" dirty="0">
              <a:solidFill>
                <a:schemeClr val="bg1"/>
              </a:solidFill>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Pct val="120000"/>
              <a:tabLst/>
              <a:defRPr/>
            </a:pPr>
            <a:endParaRPr kumimoji="0" 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Pct val="120000"/>
              <a:buFontTx/>
              <a:buNone/>
              <a:tabLst/>
              <a:defRPr/>
            </a:pPr>
            <a:endParaRPr kumimoji="0" lang="en-US"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r>
              <a:rPr kumimoji="0" lang="el-GR" altLang="en-US"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ΑΝΑΝΕΩΜΕΝΗ ΙΣΤΟΣΕΛΙΔΑ ΠΡΟΓΡΑΜΜΑΤΩΝ -</a:t>
            </a:r>
            <a:r>
              <a:rPr kumimoji="0" lang="en-US" altLang="en-US"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 </a:t>
            </a:r>
            <a:r>
              <a:rPr kumimoji="0" lang="en-US"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tamey.gov.gr</a:t>
            </a:r>
            <a:r>
              <a:rPr kumimoji="0" lang="el-GR"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 </a:t>
            </a:r>
            <a:r>
              <a:rPr kumimoji="0" lang="en-US"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rPr>
              <a:t>:</a:t>
            </a:r>
            <a:endParaRPr kumimoji="0" lang="el-GR"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Pct val="120000"/>
              <a:tabLst/>
              <a:defRPr/>
            </a:pPr>
            <a:endParaRPr kumimoji="0" lang="el-GR"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L="285750" indent="-285750">
              <a:buSzPct val="120000"/>
              <a:buFont typeface="Wingdings" panose="05000000000000000000" pitchFamily="2" charset="2"/>
              <a:buChar char="v"/>
              <a:defRPr/>
            </a:pPr>
            <a:r>
              <a:rPr lang="el-GR" altLang="el-GR" dirty="0">
                <a:solidFill>
                  <a:schemeClr val="bg1"/>
                </a:solidFill>
                <a:ea typeface="Tahoma" panose="020B0604030504040204" pitchFamily="34" charset="0"/>
                <a:cs typeface="Tahoma" panose="020B0604030504040204" pitchFamily="34" charset="0"/>
              </a:rPr>
              <a:t>       Φυλλάδιο με ΒΑΣΙΚΕΣ ΥΠΟΧΡΕΩΣΕΙΣ ΔΙΚΑΙΟΥΧΩΝ</a:t>
            </a:r>
          </a:p>
          <a:p>
            <a:pPr marL="285750" indent="-285750">
              <a:buSzPct val="120000"/>
              <a:buFont typeface="Wingdings" panose="05000000000000000000" pitchFamily="2" charset="2"/>
              <a:buChar char="v"/>
              <a:defRPr/>
            </a:pPr>
            <a:r>
              <a:rPr lang="el-GR" altLang="el-GR" dirty="0">
                <a:solidFill>
                  <a:schemeClr val="bg1"/>
                </a:solidFill>
                <a:ea typeface="Tahoma" panose="020B0604030504040204" pitchFamily="34" charset="0"/>
                <a:cs typeface="Tahoma" panose="020B0604030504040204" pitchFamily="34" charset="0"/>
              </a:rPr>
              <a:t>       ΟΝ </a:t>
            </a:r>
            <a:r>
              <a:rPr lang="en-US" altLang="el-GR" dirty="0">
                <a:solidFill>
                  <a:schemeClr val="bg1"/>
                </a:solidFill>
                <a:ea typeface="Tahoma" panose="020B0604030504040204" pitchFamily="34" charset="0"/>
                <a:cs typeface="Tahoma" panose="020B0604030504040204" pitchFamily="34" charset="0"/>
              </a:rPr>
              <a:t>LNE GENERATOR – O</a:t>
            </a:r>
            <a:r>
              <a:rPr lang="el-GR" altLang="el-GR" dirty="0" err="1">
                <a:solidFill>
                  <a:schemeClr val="bg1"/>
                </a:solidFill>
                <a:ea typeface="Tahoma" panose="020B0604030504040204" pitchFamily="34" charset="0"/>
                <a:cs typeface="Tahoma" panose="020B0604030504040204" pitchFamily="34" charset="0"/>
              </a:rPr>
              <a:t>μοιόμορφη</a:t>
            </a:r>
            <a:r>
              <a:rPr lang="el-GR" altLang="el-GR" dirty="0">
                <a:solidFill>
                  <a:schemeClr val="bg1"/>
                </a:solidFill>
                <a:ea typeface="Tahoma" panose="020B0604030504040204" pitchFamily="34" charset="0"/>
                <a:cs typeface="Tahoma" panose="020B0604030504040204" pitchFamily="34" charset="0"/>
              </a:rPr>
              <a:t> εφαρμογή δημιουργίας πινακίδων</a:t>
            </a:r>
          </a:p>
          <a:p>
            <a:pPr marL="285750" indent="-285750">
              <a:buSzPct val="120000"/>
              <a:buFont typeface="Wingdings" panose="05000000000000000000" pitchFamily="2" charset="2"/>
              <a:buChar char="v"/>
              <a:defRPr/>
            </a:pPr>
            <a:endParaRPr kumimoji="0" lang="en-US"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Pct val="120000"/>
              <a:tabLst/>
              <a:defRPr/>
            </a:pPr>
            <a:endParaRPr kumimoji="0" lang="en-US" altLang="el-GR" sz="1800" b="0" i="0" u="none" strike="noStrike" kern="1200" cap="none" spc="0" normalizeH="0" baseline="0" noProof="0" dirty="0">
              <a:ln>
                <a:noFill/>
              </a:ln>
              <a:solidFill>
                <a:schemeClr val="bg1"/>
              </a:solidFill>
              <a:effectLst/>
              <a:uLnTx/>
              <a:uFillTx/>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pic>
        <p:nvPicPr>
          <p:cNvPr id="3" name="Εικόνα 2" descr="Εικόνα που περιέχει κείμενο, στιγμιότυπο οθόνης, κινητό τηλέφωνο, λογισμικό">
            <a:extLst>
              <a:ext uri="{FF2B5EF4-FFF2-40B4-BE49-F238E27FC236}">
                <a16:creationId xmlns:a16="http://schemas.microsoft.com/office/drawing/2014/main" id="{58411391-ECDC-EF62-CA3D-E0BE4025D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60" y="1106036"/>
            <a:ext cx="4047825" cy="5155064"/>
          </a:xfrm>
          <a:prstGeom prst="rect">
            <a:avLst/>
          </a:prstGeom>
        </p:spPr>
      </p:pic>
      <p:pic>
        <p:nvPicPr>
          <p:cNvPr id="7" name="Εικόνα 6" descr="Εικόνα που περιέχει κείμενο, ηλεκτρονικές συσκευές, στιγμιότυπο οθόνης, λογισμικό&#10;&#10;Περιγραφή που δημιουργήθηκε αυτόματα">
            <a:extLst>
              <a:ext uri="{FF2B5EF4-FFF2-40B4-BE49-F238E27FC236}">
                <a16:creationId xmlns:a16="http://schemas.microsoft.com/office/drawing/2014/main" id="{DCEADFB4-4F8B-6C4B-E33F-7BF93233F3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5398" y="1547364"/>
            <a:ext cx="2864802" cy="4267940"/>
          </a:xfrm>
          <a:prstGeom prst="rect">
            <a:avLst/>
          </a:prstGeom>
        </p:spPr>
      </p:pic>
    </p:spTree>
    <p:extLst>
      <p:ext uri="{BB962C8B-B14F-4D97-AF65-F5344CB8AC3E}">
        <p14:creationId xmlns:p14="http://schemas.microsoft.com/office/powerpoint/2010/main" val="85537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2" name="TextBox 11"/>
          <p:cNvSpPr txBox="1"/>
          <p:nvPr/>
        </p:nvSpPr>
        <p:spPr>
          <a:xfrm>
            <a:off x="253999" y="1102011"/>
            <a:ext cx="5613401"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ΠΙΝΑΚΕΣ –ΕΡΓΑΛΕΙΑ  ΕΝΕΡΓΕΙΩΝ ΔΗΜΟΣΙΟΤΗΤΑΣ</a:t>
            </a:r>
            <a:endParaRPr lang="en-US" sz="2000" b="1" dirty="0">
              <a:solidFill>
                <a:srgbClr val="0070C0"/>
              </a:solidFill>
              <a:ea typeface="Tahoma" panose="020B0604030504040204" pitchFamily="34" charset="0"/>
              <a:cs typeface="Tahoma" panose="020B0604030504040204" pitchFamily="34" charset="0"/>
            </a:endParaRPr>
          </a:p>
        </p:txBody>
      </p:sp>
      <p:graphicFrame>
        <p:nvGraphicFramePr>
          <p:cNvPr id="2" name="Object 1">
            <a:extLst>
              <a:ext uri="{FF2B5EF4-FFF2-40B4-BE49-F238E27FC236}">
                <a16:creationId xmlns:a16="http://schemas.microsoft.com/office/drawing/2014/main" id="{DF786514-9BA7-CF39-F4FE-85DF10B1CD95}"/>
              </a:ext>
            </a:extLst>
          </p:cNvPr>
          <p:cNvGraphicFramePr>
            <a:graphicFrameLocks noChangeAspect="1"/>
          </p:cNvGraphicFramePr>
          <p:nvPr>
            <p:extLst>
              <p:ext uri="{D42A27DB-BD31-4B8C-83A1-F6EECF244321}">
                <p14:modId xmlns:p14="http://schemas.microsoft.com/office/powerpoint/2010/main" val="1611512550"/>
              </p:ext>
            </p:extLst>
          </p:nvPr>
        </p:nvGraphicFramePr>
        <p:xfrm>
          <a:off x="1216025" y="1500188"/>
          <a:ext cx="9890125" cy="5005808"/>
        </p:xfrm>
        <a:graphic>
          <a:graphicData uri="http://schemas.openxmlformats.org/presentationml/2006/ole">
            <mc:AlternateContent xmlns:mc="http://schemas.openxmlformats.org/markup-compatibility/2006">
              <mc:Choice xmlns:v="urn:schemas-microsoft-com:vml" Requires="v">
                <p:oleObj name="Document" r:id="rId3" imgW="9970873" imgH="5646037" progId="Word.Document.12">
                  <p:embed/>
                </p:oleObj>
              </mc:Choice>
              <mc:Fallback>
                <p:oleObj name="Document" r:id="rId3" imgW="9970873" imgH="5646037" progId="Word.Document.12">
                  <p:embed/>
                  <p:pic>
                    <p:nvPicPr>
                      <p:cNvPr id="2" name="Object 1">
                        <a:extLst>
                          <a:ext uri="{FF2B5EF4-FFF2-40B4-BE49-F238E27FC236}">
                            <a16:creationId xmlns:a16="http://schemas.microsoft.com/office/drawing/2014/main" id="{DF786514-9BA7-CF39-F4FE-85DF10B1CD95}"/>
                          </a:ext>
                        </a:extLst>
                      </p:cNvPr>
                      <p:cNvPicPr/>
                      <p:nvPr/>
                    </p:nvPicPr>
                    <p:blipFill>
                      <a:blip r:embed="rId4"/>
                      <a:stretch>
                        <a:fillRect/>
                      </a:stretch>
                    </p:blipFill>
                    <p:spPr>
                      <a:xfrm>
                        <a:off x="1216025" y="1500188"/>
                        <a:ext cx="9890125" cy="5005808"/>
                      </a:xfrm>
                      <a:prstGeom prst="rect">
                        <a:avLst/>
                      </a:prstGeom>
                    </p:spPr>
                  </p:pic>
                </p:oleObj>
              </mc:Fallback>
            </mc:AlternateContent>
          </a:graphicData>
        </a:graphic>
      </p:graphicFrame>
    </p:spTree>
    <p:extLst>
      <p:ext uri="{BB962C8B-B14F-4D97-AF65-F5344CB8AC3E}">
        <p14:creationId xmlns:p14="http://schemas.microsoft.com/office/powerpoint/2010/main" val="299002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2" name="TextBox 11"/>
          <p:cNvSpPr txBox="1"/>
          <p:nvPr/>
        </p:nvSpPr>
        <p:spPr>
          <a:xfrm>
            <a:off x="253999" y="1102011"/>
            <a:ext cx="5613401"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ΠΙΝΑΚΕΣ –ΕΡΓΑΛΕΙΑ  ΕΝΕΡΓΕΙΩΝ ΔΗΜΟΣΙΟΤΗΤΑΣ</a:t>
            </a:r>
            <a:endParaRPr lang="en-US" sz="2000" b="1" dirty="0">
              <a:solidFill>
                <a:srgbClr val="0070C0"/>
              </a:solidFill>
              <a:ea typeface="Tahoma" panose="020B0604030504040204" pitchFamily="34" charset="0"/>
              <a:cs typeface="Tahoma" panose="020B0604030504040204" pitchFamily="34" charset="0"/>
            </a:endParaRPr>
          </a:p>
        </p:txBody>
      </p:sp>
      <p:graphicFrame>
        <p:nvGraphicFramePr>
          <p:cNvPr id="3" name="Object 2">
            <a:extLst>
              <a:ext uri="{FF2B5EF4-FFF2-40B4-BE49-F238E27FC236}">
                <a16:creationId xmlns:a16="http://schemas.microsoft.com/office/drawing/2014/main" id="{496779C8-EA19-5984-A439-D39E548632E9}"/>
              </a:ext>
            </a:extLst>
          </p:cNvPr>
          <p:cNvGraphicFramePr>
            <a:graphicFrameLocks noChangeAspect="1"/>
          </p:cNvGraphicFramePr>
          <p:nvPr>
            <p:extLst>
              <p:ext uri="{D42A27DB-BD31-4B8C-83A1-F6EECF244321}">
                <p14:modId xmlns:p14="http://schemas.microsoft.com/office/powerpoint/2010/main" val="1459559218"/>
              </p:ext>
            </p:extLst>
          </p:nvPr>
        </p:nvGraphicFramePr>
        <p:xfrm>
          <a:off x="881856" y="1302066"/>
          <a:ext cx="9971087" cy="5365771"/>
        </p:xfrm>
        <a:graphic>
          <a:graphicData uri="http://schemas.openxmlformats.org/presentationml/2006/ole">
            <mc:AlternateContent xmlns:mc="http://schemas.openxmlformats.org/markup-compatibility/2006">
              <mc:Choice xmlns:v="urn:schemas-microsoft-com:vml" Requires="v">
                <p:oleObj name="Document" r:id="rId3" imgW="9970873" imgH="5768197" progId="Word.Document.12">
                  <p:embed/>
                </p:oleObj>
              </mc:Choice>
              <mc:Fallback>
                <p:oleObj name="Document" r:id="rId3" imgW="9970873" imgH="5768197" progId="Word.Document.12">
                  <p:embed/>
                  <p:pic>
                    <p:nvPicPr>
                      <p:cNvPr id="3" name="Object 2">
                        <a:extLst>
                          <a:ext uri="{FF2B5EF4-FFF2-40B4-BE49-F238E27FC236}">
                            <a16:creationId xmlns:a16="http://schemas.microsoft.com/office/drawing/2014/main" id="{496779C8-EA19-5984-A439-D39E548632E9}"/>
                          </a:ext>
                        </a:extLst>
                      </p:cNvPr>
                      <p:cNvPicPr/>
                      <p:nvPr/>
                    </p:nvPicPr>
                    <p:blipFill>
                      <a:blip r:embed="rId4"/>
                      <a:stretch>
                        <a:fillRect/>
                      </a:stretch>
                    </p:blipFill>
                    <p:spPr>
                      <a:xfrm>
                        <a:off x="881856" y="1302066"/>
                        <a:ext cx="9971087" cy="5365771"/>
                      </a:xfrm>
                      <a:prstGeom prst="rect">
                        <a:avLst/>
                      </a:prstGeom>
                    </p:spPr>
                  </p:pic>
                </p:oleObj>
              </mc:Fallback>
            </mc:AlternateContent>
          </a:graphicData>
        </a:graphic>
      </p:graphicFrame>
    </p:spTree>
    <p:extLst>
      <p:ext uri="{BB962C8B-B14F-4D97-AF65-F5344CB8AC3E}">
        <p14:creationId xmlns:p14="http://schemas.microsoft.com/office/powerpoint/2010/main" val="377490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1"/>
            <a:ext cx="5588001"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ΠΙΝΑΚΕΣ –ΕΡΓΑΛΕΙΑ  ΕΝΕΡΓΕΙΩΝ ΔΗΜΟΣΙΟΤΗΤΑΣ</a:t>
            </a:r>
            <a:endParaRPr lang="en-US" sz="2000" b="1" dirty="0">
              <a:solidFill>
                <a:srgbClr val="0070C0"/>
              </a:solidFill>
              <a:ea typeface="Tahoma" panose="020B0604030504040204" pitchFamily="34" charset="0"/>
              <a:cs typeface="Tahoma" panose="020B0604030504040204" pitchFamily="34" charset="0"/>
            </a:endParaRPr>
          </a:p>
        </p:txBody>
      </p:sp>
      <p:graphicFrame>
        <p:nvGraphicFramePr>
          <p:cNvPr id="2" name="Object 1">
            <a:extLst>
              <a:ext uri="{FF2B5EF4-FFF2-40B4-BE49-F238E27FC236}">
                <a16:creationId xmlns:a16="http://schemas.microsoft.com/office/drawing/2014/main" id="{186DCEE5-B86C-1B83-03CF-9CB5C4D0E8D5}"/>
              </a:ext>
            </a:extLst>
          </p:cNvPr>
          <p:cNvGraphicFramePr>
            <a:graphicFrameLocks noChangeAspect="1"/>
          </p:cNvGraphicFramePr>
          <p:nvPr>
            <p:extLst>
              <p:ext uri="{D42A27DB-BD31-4B8C-83A1-F6EECF244321}">
                <p14:modId xmlns:p14="http://schemas.microsoft.com/office/powerpoint/2010/main" val="1123968923"/>
              </p:ext>
            </p:extLst>
          </p:nvPr>
        </p:nvGraphicFramePr>
        <p:xfrm>
          <a:off x="1145181" y="1502121"/>
          <a:ext cx="9901638" cy="4591182"/>
        </p:xfrm>
        <a:graphic>
          <a:graphicData uri="http://schemas.openxmlformats.org/presentationml/2006/ole">
            <mc:AlternateContent xmlns:mc="http://schemas.openxmlformats.org/markup-compatibility/2006">
              <mc:Choice xmlns:v="urn:schemas-microsoft-com:vml" Requires="v">
                <p:oleObj name="Document" r:id="rId5" imgW="9250954" imgH="5592344" progId="Word.Document.12">
                  <p:embed/>
                </p:oleObj>
              </mc:Choice>
              <mc:Fallback>
                <p:oleObj name="Document" r:id="rId5" imgW="9250954" imgH="5592344" progId="Word.Document.12">
                  <p:embed/>
                  <p:pic>
                    <p:nvPicPr>
                      <p:cNvPr id="2" name="Object 1">
                        <a:extLst>
                          <a:ext uri="{FF2B5EF4-FFF2-40B4-BE49-F238E27FC236}">
                            <a16:creationId xmlns:a16="http://schemas.microsoft.com/office/drawing/2014/main" id="{186DCEE5-B86C-1B83-03CF-9CB5C4D0E8D5}"/>
                          </a:ext>
                        </a:extLst>
                      </p:cNvPr>
                      <p:cNvPicPr/>
                      <p:nvPr/>
                    </p:nvPicPr>
                    <p:blipFill>
                      <a:blip r:embed="rId6"/>
                      <a:stretch>
                        <a:fillRect/>
                      </a:stretch>
                    </p:blipFill>
                    <p:spPr>
                      <a:xfrm>
                        <a:off x="1145181" y="1502121"/>
                        <a:ext cx="9901638" cy="4591182"/>
                      </a:xfrm>
                      <a:prstGeom prst="rect">
                        <a:avLst/>
                      </a:prstGeom>
                    </p:spPr>
                  </p:pic>
                </p:oleObj>
              </mc:Fallback>
            </mc:AlternateContent>
          </a:graphicData>
        </a:graphic>
      </p:graphicFrame>
    </p:spTree>
    <p:extLst>
      <p:ext uri="{BB962C8B-B14F-4D97-AF65-F5344CB8AC3E}">
        <p14:creationId xmlns:p14="http://schemas.microsoft.com/office/powerpoint/2010/main" val="139423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1"/>
            <a:ext cx="5232399" cy="369332"/>
          </a:xfrm>
          <a:prstGeom prst="rect">
            <a:avLst/>
          </a:prstGeom>
          <a:noFill/>
        </p:spPr>
        <p:txBody>
          <a:bodyPr wrap="square" rtlCol="0">
            <a:spAutoFit/>
          </a:bodyPr>
          <a:lstStyle/>
          <a:p>
            <a:r>
              <a:rPr lang="el-GR" b="1" dirty="0">
                <a:solidFill>
                  <a:srgbClr val="0070C0"/>
                </a:solidFill>
                <a:ea typeface="Tahoma" panose="020B0604030504040204" pitchFamily="34" charset="0"/>
                <a:cs typeface="Tahoma" panose="020B0604030504040204" pitchFamily="34" charset="0"/>
              </a:rPr>
              <a:t>ΕΤΗΣΙΟ ΣΧΕΔΙΟ ΔΡΑΣΕΩΝ ΕΠΙΚΟΙΝΩΝΙΑΣ</a:t>
            </a:r>
          </a:p>
        </p:txBody>
      </p:sp>
      <p:pic>
        <p:nvPicPr>
          <p:cNvPr id="3" name="Εικόνα 2" descr="Εικόνα που περιέχει κείμενο, στιγμιότυπο οθόνης, αριθμός, παράλληλα">
            <a:extLst>
              <a:ext uri="{FF2B5EF4-FFF2-40B4-BE49-F238E27FC236}">
                <a16:creationId xmlns:a16="http://schemas.microsoft.com/office/drawing/2014/main" id="{9B33B541-2D21-C307-C390-6C523C188D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8402" y="1440565"/>
            <a:ext cx="8375632" cy="5088247"/>
          </a:xfrm>
          <a:prstGeom prst="rect">
            <a:avLst/>
          </a:prstGeom>
        </p:spPr>
      </p:pic>
    </p:spTree>
    <p:extLst>
      <p:ext uri="{BB962C8B-B14F-4D97-AF65-F5344CB8AC3E}">
        <p14:creationId xmlns:p14="http://schemas.microsoft.com/office/powerpoint/2010/main" val="44964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969818"/>
            <a:ext cx="8403168"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ΑΝΑΝΕΩΜΕΝΗ ΙΣΤΟΣΕΛΙΔΑ ΤΑΜΕΥ – Φυλλάδιο Υποχρεωτικών  Ενεργειών </a:t>
            </a:r>
            <a:endParaRPr lang="en-US" sz="2000" b="1" dirty="0">
              <a:solidFill>
                <a:srgbClr val="0070C0"/>
              </a:solidFill>
              <a:ea typeface="Tahoma" panose="020B0604030504040204" pitchFamily="34" charset="0"/>
              <a:cs typeface="Tahoma" panose="020B0604030504040204" pitchFamily="34" charset="0"/>
            </a:endParaRPr>
          </a:p>
        </p:txBody>
      </p:sp>
      <p:pic>
        <p:nvPicPr>
          <p:cNvPr id="2" name="Εικόνα 1">
            <a:extLst>
              <a:ext uri="{FF2B5EF4-FFF2-40B4-BE49-F238E27FC236}">
                <a16:creationId xmlns:a16="http://schemas.microsoft.com/office/drawing/2014/main" id="{48E7A516-2BC7-C46F-5F38-14042DFBD2EC}"/>
              </a:ext>
            </a:extLst>
          </p:cNvPr>
          <p:cNvPicPr>
            <a:picLocks noChangeAspect="1"/>
          </p:cNvPicPr>
          <p:nvPr/>
        </p:nvPicPr>
        <p:blipFill>
          <a:blip r:embed="rId7"/>
          <a:stretch>
            <a:fillRect/>
          </a:stretch>
        </p:blipFill>
        <p:spPr>
          <a:xfrm>
            <a:off x="1508166" y="1440565"/>
            <a:ext cx="7813963" cy="5277394"/>
          </a:xfrm>
          <a:prstGeom prst="rect">
            <a:avLst/>
          </a:prstGeom>
        </p:spPr>
      </p:pic>
    </p:spTree>
    <p:extLst>
      <p:ext uri="{BB962C8B-B14F-4D97-AF65-F5344CB8AC3E}">
        <p14:creationId xmlns:p14="http://schemas.microsoft.com/office/powerpoint/2010/main" val="286171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1"/>
            <a:ext cx="7329056" cy="400110"/>
          </a:xfrm>
          <a:prstGeom prst="rect">
            <a:avLst/>
          </a:prstGeom>
          <a:noFill/>
        </p:spPr>
        <p:txBody>
          <a:bodyPr wrap="square" rtlCol="0">
            <a:spAutoFit/>
          </a:bodyPr>
          <a:lstStyle/>
          <a:p>
            <a:r>
              <a:rPr lang="en-US" sz="2000" b="1" dirty="0">
                <a:solidFill>
                  <a:srgbClr val="0070C0"/>
                </a:solidFill>
                <a:ea typeface="Tahoma" panose="020B0604030504040204" pitchFamily="34" charset="0"/>
                <a:cs typeface="Tahoma" panose="020B0604030504040204" pitchFamily="34" charset="0"/>
              </a:rPr>
              <a:t>On line Generator – </a:t>
            </a:r>
            <a:r>
              <a:rPr lang="el-GR" sz="2000" b="1" dirty="0">
                <a:solidFill>
                  <a:srgbClr val="0070C0"/>
                </a:solidFill>
                <a:ea typeface="Tahoma" panose="020B0604030504040204" pitchFamily="34" charset="0"/>
                <a:cs typeface="Tahoma" panose="020B0604030504040204" pitchFamily="34" charset="0"/>
              </a:rPr>
              <a:t>Εύκολη εφαρμογή δημιουργίας πινακίδων</a:t>
            </a:r>
            <a:endParaRPr lang="en-US" sz="2000" b="1" dirty="0">
              <a:solidFill>
                <a:srgbClr val="0070C0"/>
              </a:solidFill>
              <a:ea typeface="Tahoma" panose="020B0604030504040204" pitchFamily="34" charset="0"/>
              <a:cs typeface="Tahoma" panose="020B0604030504040204" pitchFamily="34" charset="0"/>
            </a:endParaRPr>
          </a:p>
        </p:txBody>
      </p:sp>
      <p:pic>
        <p:nvPicPr>
          <p:cNvPr id="2" name="Εικόνα 1">
            <a:extLst>
              <a:ext uri="{FF2B5EF4-FFF2-40B4-BE49-F238E27FC236}">
                <a16:creationId xmlns:a16="http://schemas.microsoft.com/office/drawing/2014/main" id="{E46A147A-5EE3-0335-A948-1241AD2DE3C8}"/>
              </a:ext>
            </a:extLst>
          </p:cNvPr>
          <p:cNvPicPr>
            <a:picLocks noChangeAspect="1"/>
          </p:cNvPicPr>
          <p:nvPr/>
        </p:nvPicPr>
        <p:blipFill>
          <a:blip r:embed="rId7"/>
          <a:stretch>
            <a:fillRect/>
          </a:stretch>
        </p:blipFill>
        <p:spPr>
          <a:xfrm>
            <a:off x="1371600" y="1682450"/>
            <a:ext cx="8147864" cy="4817534"/>
          </a:xfrm>
          <a:prstGeom prst="rect">
            <a:avLst/>
          </a:prstGeom>
        </p:spPr>
      </p:pic>
    </p:spTree>
    <p:extLst>
      <p:ext uri="{BB962C8B-B14F-4D97-AF65-F5344CB8AC3E}">
        <p14:creationId xmlns:p14="http://schemas.microsoft.com/office/powerpoint/2010/main" val="324953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3">
                  <a:extLst>
                    <a:ext uri="{96DAC541-7B7A-43D3-8B79-37D633B846F1}">
                      <asvg:svgBlip xmlns:asvg="http://schemas.microsoft.com/office/drawing/2016/SVG/main" r:embed="rId4"/>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1"/>
            <a:ext cx="10346268" cy="707886"/>
          </a:xfrm>
          <a:prstGeom prst="rect">
            <a:avLst/>
          </a:prstGeom>
          <a:noFill/>
        </p:spPr>
        <p:txBody>
          <a:bodyPr wrap="square" rtlCol="0">
            <a:spAutoFit/>
          </a:bodyPr>
          <a:lstStyle/>
          <a:p>
            <a:pPr algn="just"/>
            <a:r>
              <a:rPr lang="el-GR" sz="2000" b="1" dirty="0">
                <a:solidFill>
                  <a:schemeClr val="accent1"/>
                </a:solidFill>
                <a:ea typeface="Tahoma" panose="020B0604030504040204" pitchFamily="34" charset="0"/>
                <a:cs typeface="Tahoma" panose="020B0604030504040204" pitchFamily="34" charset="0"/>
              </a:rPr>
              <a:t>ΤΟ ΜΟΝΤΕΛΟ ΑΞΙΟΛΟΓΗΣΗΣ ΤΗΣ ΕΠΙΚΟΙΝΩΝΙΑΚΗΣ ΠΟΛΙΤΙΚΗΣ ΤΩΝ ΤΑΜΕΥ ΠΟΥ ΑΚΟΛΟΥΘΕΙΤΑΙ ΕΙΝΑΙ ΤΟ ΜΟΝΤΕΛΟ ΑΞΙΟΛΟΓΗΣΗΣ ΕΠΙΚΟΙΝΩΝΙΑΣ ΤΗΣ</a:t>
            </a:r>
            <a:r>
              <a:rPr lang="en-US" sz="2000" b="1" dirty="0">
                <a:solidFill>
                  <a:schemeClr val="accent1"/>
                </a:solidFill>
                <a:ea typeface="Tahoma" panose="020B0604030504040204" pitchFamily="34" charset="0"/>
                <a:cs typeface="Tahoma" panose="020B0604030504040204" pitchFamily="34" charset="0"/>
              </a:rPr>
              <a:t> E</a:t>
            </a:r>
            <a:r>
              <a:rPr lang="el-GR" sz="2000" b="1" dirty="0">
                <a:solidFill>
                  <a:schemeClr val="accent1"/>
                </a:solidFill>
                <a:ea typeface="Tahoma" panose="020B0604030504040204" pitchFamily="34" charset="0"/>
                <a:cs typeface="Tahoma" panose="020B0604030504040204" pitchFamily="34" charset="0"/>
              </a:rPr>
              <a:t>ΥΡΩΠΑΙΚΗΣ  ΕΠΙΤΡΟΠΗΣ</a:t>
            </a:r>
            <a:endParaRPr lang="en-US" sz="2000" b="1" dirty="0">
              <a:solidFill>
                <a:schemeClr val="accent1"/>
              </a:solidFill>
              <a:ea typeface="Tahoma" panose="020B0604030504040204" pitchFamily="34" charset="0"/>
              <a:cs typeface="Tahoma" panose="020B0604030504040204" pitchFamily="34" charset="0"/>
            </a:endParaRPr>
          </a:p>
        </p:txBody>
      </p:sp>
      <p:pic>
        <p:nvPicPr>
          <p:cNvPr id="2" name="Εικόνα 1">
            <a:extLst>
              <a:ext uri="{FF2B5EF4-FFF2-40B4-BE49-F238E27FC236}">
                <a16:creationId xmlns:a16="http://schemas.microsoft.com/office/drawing/2014/main" id="{A7230026-CBAB-CDDA-B31F-08D57FE18665}"/>
              </a:ext>
            </a:extLst>
          </p:cNvPr>
          <p:cNvPicPr>
            <a:picLocks noChangeAspect="1"/>
          </p:cNvPicPr>
          <p:nvPr/>
        </p:nvPicPr>
        <p:blipFill>
          <a:blip r:embed="rId5"/>
          <a:stretch>
            <a:fillRect/>
          </a:stretch>
        </p:blipFill>
        <p:spPr>
          <a:xfrm>
            <a:off x="1835158" y="2017425"/>
            <a:ext cx="8521683" cy="3847244"/>
          </a:xfrm>
          <a:prstGeom prst="rect">
            <a:avLst/>
          </a:prstGeom>
        </p:spPr>
      </p:pic>
    </p:spTree>
    <p:extLst>
      <p:ext uri="{BB962C8B-B14F-4D97-AF65-F5344CB8AC3E}">
        <p14:creationId xmlns:p14="http://schemas.microsoft.com/office/powerpoint/2010/main" val="342141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1200329"/>
          </a:xfrm>
          <a:prstGeom prst="rect">
            <a:avLst/>
          </a:prstGeom>
          <a:noFill/>
        </p:spPr>
        <p:txBody>
          <a:bodyPr wrap="square" rtlCol="0">
            <a:spAutoFit/>
          </a:bodyPr>
          <a:lstStyle/>
          <a:p>
            <a:pPr marL="742950" lvl="1" indent="-285750">
              <a:buSzPct val="120000"/>
              <a:buFont typeface="Wingdings" panose="05000000000000000000" pitchFamily="2" charset="2"/>
              <a:buChar char="v"/>
              <a:defRPr/>
            </a:pPr>
            <a:endParaRPr kumimoji="0" lang="el-GR"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742950" lvl="1" indent="-285750">
              <a:buSzPct val="120000"/>
              <a:buFont typeface="Wingdings" panose="05000000000000000000" pitchFamily="2" charset="2"/>
              <a:buChar char="v"/>
              <a:defRPr/>
            </a:pPr>
            <a:endParaRPr lang="el-GR" dirty="0">
              <a:gradFill>
                <a:gsLst>
                  <a:gs pos="0">
                    <a:srgbClr val="012D86"/>
                  </a:gs>
                  <a:gs pos="100000">
                    <a:srgbClr val="0E2557"/>
                  </a:gs>
                </a:gsLst>
                <a:lin scaled="0"/>
              </a:gradFill>
              <a:latin typeface="Tahoma" panose="020B0604030504040204" pitchFamily="34" charset="0"/>
              <a:ea typeface="Tahoma" panose="020B0604030504040204" pitchFamily="34" charset="0"/>
              <a:cs typeface="Tahoma" panose="020B0604030504040204" pitchFamily="34" charset="0"/>
            </a:endParaRPr>
          </a:p>
          <a:p>
            <a:pPr lvl="1">
              <a:buSzPct val="120000"/>
              <a:defRPr/>
            </a:pPr>
            <a:endParaRPr kumimoji="0" lang="en-US" b="0" i="0" u="none" strike="noStrike" kern="1200" cap="none" spc="0" normalizeH="0" baseline="0" noProof="0" dirty="0">
              <a:ln>
                <a:noFill/>
              </a:ln>
              <a:gradFill>
                <a:gsLst>
                  <a:gs pos="0">
                    <a:srgbClr val="012D86"/>
                  </a:gs>
                  <a:gs pos="100000">
                    <a:srgbClr val="0E2557"/>
                  </a:gs>
                </a:gsLst>
                <a:lin scaled="0"/>
              </a:gra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endParaRPr kumimoji="0" lang="en-US" sz="18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Εικόνα 3" descr="Εικόνα που περιέχει καρτούν, clipart, Κινούμενα σχέδια, Σχεδίαση κινουμένων σχεδίων">
            <a:extLst>
              <a:ext uri="{FF2B5EF4-FFF2-40B4-BE49-F238E27FC236}">
                <a16:creationId xmlns:a16="http://schemas.microsoft.com/office/drawing/2014/main" id="{9D2D8C94-E4F1-EBE6-C93A-83AD92091F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9485" y="1821237"/>
            <a:ext cx="4469716" cy="4018020"/>
          </a:xfrm>
          <a:prstGeom prst="rect">
            <a:avLst/>
          </a:prstGeom>
        </p:spPr>
      </p:pic>
      <p:sp>
        <p:nvSpPr>
          <p:cNvPr id="7" name="Διάγραμμα ροής: Διάτρητη ταινία 6">
            <a:extLst>
              <a:ext uri="{FF2B5EF4-FFF2-40B4-BE49-F238E27FC236}">
                <a16:creationId xmlns:a16="http://schemas.microsoft.com/office/drawing/2014/main" id="{6A3B1D4C-1C58-D617-4D53-46A3EFF8C0F7}"/>
              </a:ext>
            </a:extLst>
          </p:cNvPr>
          <p:cNvSpPr/>
          <p:nvPr/>
        </p:nvSpPr>
        <p:spPr>
          <a:xfrm>
            <a:off x="253999" y="1308100"/>
            <a:ext cx="5722417" cy="4754033"/>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dirty="0"/>
              <a:t>Το κανονιστικό πλαίσιο</a:t>
            </a:r>
            <a:r>
              <a:rPr lang="en-US" dirty="0"/>
              <a:t> </a:t>
            </a:r>
            <a:r>
              <a:rPr lang="el-GR" dirty="0"/>
              <a:t>και οι οδηγοί  θέτουν τις ελάχιστες απαιτήσεις για την επικοινωνία των Προγραμμάτων και την προβολή των έργων.</a:t>
            </a:r>
          </a:p>
          <a:p>
            <a:pPr algn="ctr"/>
            <a:endParaRPr lang="el-GR" dirty="0"/>
          </a:p>
          <a:p>
            <a:pPr algn="ctr"/>
            <a:r>
              <a:rPr lang="el-GR" dirty="0"/>
              <a:t> </a:t>
            </a:r>
            <a:r>
              <a:rPr lang="el-GR" sz="2000" dirty="0"/>
              <a:t>Ωστόσο, </a:t>
            </a:r>
            <a:r>
              <a:rPr lang="el-GR" sz="2000" b="1" dirty="0"/>
              <a:t>η επιτυχία της επικοινωνίας, </a:t>
            </a:r>
            <a:r>
              <a:rPr lang="el-GR" sz="2000" dirty="0"/>
              <a:t>εν τέλει, </a:t>
            </a:r>
            <a:r>
              <a:rPr lang="el-GR" sz="2000" b="1" dirty="0"/>
              <a:t>εξαρτάται από την ουσιαστική δέσμευση, τον επαγγελματισμό και την εμπειρία των εμπλεκόμενων αρχών και δικαιούχων των έργων και δράσεων!</a:t>
            </a:r>
            <a:endParaRPr lang="el-GR" sz="2000" dirty="0"/>
          </a:p>
        </p:txBody>
      </p:sp>
    </p:spTree>
    <p:extLst>
      <p:ext uri="{BB962C8B-B14F-4D97-AF65-F5344CB8AC3E}">
        <p14:creationId xmlns:p14="http://schemas.microsoft.com/office/powerpoint/2010/main" val="278164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7" name="Rectangle 6"/>
          <p:cNvSpPr/>
          <p:nvPr/>
        </p:nvSpPr>
        <p:spPr>
          <a:xfrm>
            <a:off x="6370320" y="1691640"/>
            <a:ext cx="5140960" cy="419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ΦΩΤΟΓΡΑΦΙΑ</a:t>
            </a:r>
            <a:endPar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4000" y="2017425"/>
            <a:ext cx="567131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srgbClr val="4472C4"/>
                </a:solidFill>
                <a:effectLst/>
                <a:uLnTx/>
                <a:uFillTx/>
                <a:latin typeface="Calibri" panose="020F0502020204030204"/>
                <a:ea typeface="Tahoma" panose="020B0604030504040204" pitchFamily="34" charset="0"/>
                <a:cs typeface="Tahoma" panose="020B0604030504040204" pitchFamily="34" charset="0"/>
              </a:rPr>
              <a:t>Αρ.46 του Καν (ΕΕ) 2021/1060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a:ln>
                <a:noFill/>
              </a:ln>
              <a:solidFill>
                <a:srgbClr val="4472C4"/>
              </a:solidFill>
              <a:effectLst/>
              <a:uLnTx/>
              <a:uFillTx/>
              <a:latin typeface="Calibri" panose="020F050202020403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sng" strike="noStrike" kern="1200" cap="none" spc="0" normalizeH="0" baseline="0" noProof="0" dirty="0">
                <a:ln>
                  <a:noFill/>
                </a:ln>
                <a:solidFill>
                  <a:srgbClr val="7030A0"/>
                </a:solidFill>
                <a:effectLst/>
                <a:uLnTx/>
                <a:uFillTx/>
                <a:latin typeface="Calibri" panose="020F0502020204030204"/>
                <a:ea typeface="+mn-ea"/>
                <a:cs typeface="+mn-cs"/>
              </a:rPr>
              <a:t>Προβολή της στήριξης που παρέχουν τα Ταμεία</a:t>
            </a:r>
            <a:endParaRPr kumimoji="0" lang="el-GR" sz="2000" b="1" i="0" u="sng" strike="noStrike" kern="1200" cap="none" spc="0" normalizeH="0" baseline="0" noProof="0" dirty="0">
              <a:ln>
                <a:noFill/>
              </a:ln>
              <a:solidFill>
                <a:srgbClr val="7030A0"/>
              </a:solidFill>
              <a:effectLst/>
              <a:uLnTx/>
              <a:uFillTx/>
              <a:latin typeface="Calibri" panose="020F050202020403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Κάθε κράτος μέλος εξασφαλίζει τα εξής: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 α) </a:t>
            </a:r>
            <a:r>
              <a:rPr kumimoji="0" lang="el-GR" sz="1600" b="1"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την προβολή της στήριξης σε όλες τις δραστηριότητες που αφορούν πράξεις οι οποίες στηρίζονται από τα Ταμεία</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 αποδίδοντας ιδιαίτερη προσοχή στις πράξεις στρατηγικής σημασίας·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 β) την ενημέρωση των πολιτών της Ένωσης σχετικά με τον ρόλο και τα επιτεύγματα των Ταμείων μέσω μιας ενιαίας δικτυακής πύλης, η οποία παρέχει πρόσβαση σε όλα τα προγράμματα που αφορούν το εν λόγω κράτος μέλος.</a:t>
            </a:r>
          </a:p>
          <a:p>
            <a:pPr marL="285750" indent="-285750">
              <a:buSzPct val="120000"/>
              <a:buBlip>
                <a:blip r:embed="rId5">
                  <a:extLst>
                    <a:ext uri="{96DAC541-7B7A-43D3-8B79-37D633B846F1}">
                      <asvg:svgBlip xmlns:asvg="http://schemas.microsoft.com/office/drawing/2016/SVG/main" r:embed="rId6"/>
                    </a:ext>
                  </a:extLst>
                </a:blip>
              </a:buBlip>
            </a:pPr>
            <a:r>
              <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p:cNvSpPr txBox="1"/>
          <p:nvPr/>
        </p:nvSpPr>
        <p:spPr>
          <a:xfrm>
            <a:off x="253999" y="1102011"/>
            <a:ext cx="5757333"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ΘΕΣΜΙΚΟ  ΠΛΑΙΣΙΟ ΕΥΡΩΠΑΙΚΟ &amp; ΕΛΛΗΝΙΚΟ </a:t>
            </a:r>
            <a:endParaRPr lang="en-US" sz="2000" b="1" dirty="0">
              <a:solidFill>
                <a:srgbClr val="0070C0"/>
              </a:solidFill>
              <a:ea typeface="Tahoma" panose="020B0604030504040204" pitchFamily="34" charset="0"/>
              <a:cs typeface="Tahoma" panose="020B0604030504040204" pitchFamily="34" charset="0"/>
            </a:endParaRPr>
          </a:p>
        </p:txBody>
      </p:sp>
      <p:pic>
        <p:nvPicPr>
          <p:cNvPr id="2" name="Εικόνα 1" descr="Εικόνα που περιέχει σημαία, αστέρι, σύμβολο, Μπελ ηλεκτρίκ">
            <a:extLst>
              <a:ext uri="{FF2B5EF4-FFF2-40B4-BE49-F238E27FC236}">
                <a16:creationId xmlns:a16="http://schemas.microsoft.com/office/drawing/2014/main" id="{48A8417E-482A-CF28-BC18-E6AAA311F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9363" y="1773936"/>
            <a:ext cx="5416784" cy="41087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11272983" cy="2031325"/>
          </a:xfrm>
          <a:prstGeom prst="rect">
            <a:avLst/>
          </a:prstGeom>
          <a:noFill/>
        </p:spPr>
        <p:txBody>
          <a:bodyPr wrap="square" rtlCol="0">
            <a:spAutoFit/>
          </a:bodyPr>
          <a:lstStyle/>
          <a:p>
            <a:pPr algn="just"/>
            <a:r>
              <a:rPr lang="el-GR" sz="1800" dirty="0"/>
              <a:t>Εν κατακλείδι για μια επιτυχημένη επικοινωνιακή πολιτική των ΤΑΜΕΥ 3 είναι τα βασικά συστατικά</a:t>
            </a:r>
            <a:r>
              <a:rPr lang="en-US" sz="1800" dirty="0"/>
              <a:t>:</a:t>
            </a:r>
            <a:endParaRPr lang="el-GR" sz="1800" dirty="0"/>
          </a:p>
          <a:p>
            <a:pPr algn="just"/>
            <a:endParaRPr lang="en-US" sz="1800" dirty="0"/>
          </a:p>
          <a:p>
            <a:pPr marL="342900" indent="-342900" algn="just">
              <a:buFont typeface="Arial" panose="020B0604020202020204" pitchFamily="34" charset="0"/>
              <a:buChar char="•"/>
            </a:pPr>
            <a:r>
              <a:rPr lang="en-US" sz="1800" dirty="0"/>
              <a:t> </a:t>
            </a:r>
            <a:r>
              <a:rPr lang="el-GR" sz="1800" dirty="0" err="1"/>
              <a:t>στοχευμένες</a:t>
            </a:r>
            <a:r>
              <a:rPr lang="el-GR" sz="1800" dirty="0"/>
              <a:t> και δημιουργικές επικοινωνιακές δράσεις που να αναδεικνύουν τα έργα </a:t>
            </a:r>
            <a:r>
              <a:rPr lang="el-GR" sz="1800" dirty="0" err="1"/>
              <a:t>καθεαυτά</a:t>
            </a:r>
            <a:r>
              <a:rPr lang="el-GR" sz="1800" dirty="0"/>
              <a:t> των Ταμείων και την συμβολή της Ευρωπαϊκής Χρηματοδότησης </a:t>
            </a:r>
          </a:p>
          <a:p>
            <a:pPr marL="342900" indent="-342900" algn="just">
              <a:buFont typeface="Arial" panose="020B0604020202020204" pitchFamily="34" charset="0"/>
              <a:buChar char="•"/>
            </a:pPr>
            <a:r>
              <a:rPr lang="el-GR" sz="1800" dirty="0"/>
              <a:t>Σωστός σχεδιασμός και εφαρμογή του ετήσιου σχεδίου δράσεων επικοινωνίας των ΤΑΜΕΥ</a:t>
            </a:r>
          </a:p>
          <a:p>
            <a:pPr marL="342900" indent="-342900" algn="just">
              <a:buFont typeface="Arial" panose="020B0604020202020204" pitchFamily="34" charset="0"/>
              <a:buChar char="•"/>
            </a:pPr>
            <a:r>
              <a:rPr lang="el-GR" sz="1800" dirty="0"/>
              <a:t>Συστηματική παρακολούθηση και αξιολόγηση αυτών μέσω των έξυπνων δεικτών για βελτίωση του επικοινωνιακού αποτελέσματος</a:t>
            </a:r>
          </a:p>
        </p:txBody>
      </p:sp>
      <p:sp>
        <p:nvSpPr>
          <p:cNvPr id="3" name="Ορθογώνιο: Διπλωμένη γωνία 2">
            <a:extLst>
              <a:ext uri="{FF2B5EF4-FFF2-40B4-BE49-F238E27FC236}">
                <a16:creationId xmlns:a16="http://schemas.microsoft.com/office/drawing/2014/main" id="{7FB2CE45-5D86-C354-4B8D-36CD60FFD97B}"/>
              </a:ext>
            </a:extLst>
          </p:cNvPr>
          <p:cNvSpPr/>
          <p:nvPr/>
        </p:nvSpPr>
        <p:spPr>
          <a:xfrm>
            <a:off x="369455" y="1791855"/>
            <a:ext cx="11272983" cy="318654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800" dirty="0"/>
              <a:t>Εν κατακλείδι για μια επιτυχημένη επικοινωνιακή πολιτική των ΤΑΜΕΥ 3 είναι τα βασικά συστατικά</a:t>
            </a:r>
            <a:r>
              <a:rPr lang="en-US" sz="1800" dirty="0"/>
              <a:t>:</a:t>
            </a:r>
            <a:endParaRPr lang="el-GR" sz="1800" dirty="0"/>
          </a:p>
          <a:p>
            <a:pPr algn="just"/>
            <a:endParaRPr lang="en-US" sz="1800" dirty="0"/>
          </a:p>
          <a:p>
            <a:pPr marL="342900" indent="-342900" algn="just">
              <a:buFont typeface="Arial" panose="020B0604020202020204" pitchFamily="34" charset="0"/>
              <a:buChar char="•"/>
            </a:pPr>
            <a:r>
              <a:rPr lang="en-US" sz="1800" dirty="0"/>
              <a:t> </a:t>
            </a:r>
            <a:r>
              <a:rPr lang="el-GR" sz="1800" b="1" dirty="0" err="1"/>
              <a:t>στοχευμένες</a:t>
            </a:r>
            <a:r>
              <a:rPr lang="el-GR" sz="1800" b="1" dirty="0"/>
              <a:t> και δημιουργικές επικοινωνιακές δράσεις </a:t>
            </a:r>
            <a:r>
              <a:rPr lang="el-GR" sz="1800" dirty="0"/>
              <a:t>που να αναδεικνύουν τα έργα </a:t>
            </a:r>
            <a:r>
              <a:rPr lang="el-GR" sz="1800" dirty="0" err="1"/>
              <a:t>καθεαυτά</a:t>
            </a:r>
            <a:r>
              <a:rPr lang="el-GR" sz="1800" dirty="0"/>
              <a:t> των Ταμείων και την συμβολή της Ευρωπαϊκής Χρηματοδότησης </a:t>
            </a:r>
          </a:p>
          <a:p>
            <a:pPr marL="342900" indent="-342900" algn="just">
              <a:buFont typeface="Arial" panose="020B0604020202020204" pitchFamily="34" charset="0"/>
              <a:buChar char="•"/>
            </a:pPr>
            <a:endParaRPr lang="el-GR" sz="1800" dirty="0"/>
          </a:p>
          <a:p>
            <a:pPr marL="342900" indent="-342900" algn="just">
              <a:buFont typeface="Arial" panose="020B0604020202020204" pitchFamily="34" charset="0"/>
              <a:buChar char="•"/>
            </a:pPr>
            <a:r>
              <a:rPr lang="el-GR" sz="1800" b="1" dirty="0"/>
              <a:t>Σωστός σχεδιασμός </a:t>
            </a:r>
            <a:r>
              <a:rPr lang="el-GR" sz="1800" dirty="0"/>
              <a:t>και εφαρμογή του ετήσιου σχεδίου δράσεων επικοινωνίας των ΤΑΜΕΥ</a:t>
            </a:r>
          </a:p>
          <a:p>
            <a:pPr marL="342900" indent="-342900" algn="just">
              <a:buFont typeface="Arial" panose="020B0604020202020204" pitchFamily="34" charset="0"/>
              <a:buChar char="•"/>
            </a:pPr>
            <a:endParaRPr lang="el-GR" sz="1800" dirty="0"/>
          </a:p>
          <a:p>
            <a:pPr marL="342900" indent="-342900" algn="just">
              <a:buFont typeface="Arial" panose="020B0604020202020204" pitchFamily="34" charset="0"/>
              <a:buChar char="•"/>
            </a:pPr>
            <a:r>
              <a:rPr lang="el-GR" sz="1800" b="1" dirty="0"/>
              <a:t>Συστηματική παρακολούθηση και αξιολόγηση </a:t>
            </a:r>
            <a:r>
              <a:rPr lang="el-GR" sz="1800" dirty="0"/>
              <a:t>αυτών μέσω των έξυπνων δεικτών για βελτίωση του επικοινωνιακού αποτελέσματος</a:t>
            </a:r>
          </a:p>
        </p:txBody>
      </p:sp>
    </p:spTree>
    <p:extLst>
      <p:ext uri="{BB962C8B-B14F-4D97-AF65-F5344CB8AC3E}">
        <p14:creationId xmlns:p14="http://schemas.microsoft.com/office/powerpoint/2010/main" val="130044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6687917"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3B4CF549-5863-8C59-60CF-9D8FEED022F6}"/>
              </a:ext>
            </a:extLst>
          </p:cNvPr>
          <p:cNvGrpSpPr/>
          <p:nvPr/>
        </p:nvGrpSpPr>
        <p:grpSpPr>
          <a:xfrm>
            <a:off x="7829577" y="1770818"/>
            <a:ext cx="2628845" cy="4105395"/>
            <a:chOff x="7721821" y="1284294"/>
            <a:chExt cx="3198409" cy="4434564"/>
          </a:xfrm>
        </p:grpSpPr>
        <p:sp>
          <p:nvSpPr>
            <p:cNvPr id="4" name="Regular Pentagon 5">
              <a:extLst>
                <a:ext uri="{FF2B5EF4-FFF2-40B4-BE49-F238E27FC236}">
                  <a16:creationId xmlns:a16="http://schemas.microsoft.com/office/drawing/2014/main" id="{85A1EE5F-0BBD-8E1E-E95C-2E50A6AEA20D}"/>
                </a:ext>
              </a:extLst>
            </p:cNvPr>
            <p:cNvSpPr/>
            <p:nvPr/>
          </p:nvSpPr>
          <p:spPr>
            <a:xfrm>
              <a:off x="7951330" y="1284294"/>
              <a:ext cx="2739390" cy="1577340"/>
            </a:xfrm>
            <a:prstGeom prst="pentagon">
              <a:avLst/>
            </a:prstGeom>
            <a:solidFill>
              <a:schemeClr val="accent1"/>
            </a:solidFill>
          </p:spPr>
          <p:style>
            <a:lnRef idx="0">
              <a:srgbClr val="FFFFFF"/>
            </a:lnRef>
            <a:fillRef idx="2">
              <a:schemeClr val="accent1"/>
            </a:fillRef>
            <a:effectRef idx="0">
              <a:srgbClr val="FFFFFF"/>
            </a:effectRef>
            <a:fontRef idx="minor">
              <a:schemeClr val="lt1"/>
            </a:fontRef>
          </p:style>
          <p:txBody>
            <a:bodyPr rtlCol="0" anchor="ctr"/>
            <a:lstStyle/>
            <a:p>
              <a:pPr algn="ctr"/>
              <a:r>
                <a:rPr lang="el-GR" sz="1600" dirty="0"/>
                <a:t>Επικοινωνία</a:t>
              </a:r>
              <a:r>
                <a:rPr lang="en-US" sz="1600" dirty="0"/>
                <a:t> </a:t>
              </a:r>
            </a:p>
          </p:txBody>
        </p:sp>
        <p:sp>
          <p:nvSpPr>
            <p:cNvPr id="7" name="Regular Pentagon 8">
              <a:extLst>
                <a:ext uri="{FF2B5EF4-FFF2-40B4-BE49-F238E27FC236}">
                  <a16:creationId xmlns:a16="http://schemas.microsoft.com/office/drawing/2014/main" id="{65F6BAE8-D27F-5D73-4093-47AB6B0BFC3E}"/>
                </a:ext>
              </a:extLst>
            </p:cNvPr>
            <p:cNvSpPr/>
            <p:nvPr/>
          </p:nvSpPr>
          <p:spPr>
            <a:xfrm>
              <a:off x="7721821" y="2679241"/>
              <a:ext cx="3198409" cy="1743710"/>
            </a:xfrm>
            <a:prstGeom prst="pentagon">
              <a:avLst/>
            </a:prstGeom>
            <a:solidFill>
              <a:srgbClr val="92D050"/>
            </a:solidFill>
          </p:spPr>
          <p:style>
            <a:lnRef idx="0">
              <a:srgbClr val="FFFFFF"/>
            </a:lnRef>
            <a:fillRef idx="2">
              <a:schemeClr val="accent1"/>
            </a:fillRef>
            <a:effectRef idx="0">
              <a:srgbClr val="FFFFFF"/>
            </a:effectRef>
            <a:fontRef idx="minor">
              <a:schemeClr val="lt1"/>
            </a:fontRef>
          </p:style>
          <p:txBody>
            <a:bodyPr rtlCol="0" anchor="ctr"/>
            <a:lstStyle/>
            <a:p>
              <a:pPr algn="ctr"/>
              <a:r>
                <a:rPr lang="el-GR" sz="1600" dirty="0"/>
                <a:t>Παρακολούθηση</a:t>
              </a:r>
              <a:endParaRPr lang="en-US" sz="1600" dirty="0"/>
            </a:p>
          </p:txBody>
        </p:sp>
        <p:sp>
          <p:nvSpPr>
            <p:cNvPr id="9" name="Regular Pentagon 9">
              <a:extLst>
                <a:ext uri="{FF2B5EF4-FFF2-40B4-BE49-F238E27FC236}">
                  <a16:creationId xmlns:a16="http://schemas.microsoft.com/office/drawing/2014/main" id="{3CB2611E-BB20-C734-DFD4-CEACBF2B4E84}"/>
                </a:ext>
              </a:extLst>
            </p:cNvPr>
            <p:cNvSpPr/>
            <p:nvPr/>
          </p:nvSpPr>
          <p:spPr>
            <a:xfrm>
              <a:off x="8188702" y="4059603"/>
              <a:ext cx="2291080" cy="1659255"/>
            </a:xfrm>
            <a:prstGeom prst="pentagon">
              <a:avLst/>
            </a:prstGeom>
            <a:solidFill>
              <a:srgbClr val="7030A0"/>
            </a:solidFill>
          </p:spPr>
          <p:style>
            <a:lnRef idx="0">
              <a:srgbClr val="FFFFFF"/>
            </a:lnRef>
            <a:fillRef idx="2">
              <a:schemeClr val="accent1"/>
            </a:fillRef>
            <a:effectRef idx="0">
              <a:srgbClr val="FFFFFF"/>
            </a:effectRef>
            <a:fontRef idx="minor">
              <a:schemeClr val="lt1"/>
            </a:fontRef>
          </p:style>
          <p:txBody>
            <a:bodyPr rtlCol="0" anchor="ctr"/>
            <a:lstStyle/>
            <a:p>
              <a:pPr algn="ctr"/>
              <a:r>
                <a:rPr lang="el-GR" sz="1600" dirty="0"/>
                <a:t>Αξιολόγηση</a:t>
              </a:r>
              <a:endParaRPr lang="en-US" sz="1600" dirty="0"/>
            </a:p>
          </p:txBody>
        </p:sp>
      </p:grpSp>
      <p:sp>
        <p:nvSpPr>
          <p:cNvPr id="12" name="Διάγραμμα ροής: Διάτρητη ταινία 11">
            <a:extLst>
              <a:ext uri="{FF2B5EF4-FFF2-40B4-BE49-F238E27FC236}">
                <a16:creationId xmlns:a16="http://schemas.microsoft.com/office/drawing/2014/main" id="{75A20B5F-7CDB-2E8C-AF7F-31B3B17AC8A6}"/>
              </a:ext>
            </a:extLst>
          </p:cNvPr>
          <p:cNvSpPr/>
          <p:nvPr/>
        </p:nvSpPr>
        <p:spPr>
          <a:xfrm>
            <a:off x="551482" y="2161518"/>
            <a:ext cx="5032627" cy="3796169"/>
          </a:xfrm>
          <a:prstGeom prst="flowChartPunchedTap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en-US" sz="2000" b="1" dirty="0">
                <a:solidFill>
                  <a:srgbClr val="7030A0"/>
                </a:solidFill>
              </a:rPr>
              <a:t>Policy and communication are two sides of the same coin</a:t>
            </a:r>
            <a:r>
              <a:rPr lang="el-GR" altLang="en-US" sz="2000" b="1" dirty="0">
                <a:solidFill>
                  <a:srgbClr val="7030A0"/>
                </a:solidFill>
              </a:rPr>
              <a:t>:</a:t>
            </a:r>
          </a:p>
          <a:p>
            <a:pPr algn="ctr"/>
            <a:endParaRPr lang="en-US" altLang="en-US" sz="2000" b="1" dirty="0">
              <a:solidFill>
                <a:srgbClr val="7030A0"/>
              </a:solidFill>
            </a:endParaRPr>
          </a:p>
          <a:p>
            <a:pPr algn="ctr"/>
            <a:r>
              <a:rPr lang="en-US" altLang="en-US" sz="2000" b="1" dirty="0">
                <a:solidFill>
                  <a:srgbClr val="7030A0"/>
                </a:solidFill>
              </a:rPr>
              <a:t>it is important to deliver and good to be seen</a:t>
            </a:r>
            <a:r>
              <a:rPr lang="el-GR" altLang="en-US" sz="2000" b="1" dirty="0">
                <a:solidFill>
                  <a:srgbClr val="7030A0"/>
                </a:solidFill>
              </a:rPr>
              <a:t>!</a:t>
            </a:r>
            <a:endParaRPr lang="el-GR" sz="2000" dirty="0"/>
          </a:p>
        </p:txBody>
      </p:sp>
      <p:sp>
        <p:nvSpPr>
          <p:cNvPr id="14" name="TextBox 13">
            <a:extLst>
              <a:ext uri="{FF2B5EF4-FFF2-40B4-BE49-F238E27FC236}">
                <a16:creationId xmlns:a16="http://schemas.microsoft.com/office/drawing/2014/main" id="{9186612E-DA37-2875-3A97-B51D92F00C11}"/>
              </a:ext>
            </a:extLst>
          </p:cNvPr>
          <p:cNvSpPr txBox="1"/>
          <p:nvPr/>
        </p:nvSpPr>
        <p:spPr>
          <a:xfrm>
            <a:off x="253999" y="1139142"/>
            <a:ext cx="9376834" cy="707886"/>
          </a:xfrm>
          <a:prstGeom prst="rect">
            <a:avLst/>
          </a:prstGeom>
          <a:noFill/>
        </p:spPr>
        <p:txBody>
          <a:bodyPr wrap="square">
            <a:spAutoFit/>
          </a:bodyPr>
          <a:lstStyle/>
          <a:p>
            <a:r>
              <a:rPr lang="en-US" sz="2000" b="1" dirty="0">
                <a:solidFill>
                  <a:srgbClr val="00B0F0"/>
                </a:solidFill>
              </a:rPr>
              <a:t>Guidance for Member States: Communication and Visibility Rules</a:t>
            </a:r>
            <a:r>
              <a:rPr lang="el-GR" sz="2000" b="1" dirty="0">
                <a:solidFill>
                  <a:srgbClr val="00B0F0"/>
                </a:solidFill>
              </a:rPr>
              <a:t> - </a:t>
            </a:r>
            <a:r>
              <a:rPr lang="en-US" sz="2000" b="1" dirty="0">
                <a:solidFill>
                  <a:srgbClr val="00B0F0"/>
                </a:solidFill>
              </a:rPr>
              <a:t>DG Communication</a:t>
            </a:r>
            <a:r>
              <a:rPr lang="el-GR" sz="2000" b="1" dirty="0">
                <a:solidFill>
                  <a:srgbClr val="00B0F0"/>
                </a:solidFill>
              </a:rPr>
              <a:t> (</a:t>
            </a:r>
            <a:r>
              <a:rPr lang="en-US" sz="2000" b="1" dirty="0">
                <a:solidFill>
                  <a:srgbClr val="00B0F0"/>
                </a:solidFill>
              </a:rPr>
              <a:t>November 2021</a:t>
            </a:r>
            <a:r>
              <a:rPr lang="el-GR" sz="2000" b="1" dirty="0">
                <a:solidFill>
                  <a:srgbClr val="00B0F0"/>
                </a:solidFill>
              </a:rPr>
              <a:t>)</a:t>
            </a:r>
            <a:endParaRPr lang="en-US" sz="2000" b="1" dirty="0">
              <a:gradFill>
                <a:gsLst>
                  <a:gs pos="0">
                    <a:srgbClr val="007BD3"/>
                  </a:gs>
                  <a:gs pos="100000">
                    <a:srgbClr val="034373"/>
                  </a:gs>
                </a:gsLst>
                <a:lin scaled="0"/>
              </a:gradFill>
            </a:endParaRPr>
          </a:p>
        </p:txBody>
      </p:sp>
    </p:spTree>
    <p:extLst>
      <p:ext uri="{BB962C8B-B14F-4D97-AF65-F5344CB8AC3E}">
        <p14:creationId xmlns:p14="http://schemas.microsoft.com/office/powerpoint/2010/main" val="6323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513" y="3866478"/>
            <a:ext cx="6250973" cy="523220"/>
          </a:xfrm>
          <a:prstGeom prst="rect">
            <a:avLst/>
          </a:prstGeom>
          <a:noFill/>
        </p:spPr>
        <p:txBody>
          <a:bodyPr wrap="square" rtlCol="0">
            <a:spAutoFit/>
          </a:bodyPr>
          <a:lstStyle/>
          <a:p>
            <a:pPr algn="ctr"/>
            <a:r>
              <a:rPr lang="el-GR" sz="2800" b="1" dirty="0">
                <a:solidFill>
                  <a:srgbClr val="423997"/>
                </a:solidFill>
                <a:latin typeface="Tahoma" panose="020B0604030504040204" pitchFamily="34" charset="0"/>
                <a:ea typeface="Tahoma" panose="020B0604030504040204" pitchFamily="34" charset="0"/>
                <a:cs typeface="Tahoma" panose="020B0604030504040204" pitchFamily="34" charset="0"/>
              </a:rPr>
              <a:t>Ευχαριστούμε πολύ</a:t>
            </a:r>
            <a:endParaRPr lang="en-US" sz="2800" b="1" dirty="0">
              <a:solidFill>
                <a:srgbClr val="423997"/>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7" name="Rectangle 6"/>
          <p:cNvSpPr/>
          <p:nvPr/>
        </p:nvSpPr>
        <p:spPr>
          <a:xfrm>
            <a:off x="6370320" y="1691640"/>
            <a:ext cx="5140960" cy="419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ΦΩΤΟΓΡΑΦΙΑ</a:t>
            </a:r>
            <a:endPar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54000" y="521572"/>
            <a:ext cx="5616448"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4000" y="2017425"/>
            <a:ext cx="5232400" cy="3785652"/>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Κανονισμός (ΕΕ) </a:t>
            </a: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1147/2021 για  το ΤΑΜΕ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και ειδικότερα το άρθρο 30 «Πληροφόρηση, Επικοινωνία και Δημοσιότητα»</a:t>
            </a:r>
            <a:endParaRPr kumimoji="0" lang="en-US" sz="16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Κανονισμός (ΕΕ) </a:t>
            </a:r>
            <a:r>
              <a:rPr kumimoji="0" lang="el-GR" sz="1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1148/2021 για το ΜΔΣΘ </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ειδικότερα το άρθρο 24 «Πληροφόρηση, Επικοινωνία και Δημοσιότητα»</a:t>
            </a:r>
          </a:p>
          <a:p>
            <a:pPr marL="285750" marR="0" lvl="0" indent="-285750"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Κανονισμός (ΕΕ) </a:t>
            </a:r>
            <a:r>
              <a:rPr kumimoji="0" lang="el-GR" sz="1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1149/2021 για το ΤΕΑ </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και ειδικότερα το άρθρο 24 «Πληροφόρηση, Επικοινωνία και Δημοσιότητα»</a:t>
            </a:r>
          </a:p>
          <a:p>
            <a:pPr marL="285750" marR="0" lvl="0" indent="-285750"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Κανονισμός (ΕΕ) </a:t>
            </a:r>
            <a:r>
              <a:rPr kumimoji="0" lang="el-GR" sz="1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1060/2021</a:t>
            </a:r>
            <a:r>
              <a:rPr kumimoji="0" lang="el-GR" sz="1600" b="1"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 </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για τον καθορισμό κοινών διατάξεων </a:t>
            </a:r>
            <a:r>
              <a:rPr kumimoji="0" lang="el-GR" sz="1600" b="0" i="0" u="none" strike="noStrike" kern="1200" cap="none" spc="0" normalizeH="0" baseline="0" noProof="0" dirty="0" err="1">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αρ</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 τα άρθρα 46-50, καθώς και το Παράρτημα ΙΧ «Επικοινωνία και Προβολή»</a:t>
            </a:r>
          </a:p>
          <a:p>
            <a:pPr marL="285750" marR="0" lvl="0" indent="-285750"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Τα </a:t>
            </a:r>
            <a:r>
              <a:rPr kumimoji="0" lang="el-GR" sz="1600" b="1"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Προγράμματα Ελλάδας για το ΤΑΜΕ, το ΤΕΑ και ΜΔΣΘ </a:t>
            </a:r>
            <a:r>
              <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rPr>
              <a:t>και ειδικότερα το κεφ.7 των προγραμμάτων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«Επικοινωνία και Προβολή».</a:t>
            </a:r>
          </a:p>
        </p:txBody>
      </p:sp>
      <p:sp>
        <p:nvSpPr>
          <p:cNvPr id="12" name="TextBox 11"/>
          <p:cNvSpPr txBox="1"/>
          <p:nvPr/>
        </p:nvSpPr>
        <p:spPr>
          <a:xfrm>
            <a:off x="253999" y="1102011"/>
            <a:ext cx="5058834"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ΘΕΣΜΙΚΟ ΠΛΑΙΣΙΟ ΕΥΡΩΠΑΙΚΟ &amp; ΕΛΛΗΝΙΚΟ </a:t>
            </a:r>
            <a:endParaRPr lang="en-US" sz="2000" b="1" dirty="0">
              <a:solidFill>
                <a:srgbClr val="0070C0"/>
              </a:solidFill>
              <a:ea typeface="Tahoma" panose="020B0604030504040204" pitchFamily="34" charset="0"/>
              <a:cs typeface="Tahoma" panose="020B0604030504040204" pitchFamily="34" charset="0"/>
            </a:endParaRPr>
          </a:p>
        </p:txBody>
      </p:sp>
      <p:pic>
        <p:nvPicPr>
          <p:cNvPr id="2" name="Εικόνα 1" descr="Εικόνα που περιέχει σημαία, αστέρι, σύμβολο, Μπελ ηλεκτρίκ">
            <a:extLst>
              <a:ext uri="{FF2B5EF4-FFF2-40B4-BE49-F238E27FC236}">
                <a16:creationId xmlns:a16="http://schemas.microsoft.com/office/drawing/2014/main" id="{48A8417E-482A-CF28-BC18-E6AAA311F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9363" y="1773936"/>
            <a:ext cx="5416784" cy="4108704"/>
          </a:xfrm>
          <a:prstGeom prst="rect">
            <a:avLst/>
          </a:prstGeom>
        </p:spPr>
      </p:pic>
    </p:spTree>
    <p:extLst>
      <p:ext uri="{BB962C8B-B14F-4D97-AF65-F5344CB8AC3E}">
        <p14:creationId xmlns:p14="http://schemas.microsoft.com/office/powerpoint/2010/main" val="164170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4000" y="521572"/>
            <a:ext cx="6009640"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4000" y="2017425"/>
            <a:ext cx="5232400" cy="353943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Η Ειδική Υπηρεσία Συντονισμού και Διαχείρισης των Προγραμμάτων Μετανάστευσης και Εσωτερικών Υποθέσεων (ΕΥΣΥΔ ΜΕΥ) προχώρησε στην κατάρτιση, τόσο του </a:t>
            </a: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Οδηγού Επικοινωνίας των ΤΑΜΕΥ 2021-2027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όσο και στης </a:t>
            </a: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Επικοινωνιακής Στρατηγικής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των Προγραμμάτων, για την αποτελεσματική προβολή των έργων και των δράσεων των ΤΑΜΕΥ 2021-2027.</a:t>
            </a:r>
            <a:endParaRPr kumimoji="0" lang="en-US" sz="16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just"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endParaRPr kumimoji="0" lang="en-US" sz="1600" b="0" i="0" u="none" strike="noStrike" kern="1200" cap="none" spc="0" normalizeH="0" baseline="0" noProof="0" dirty="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just" defTabSz="914400" rtl="0" eaLnBrk="1" fontAlgn="auto" latinLnBrk="0" hangingPunct="1">
              <a:lnSpc>
                <a:spcPct val="100000"/>
              </a:lnSpc>
              <a:spcBef>
                <a:spcPts val="0"/>
              </a:spcBef>
              <a:spcAft>
                <a:spcPts val="0"/>
              </a:spcAft>
              <a:buClrTx/>
              <a:buSzPct val="120000"/>
              <a:buFontTx/>
              <a:buBlip>
                <a:blip r:embed="rId5">
                  <a:extLst>
                    <a:ext uri="{96DAC541-7B7A-43D3-8B79-37D633B846F1}">
                      <asvg:svgBlip xmlns:asvg="http://schemas.microsoft.com/office/drawing/2016/SVG/main" r:embed="rId6"/>
                    </a:ext>
                  </a:extLst>
                </a:blip>
              </a:buBlip>
              <a:tabLst/>
              <a:defRPr/>
            </a:pP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Η Στρατηγική Επικοινωνίας</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όπως και ο Οδηγός Επικοινωνίας των ΤΑΜΕΥ 2021-2027  στοχεύουν στην περιγραφή του </a:t>
            </a: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πλαισίου της επικοινωνίας των ΤΑΜΕΥ, με μια κοινή εικόνα και ταυτότητα </a:t>
            </a:r>
            <a:r>
              <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l-GR" sz="1600" b="1" i="0" u="none" strike="noStrike" kern="1200" cap="none" spc="0" normalizeH="0" baseline="0" noProof="0" dirty="0">
                <a:ln>
                  <a:noFill/>
                </a:ln>
                <a:solidFill>
                  <a:srgbClr val="0070C0"/>
                </a:solidFill>
                <a:effectLst/>
                <a:uLnTx/>
                <a:uFillTx/>
                <a:latin typeface="Calibri" panose="020F0502020204030204"/>
                <a:ea typeface="+mn-ea"/>
                <a:cs typeface="+mn-cs"/>
              </a:rPr>
              <a:t> με απλό και αντιληπτό τρόπο στο σύνολο των ενδιαφερομένων και δικαιούχων</a:t>
            </a:r>
            <a:endParaRPr kumimoji="0" lang="en-US" sz="1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4000" y="1102011"/>
            <a:ext cx="3484880" cy="400110"/>
          </a:xfrm>
          <a:prstGeom prst="rect">
            <a:avLst/>
          </a:prstGeom>
          <a:noFill/>
        </p:spPr>
        <p:txBody>
          <a:bodyPr wrap="square" rtlCol="0">
            <a:spAutoFit/>
          </a:bodyPr>
          <a:lstStyle/>
          <a:p>
            <a:r>
              <a:rPr lang="el-GR" sz="2000" b="1" dirty="0">
                <a:solidFill>
                  <a:srgbClr val="00B0F0"/>
                </a:solidFill>
                <a:ea typeface="Tahoma" panose="020B0604030504040204" pitchFamily="34" charset="0"/>
                <a:cs typeface="Tahoma" panose="020B0604030504040204" pitchFamily="34" charset="0"/>
              </a:rPr>
              <a:t>ΕΠΙΚΟΙΝΩΝΙΑΚΟΙ ΣΤΟΧΟΙ </a:t>
            </a:r>
            <a:endParaRPr lang="en-US" sz="2000" b="1" dirty="0">
              <a:solidFill>
                <a:srgbClr val="00B0F0"/>
              </a:solidFill>
              <a:ea typeface="Tahoma" panose="020B0604030504040204" pitchFamily="34" charset="0"/>
              <a:cs typeface="Tahoma" panose="020B0604030504040204" pitchFamily="34" charset="0"/>
            </a:endParaRPr>
          </a:p>
        </p:txBody>
      </p:sp>
      <p:pic>
        <p:nvPicPr>
          <p:cNvPr id="4" name="Εικόνα 3" descr="Εικόνα που περιέχει πολυχρωμία, κύκλος, τέχνη, γραφικά&#10;&#10;Περιγραφή που δημιουργήθηκε αυτόματα">
            <a:extLst>
              <a:ext uri="{FF2B5EF4-FFF2-40B4-BE49-F238E27FC236}">
                <a16:creationId xmlns:a16="http://schemas.microsoft.com/office/drawing/2014/main" id="{77602D18-29E3-B5C0-76B5-B9151A203A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518" y="1251256"/>
            <a:ext cx="4946014" cy="4906930"/>
          </a:xfrm>
          <a:prstGeom prst="rect">
            <a:avLst/>
          </a:prstGeom>
        </p:spPr>
      </p:pic>
      <p:sp>
        <p:nvSpPr>
          <p:cNvPr id="10" name="TextBox 9">
            <a:extLst>
              <a:ext uri="{FF2B5EF4-FFF2-40B4-BE49-F238E27FC236}">
                <a16:creationId xmlns:a16="http://schemas.microsoft.com/office/drawing/2014/main" id="{9F67981B-9A88-B58C-43DF-DF05BC2D045C}"/>
              </a:ext>
            </a:extLst>
          </p:cNvPr>
          <p:cNvSpPr txBox="1"/>
          <p:nvPr/>
        </p:nvSpPr>
        <p:spPr>
          <a:xfrm>
            <a:off x="7333488" y="2596897"/>
            <a:ext cx="3063240" cy="1754326"/>
          </a:xfrm>
          <a:prstGeom prst="rect">
            <a:avLst/>
          </a:prstGeom>
          <a:noFill/>
        </p:spPr>
        <p:txBody>
          <a:bodyPr wrap="square">
            <a:spAutoFit/>
          </a:bodyPr>
          <a:lstStyle/>
          <a:p>
            <a:endParaRPr kumimoji="0" lang="el-GR" sz="18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endParaRPr>
          </a:p>
          <a:p>
            <a:endParaRPr lang="el-GR" dirty="0">
              <a:solidFill>
                <a:srgbClr val="0070C0"/>
              </a:solidFill>
              <a:latin typeface="Calibri" panose="020F0502020204030204"/>
              <a:ea typeface="Tahoma" panose="020B0604030504040204" pitchFamily="34" charset="0"/>
              <a:cs typeface="Tahoma" panose="020B0604030504040204" pitchFamily="34" charset="0"/>
            </a:endParaRPr>
          </a:p>
          <a:p>
            <a:pPr algn="ctr"/>
            <a:r>
              <a:rPr kumimoji="0" lang="el-GR" sz="1800" b="0" i="0" u="none" strike="noStrike" kern="1200" cap="none" spc="0" normalizeH="0" baseline="0" noProof="0" dirty="0">
                <a:ln>
                  <a:noFill/>
                </a:ln>
                <a:solidFill>
                  <a:srgbClr val="0070C0"/>
                </a:solidFill>
                <a:effectLst/>
                <a:uLnTx/>
                <a:uFillTx/>
                <a:latin typeface="Calibri" panose="020F0502020204030204"/>
                <a:ea typeface="Tahoma" panose="020B0604030504040204" pitchFamily="34" charset="0"/>
                <a:cs typeface="Tahoma" panose="020B0604030504040204" pitchFamily="34" charset="0"/>
              </a:rPr>
              <a:t>Η </a:t>
            </a:r>
            <a:r>
              <a:rPr kumimoji="0" lang="el-GR" sz="1800" b="0" i="0" u="none" strike="noStrike" kern="1200" cap="none" spc="0" normalizeH="0" baseline="0" noProof="0" dirty="0">
                <a:ln>
                  <a:noFill/>
                </a:ln>
                <a:solidFill>
                  <a:srgbClr val="0070C0"/>
                </a:solidFill>
                <a:effectLst/>
                <a:uLnTx/>
                <a:uFillTx/>
                <a:latin typeface="Calibri" panose="020F0502020204030204"/>
                <a:ea typeface="+mn-ea"/>
                <a:cs typeface="+mn-cs"/>
              </a:rPr>
              <a:t>επικοινωνία </a:t>
            </a:r>
            <a:r>
              <a:rPr kumimoji="0" lang="el-GR" sz="1800" b="1" i="0" u="none" strike="noStrike" kern="1200" cap="none" spc="0" normalizeH="0" baseline="0" noProof="0" dirty="0">
                <a:ln>
                  <a:noFill/>
                </a:ln>
                <a:solidFill>
                  <a:srgbClr val="0070C0"/>
                </a:solidFill>
                <a:effectLst/>
                <a:uLnTx/>
                <a:uFillTx/>
                <a:latin typeface="Calibri" panose="020F0502020204030204"/>
                <a:ea typeface="+mn-ea"/>
                <a:cs typeface="+mn-cs"/>
              </a:rPr>
              <a:t>αποτελεί βασική προτεραιότητα </a:t>
            </a:r>
            <a:r>
              <a:rPr kumimoji="0" lang="el-GR" sz="1800" b="0" i="0" u="none" strike="noStrike" kern="1200" cap="none" spc="0" normalizeH="0" baseline="0" noProof="0" dirty="0">
                <a:ln>
                  <a:noFill/>
                </a:ln>
                <a:solidFill>
                  <a:srgbClr val="0070C0"/>
                </a:solidFill>
                <a:effectLst/>
                <a:uLnTx/>
                <a:uFillTx/>
                <a:latin typeface="Calibri" panose="020F0502020204030204"/>
                <a:ea typeface="+mn-ea"/>
                <a:cs typeface="+mn-cs"/>
              </a:rPr>
              <a:t>της νέας</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srgbClr val="0070C0"/>
                </a:solidFill>
                <a:effectLst/>
                <a:uLnTx/>
                <a:uFillTx/>
                <a:latin typeface="Calibri" panose="020F0502020204030204"/>
                <a:ea typeface="+mn-ea"/>
                <a:cs typeface="+mn-cs"/>
              </a:rPr>
              <a:t>Προγραμματικής Περιόδου 2021-2027</a:t>
            </a:r>
            <a:endParaRPr lang="el-GR" dirty="0"/>
          </a:p>
        </p:txBody>
      </p:sp>
    </p:spTree>
    <p:extLst>
      <p:ext uri="{BB962C8B-B14F-4D97-AF65-F5344CB8AC3E}">
        <p14:creationId xmlns:p14="http://schemas.microsoft.com/office/powerpoint/2010/main" val="63313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4000" y="521572"/>
            <a:ext cx="8633968"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Ο ΚΕΝΤΡΙΚΟΣ ΕΠΙΚΟΙΝΩΝΙΑΚΟΣ ΣΤΟΧΟΣ ΤΩΝ ΤΑΜΕΥ ΕΙΝΑΙ  </a:t>
            </a:r>
            <a:r>
              <a:rPr lang="el-GR" sz="2000" b="1" u="sng" dirty="0">
                <a:solidFill>
                  <a:schemeClr val="accent1"/>
                </a:solidFill>
                <a:ea typeface="Tahoma" panose="020B0604030504040204" pitchFamily="34" charset="0"/>
                <a:cs typeface="Tahoma" panose="020B0604030504040204" pitchFamily="34" charset="0"/>
              </a:rPr>
              <a:t>ΔΙΤ</a:t>
            </a:r>
            <a:r>
              <a:rPr lang="el-GR" sz="2000" b="1" u="sng" dirty="0">
                <a:solidFill>
                  <a:srgbClr val="7030A0"/>
                </a:solidFill>
                <a:ea typeface="Tahoma" panose="020B0604030504040204" pitchFamily="34" charset="0"/>
                <a:cs typeface="Tahoma" panose="020B0604030504040204" pitchFamily="34" charset="0"/>
              </a:rPr>
              <a:t>ΤΟΣ</a:t>
            </a:r>
            <a:endParaRPr lang="en-US" sz="2000" b="1" dirty="0">
              <a:solidFill>
                <a:schemeClr val="bg2">
                  <a:lumMod val="25000"/>
                </a:schemeClr>
              </a:solidFill>
              <a:ea typeface="Tahoma" panose="020B0604030504040204" pitchFamily="34" charset="0"/>
              <a:cs typeface="Tahoma" panose="020B0604030504040204" pitchFamily="34" charset="0"/>
            </a:endParaRPr>
          </a:p>
        </p:txBody>
      </p:sp>
      <p:pic>
        <p:nvPicPr>
          <p:cNvPr id="3" name="Εικόνα 2" descr="Εικόνα που περιέχει πολυχρωμία, κύκλος, τέχνη, γραφικά">
            <a:extLst>
              <a:ext uri="{FF2B5EF4-FFF2-40B4-BE49-F238E27FC236}">
                <a16:creationId xmlns:a16="http://schemas.microsoft.com/office/drawing/2014/main" id="{CE82B81D-CF5F-07E2-FAE3-B381FAA7E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166" y="1334027"/>
            <a:ext cx="5051668" cy="4967054"/>
          </a:xfrm>
          <a:prstGeom prst="rect">
            <a:avLst/>
          </a:prstGeom>
        </p:spPr>
      </p:pic>
      <p:sp>
        <p:nvSpPr>
          <p:cNvPr id="9" name="TextBox 8">
            <a:extLst>
              <a:ext uri="{FF2B5EF4-FFF2-40B4-BE49-F238E27FC236}">
                <a16:creationId xmlns:a16="http://schemas.microsoft.com/office/drawing/2014/main" id="{17CE265C-C94A-E2EB-404A-17D19FE1A446}"/>
              </a:ext>
            </a:extLst>
          </p:cNvPr>
          <p:cNvSpPr txBox="1"/>
          <p:nvPr/>
        </p:nvSpPr>
        <p:spPr>
          <a:xfrm>
            <a:off x="4370917" y="2187083"/>
            <a:ext cx="3450166" cy="280076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Pct val="120000"/>
              <a:tabLst/>
              <a:defRPr/>
            </a:pPr>
            <a:endParaRPr kumimoji="0" lang="el-GR" sz="1600" b="1"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endParaRPr>
          </a:p>
          <a:p>
            <a:pPr marL="342900" marR="0" lvl="0" indent="-342900" algn="ctr" defTabSz="914400" rtl="0" eaLnBrk="1" fontAlgn="auto" latinLnBrk="0" hangingPunct="1">
              <a:lnSpc>
                <a:spcPct val="100000"/>
              </a:lnSpc>
              <a:spcBef>
                <a:spcPts val="0"/>
              </a:spcBef>
              <a:spcAft>
                <a:spcPts val="0"/>
              </a:spcAft>
              <a:buClrTx/>
              <a:buSzPct val="120000"/>
              <a:buFontTx/>
              <a:buAutoNum type="arabicParenR"/>
              <a:tabLst/>
              <a:defRPr/>
            </a:pPr>
            <a:endParaRPr lang="el-GR" sz="1600" b="1" dirty="0">
              <a:solidFill>
                <a:srgbClr val="00B0F0"/>
              </a:solidFill>
              <a:ea typeface="Tahoma" panose="020B0604030504040204" pitchFamily="34" charset="0"/>
              <a:cs typeface="Tahoma" panose="020B0604030504040204" pitchFamily="34" charset="0"/>
            </a:endParaRPr>
          </a:p>
          <a:p>
            <a:pPr marR="0" lvl="0" algn="ctr" defTabSz="914400" rtl="0" eaLnBrk="1" fontAlgn="auto" latinLnBrk="0" hangingPunct="1">
              <a:lnSpc>
                <a:spcPct val="100000"/>
              </a:lnSpc>
              <a:spcBef>
                <a:spcPts val="0"/>
              </a:spcBef>
              <a:spcAft>
                <a:spcPts val="0"/>
              </a:spcAft>
              <a:buClrTx/>
              <a:buSzPct val="120000"/>
              <a:tabLst/>
              <a:defRPr/>
            </a:pPr>
            <a:endParaRPr kumimoji="0" lang="el-GR" sz="1600" b="1"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endParaRPr>
          </a:p>
          <a:p>
            <a:pPr marR="0" lvl="0" algn="ctr" defTabSz="914400" rtl="0" eaLnBrk="1" fontAlgn="auto" latinLnBrk="0" hangingPunct="1">
              <a:lnSpc>
                <a:spcPct val="100000"/>
              </a:lnSpc>
              <a:spcBef>
                <a:spcPts val="0"/>
              </a:spcBef>
              <a:spcAft>
                <a:spcPts val="0"/>
              </a:spcAft>
              <a:buClrTx/>
              <a:buSzPct val="120000"/>
              <a:tabLst/>
              <a:defRPr/>
            </a:pPr>
            <a:r>
              <a:rPr kumimoji="0" lang="el-GR" sz="1600" b="1"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rPr>
              <a:t>Ενημέρωση των δικαιούχων </a:t>
            </a:r>
            <a:r>
              <a:rPr kumimoji="0" lang="el-GR" sz="1600" b="0"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rPr>
              <a:t>για</a:t>
            </a:r>
            <a:endParaRPr kumimoji="0" lang="en-US" sz="1600" b="0"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endParaRPr>
          </a:p>
          <a:p>
            <a:pPr marR="0" lvl="0" algn="ctr" defTabSz="914400" rtl="0" eaLnBrk="1" fontAlgn="auto" latinLnBrk="0" hangingPunct="1">
              <a:lnSpc>
                <a:spcPct val="100000"/>
              </a:lnSpc>
              <a:spcBef>
                <a:spcPts val="0"/>
              </a:spcBef>
              <a:spcAft>
                <a:spcPts val="0"/>
              </a:spcAft>
              <a:buClrTx/>
              <a:buSzPct val="120000"/>
              <a:tabLst/>
              <a:defRPr/>
            </a:pPr>
            <a:r>
              <a:rPr kumimoji="0" lang="el-GR" sz="1600" b="0"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rPr>
              <a:t> τις δυνατότητες χρηματοδότησης </a:t>
            </a:r>
            <a:endParaRPr kumimoji="0" lang="en-US" sz="1600" b="0"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endParaRPr>
          </a:p>
          <a:p>
            <a:pPr marR="0" lvl="0" algn="ctr" defTabSz="914400" rtl="0" eaLnBrk="1" fontAlgn="auto" latinLnBrk="0" hangingPunct="1">
              <a:lnSpc>
                <a:spcPct val="100000"/>
              </a:lnSpc>
              <a:spcBef>
                <a:spcPts val="0"/>
              </a:spcBef>
              <a:spcAft>
                <a:spcPts val="0"/>
              </a:spcAft>
              <a:buClrTx/>
              <a:buSzPct val="120000"/>
              <a:tabLst/>
              <a:defRPr/>
            </a:pPr>
            <a:r>
              <a:rPr lang="en-US" sz="1600" dirty="0">
                <a:solidFill>
                  <a:srgbClr val="00B0F0"/>
                </a:solidFill>
                <a:ea typeface="Tahoma" panose="020B0604030504040204" pitchFamily="34" charset="0"/>
                <a:cs typeface="Tahoma" panose="020B0604030504040204" pitchFamily="34" charset="0"/>
              </a:rPr>
              <a:t>  </a:t>
            </a:r>
            <a:r>
              <a:rPr kumimoji="0" lang="el-GR" sz="1600" b="0" i="0" u="none" strike="noStrike" kern="1200" cap="none" spc="0" normalizeH="0" baseline="0" noProof="0" dirty="0">
                <a:ln>
                  <a:noFill/>
                </a:ln>
                <a:solidFill>
                  <a:srgbClr val="00B0F0"/>
                </a:solidFill>
                <a:effectLst/>
                <a:uLnTx/>
                <a:uFillTx/>
                <a:ea typeface="Tahoma" panose="020B0604030504040204" pitchFamily="34" charset="0"/>
                <a:cs typeface="Tahoma" panose="020B0604030504040204" pitchFamily="34" charset="0"/>
              </a:rPr>
              <a:t>που παρέχουν τα Προγράμματα </a:t>
            </a:r>
          </a:p>
          <a:p>
            <a:pPr marR="0" lvl="0" algn="ctr" defTabSz="914400" rtl="0" eaLnBrk="1" fontAlgn="auto" latinLnBrk="0" hangingPunct="1">
              <a:lnSpc>
                <a:spcPct val="100000"/>
              </a:lnSpc>
              <a:spcBef>
                <a:spcPts val="0"/>
              </a:spcBef>
              <a:spcAft>
                <a:spcPts val="0"/>
              </a:spcAft>
              <a:buClrTx/>
              <a:buSzPct val="120000"/>
              <a:tabLst/>
              <a:defRPr/>
            </a:pPr>
            <a:endParaRPr lang="el-GR" sz="1600" dirty="0">
              <a:solidFill>
                <a:srgbClr val="00B0F0"/>
              </a:solidFill>
              <a:ea typeface="Tahoma" panose="020B0604030504040204" pitchFamily="34" charset="0"/>
              <a:cs typeface="Tahoma" panose="020B0604030504040204" pitchFamily="34" charset="0"/>
            </a:endParaRPr>
          </a:p>
          <a:p>
            <a:pPr marR="0" lvl="0" algn="ctr" defTabSz="914400" rtl="0" eaLnBrk="1" fontAlgn="auto" latinLnBrk="0" hangingPunct="1">
              <a:lnSpc>
                <a:spcPct val="100000"/>
              </a:lnSpc>
              <a:spcBef>
                <a:spcPts val="0"/>
              </a:spcBef>
              <a:spcAft>
                <a:spcPts val="0"/>
              </a:spcAft>
              <a:buClrTx/>
              <a:buSzPct val="120000"/>
              <a:tabLst/>
              <a:defRPr/>
            </a:pPr>
            <a:r>
              <a:rPr kumimoji="0" lang="el-GR" sz="1600" b="1"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rPr>
              <a:t>Ανάδειξη του ρόλου και της </a:t>
            </a:r>
          </a:p>
          <a:p>
            <a:pPr marR="0" lvl="0" algn="ctr" defTabSz="914400" rtl="0" eaLnBrk="1" fontAlgn="auto" latinLnBrk="0" hangingPunct="1">
              <a:lnSpc>
                <a:spcPct val="100000"/>
              </a:lnSpc>
              <a:spcBef>
                <a:spcPts val="0"/>
              </a:spcBef>
              <a:spcAft>
                <a:spcPts val="0"/>
              </a:spcAft>
              <a:buClrTx/>
              <a:buSzPct val="120000"/>
              <a:tabLst/>
              <a:defRPr/>
            </a:pPr>
            <a:r>
              <a:rPr kumimoji="0" lang="el-GR" sz="1600" b="1"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rPr>
              <a:t>συμβολής </a:t>
            </a:r>
          </a:p>
          <a:p>
            <a:pPr marR="0" lvl="0" algn="ctr" defTabSz="914400" rtl="0" eaLnBrk="1" fontAlgn="auto" latinLnBrk="0" hangingPunct="1">
              <a:lnSpc>
                <a:spcPct val="100000"/>
              </a:lnSpc>
              <a:spcBef>
                <a:spcPts val="0"/>
              </a:spcBef>
              <a:spcAft>
                <a:spcPts val="0"/>
              </a:spcAft>
              <a:buClrTx/>
              <a:buSzPct val="120000"/>
              <a:tabLst/>
              <a:defRPr/>
            </a:pPr>
            <a:r>
              <a:rPr lang="el-GR" sz="1600" b="1" dirty="0">
                <a:solidFill>
                  <a:srgbClr val="92D050"/>
                </a:solidFill>
                <a:ea typeface="Tahoma" panose="020B0604030504040204" pitchFamily="34" charset="0"/>
                <a:cs typeface="Tahoma" panose="020B0604030504040204" pitchFamily="34" charset="0"/>
              </a:rPr>
              <a:t>            </a:t>
            </a:r>
            <a:r>
              <a:rPr kumimoji="0" lang="el-GR" sz="1600" b="1"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rPr>
              <a:t>της  Ευρωπαϊκής Ένωσης  </a:t>
            </a:r>
          </a:p>
          <a:p>
            <a:pPr marR="0" lvl="0" algn="ctr" defTabSz="914400" rtl="0" eaLnBrk="1" fontAlgn="auto" latinLnBrk="0" hangingPunct="1">
              <a:lnSpc>
                <a:spcPct val="100000"/>
              </a:lnSpc>
              <a:spcBef>
                <a:spcPts val="0"/>
              </a:spcBef>
              <a:spcAft>
                <a:spcPts val="0"/>
              </a:spcAft>
              <a:buClrTx/>
              <a:buSzPct val="120000"/>
              <a:tabLst/>
              <a:defRPr/>
            </a:pPr>
            <a:r>
              <a:rPr kumimoji="0" lang="el-GR" sz="1600" b="1"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rPr>
              <a:t> στο ευρύ κοινό</a:t>
            </a:r>
            <a:r>
              <a:rPr kumimoji="0" lang="el-GR" sz="1600" b="0"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rPr>
              <a:t>.</a:t>
            </a:r>
            <a:endParaRPr kumimoji="0" lang="en-US" sz="1600" b="0" i="0" u="none" strike="noStrike" kern="1200" cap="none" spc="0" normalizeH="0" baseline="0" noProof="0" dirty="0">
              <a:ln>
                <a:noFill/>
              </a:ln>
              <a:solidFill>
                <a:srgbClr val="92D050"/>
              </a:solidFill>
              <a:effectLst/>
              <a:uLnTx/>
              <a:uFillTx/>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822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4000" y="521572"/>
            <a:ext cx="6091382"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4000" y="2017425"/>
            <a:ext cx="5568000" cy="4278094"/>
          </a:xfrm>
          <a:prstGeom prst="rect">
            <a:avLst/>
          </a:prstGeom>
          <a:noFill/>
        </p:spPr>
        <p:txBody>
          <a:bodyPr wrap="square" rtlCol="0">
            <a:spAutoFit/>
          </a:bodyPr>
          <a:lstStyle/>
          <a:p>
            <a:pPr marL="285750" indent="-285750">
              <a:buSzPct val="120000"/>
              <a:buBlip>
                <a:blip r:embed="rId5">
                  <a:extLst>
                    <a:ext uri="{96DAC541-7B7A-43D3-8B79-37D633B846F1}">
                      <asvg:svgBlip xmlns:asvg="http://schemas.microsoft.com/office/drawing/2016/SVG/main" r:embed="rId6"/>
                    </a:ext>
                  </a:extLst>
                </a:blip>
              </a:buBlip>
            </a:pPr>
            <a:r>
              <a:rPr lang="el-GR" sz="1600" b="1" dirty="0">
                <a:solidFill>
                  <a:schemeClr val="accent1">
                    <a:lumMod val="75000"/>
                  </a:schemeClr>
                </a:solidFill>
              </a:rPr>
              <a:t>Ανάδειξη του ενεργού ρόλου της Ευρωπαϊκής Ένωσης</a:t>
            </a:r>
            <a:r>
              <a:rPr lang="el-GR" sz="1600" dirty="0">
                <a:solidFill>
                  <a:schemeClr val="accent1">
                    <a:lumMod val="75000"/>
                  </a:schemeClr>
                </a:solidFill>
              </a:rPr>
              <a:t> κατά τη χρηματοδότηση των παρεμβάσεων των Προγραμμάτων, καθώς και προβολή τής προστιθέμενης αξίας τής κοινοτικής συνδρομής κατά την υλοποίηση των δράσεων</a:t>
            </a:r>
            <a:endParaRPr lang="en-US"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5">
                  <a:extLst>
                    <a:ext uri="{96DAC541-7B7A-43D3-8B79-37D633B846F1}">
                      <asvg:svgBlip xmlns:asvg="http://schemas.microsoft.com/office/drawing/2016/SVG/main" r:embed="rId6"/>
                    </a:ext>
                  </a:extLst>
                </a:blip>
              </a:buBlip>
            </a:pPr>
            <a:endParaRPr lang="en-US"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5">
                  <a:extLst>
                    <a:ext uri="{96DAC541-7B7A-43D3-8B79-37D633B846F1}">
                      <asvg:svgBlip xmlns:asvg="http://schemas.microsoft.com/office/drawing/2016/SVG/main" r:embed="rId6"/>
                    </a:ext>
                  </a:extLst>
                </a:blip>
              </a:buBlip>
            </a:pPr>
            <a:r>
              <a:rPr lang="el-GR" sz="1600" b="1" dirty="0">
                <a:solidFill>
                  <a:srgbClr val="7030A0"/>
                </a:solidFill>
              </a:rPr>
              <a:t>Προβολή και αύξηση της </a:t>
            </a:r>
            <a:r>
              <a:rPr lang="el-GR" sz="1600" b="1" dirty="0" err="1">
                <a:solidFill>
                  <a:srgbClr val="7030A0"/>
                </a:solidFill>
              </a:rPr>
              <a:t>αναγνωρισιμότητας</a:t>
            </a:r>
            <a:r>
              <a:rPr lang="el-GR" sz="1600" b="1" dirty="0">
                <a:solidFill>
                  <a:srgbClr val="7030A0"/>
                </a:solidFill>
              </a:rPr>
              <a:t> των Προγραμμάτων</a:t>
            </a:r>
            <a:r>
              <a:rPr lang="el-GR" sz="1600" dirty="0">
                <a:solidFill>
                  <a:srgbClr val="7030A0"/>
                </a:solidFill>
              </a:rPr>
              <a:t>, ως εργαλείων για την εφαρμογή της δίκαιης αλλά αυστηρής μεταναστευτικής πολιτικής, την πρόληψη και καταπολέμηση της εγκληματικότητας, την αστυνομική συνεργασία, την αποτελεσματική φύλαξη των συνόρων</a:t>
            </a:r>
            <a:endParaRPr lang="en-US" sz="1600" dirty="0">
              <a:solidFill>
                <a:srgbClr val="7030A0"/>
              </a:solidFill>
            </a:endParaRPr>
          </a:p>
          <a:p>
            <a:pPr marL="285750" indent="-285750" algn="just">
              <a:buSzPct val="120000"/>
              <a:buBlip>
                <a:blip r:embed="rId5">
                  <a:extLst>
                    <a:ext uri="{96DAC541-7B7A-43D3-8B79-37D633B846F1}">
                      <asvg:svgBlip xmlns:asvg="http://schemas.microsoft.com/office/drawing/2016/SVG/main" r:embed="rId6"/>
                    </a:ext>
                  </a:extLst>
                </a:blip>
              </a:buBlip>
            </a:pPr>
            <a:endPar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SzPct val="120000"/>
              <a:buBlip>
                <a:blip r:embed="rId5">
                  <a:extLst>
                    <a:ext uri="{96DAC541-7B7A-43D3-8B79-37D633B846F1}">
                      <asvg:svgBlip xmlns:asvg="http://schemas.microsoft.com/office/drawing/2016/SVG/main" r:embed="rId6"/>
                    </a:ext>
                  </a:extLst>
                </a:blip>
              </a:buBlip>
            </a:pPr>
            <a:r>
              <a:rPr lang="el-GR" sz="1600" b="1" dirty="0">
                <a:solidFill>
                  <a:srgbClr val="7030A0"/>
                </a:solidFill>
                <a:ea typeface="Tahoma" panose="020B0604030504040204" pitchFamily="34" charset="0"/>
                <a:cs typeface="Tahoma" panose="020B0604030504040204" pitchFamily="34" charset="0"/>
              </a:rPr>
              <a:t>Διασφάλιση της διαφάνειας</a:t>
            </a:r>
            <a:r>
              <a:rPr lang="el-GR" sz="1600" dirty="0">
                <a:solidFill>
                  <a:srgbClr val="7030A0"/>
                </a:solidFill>
                <a:ea typeface="Tahoma" panose="020B0604030504040204" pitchFamily="34" charset="0"/>
                <a:cs typeface="Tahoma" panose="020B0604030504040204" pitchFamily="34" charset="0"/>
              </a:rPr>
              <a:t> στην πρόσβαση στη χρηματοδότηση των Προγραμμάτων των ΤΑΜΕΥ, αφενός με την επαρκή δημοσιότητα των δυνητικών δικαιούχων σχετικά με τις ευκαιρίες χρηματοδότησής τους, αφετέρου, με την ηλεκτρονική δημοσιοποίηση του καταλόγου των δικαιούχων και δράσεων συγχρηματοδοτούμενων από τα ΤΑΜΕΥ.</a:t>
            </a:r>
            <a:endParaRPr lang="en-US" sz="1600" dirty="0">
              <a:solidFill>
                <a:schemeClr val="bg2">
                  <a:lumMod val="25000"/>
                </a:schemeClr>
              </a:solidFill>
              <a:ea typeface="Tahoma" panose="020B0604030504040204" pitchFamily="34" charset="0"/>
              <a:cs typeface="Tahoma" panose="020B0604030504040204" pitchFamily="34" charset="0"/>
            </a:endParaRPr>
          </a:p>
        </p:txBody>
      </p:sp>
      <p:sp>
        <p:nvSpPr>
          <p:cNvPr id="12" name="TextBox 11"/>
          <p:cNvSpPr txBox="1"/>
          <p:nvPr/>
        </p:nvSpPr>
        <p:spPr>
          <a:xfrm>
            <a:off x="253997" y="1102011"/>
            <a:ext cx="6290735" cy="400110"/>
          </a:xfrm>
          <a:prstGeom prst="rect">
            <a:avLst/>
          </a:prstGeom>
          <a:noFill/>
        </p:spPr>
        <p:txBody>
          <a:bodyPr wrap="square" rtlCol="0">
            <a:spAutoFit/>
          </a:bodyPr>
          <a:lstStyle/>
          <a:p>
            <a:r>
              <a:rPr lang="el-GR" sz="2000" b="1" dirty="0">
                <a:solidFill>
                  <a:srgbClr val="0070C0"/>
                </a:solidFill>
                <a:ea typeface="Tahoma" panose="020B0604030504040204" pitchFamily="34" charset="0"/>
                <a:cs typeface="Tahoma" panose="020B0604030504040204" pitchFamily="34" charset="0"/>
              </a:rPr>
              <a:t>ΣΤΡΑΤΗΓΙΚΟΙ ΣΤΟΧΟΙ ΔΗΜΟΣΙΟΤΗΤΑΣ</a:t>
            </a:r>
            <a:r>
              <a:rPr lang="en-US" sz="2000" b="1" dirty="0">
                <a:solidFill>
                  <a:srgbClr val="0070C0"/>
                </a:solidFill>
                <a:ea typeface="Tahoma" panose="020B0604030504040204" pitchFamily="34" charset="0"/>
                <a:cs typeface="Tahoma" panose="020B0604030504040204" pitchFamily="34" charset="0"/>
              </a:rPr>
              <a:t> </a:t>
            </a:r>
            <a:r>
              <a:rPr lang="el-GR" sz="2000" b="1" dirty="0">
                <a:solidFill>
                  <a:srgbClr val="0070C0"/>
                </a:solidFill>
                <a:ea typeface="Tahoma" panose="020B0604030504040204" pitchFamily="34" charset="0"/>
                <a:cs typeface="Tahoma" panose="020B0604030504040204" pitchFamily="34" charset="0"/>
              </a:rPr>
              <a:t>ΤΑΜΕΥ 2021-2027 </a:t>
            </a:r>
            <a:endParaRPr lang="en-US" sz="2000" b="1" dirty="0">
              <a:solidFill>
                <a:srgbClr val="0070C0"/>
              </a:solidFill>
              <a:ea typeface="Tahoma" panose="020B0604030504040204" pitchFamily="34" charset="0"/>
              <a:cs typeface="Tahoma" panose="020B0604030504040204" pitchFamily="34" charset="0"/>
            </a:endParaRPr>
          </a:p>
        </p:txBody>
      </p:sp>
      <p:pic>
        <p:nvPicPr>
          <p:cNvPr id="3" name="Εικόνα 2" descr="Εικόνα που περιέχει άτομο, ρουχισμός, γραφιστική, γραφικά">
            <a:extLst>
              <a:ext uri="{FF2B5EF4-FFF2-40B4-BE49-F238E27FC236}">
                <a16:creationId xmlns:a16="http://schemas.microsoft.com/office/drawing/2014/main" id="{23C11834-AE85-F82B-C196-F643F358B9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302" y="1923854"/>
            <a:ext cx="4939741" cy="3795380"/>
          </a:xfrm>
          <a:prstGeom prst="rect">
            <a:avLst/>
          </a:prstGeom>
        </p:spPr>
      </p:pic>
    </p:spTree>
    <p:extLst>
      <p:ext uri="{BB962C8B-B14F-4D97-AF65-F5344CB8AC3E}">
        <p14:creationId xmlns:p14="http://schemas.microsoft.com/office/powerpoint/2010/main" val="361143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096000" y="5295899"/>
            <a:ext cx="845917" cy="845917"/>
          </a:xfrm>
          <a:prstGeom prst="rect">
            <a:avLst/>
          </a:prstGeom>
        </p:spPr>
      </p:pic>
      <p:sp>
        <p:nvSpPr>
          <p:cNvPr id="8" name="TextBox 7"/>
          <p:cNvSpPr txBox="1"/>
          <p:nvPr/>
        </p:nvSpPr>
        <p:spPr>
          <a:xfrm>
            <a:off x="253999" y="521572"/>
            <a:ext cx="5841999"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3999" y="2017425"/>
            <a:ext cx="5841999" cy="3785652"/>
          </a:xfrm>
          <a:prstGeom prst="rect">
            <a:avLst/>
          </a:prstGeom>
          <a:noFill/>
        </p:spPr>
        <p:txBody>
          <a:bodyPr wrap="square" rtlCol="0">
            <a:spAutoFit/>
          </a:bodyPr>
          <a:lstStyle/>
          <a:p>
            <a:pPr marL="285750" indent="-285750">
              <a:buSzPct val="120000"/>
              <a:buBlip>
                <a:blip r:embed="rId5">
                  <a:extLst>
                    <a:ext uri="{96DAC541-7B7A-43D3-8B79-37D633B846F1}">
                      <asvg:svgBlip xmlns:asvg="http://schemas.microsoft.com/office/drawing/2016/SVG/main" r:embed="rId6"/>
                    </a:ext>
                  </a:extLst>
                </a:blip>
              </a:buBlip>
            </a:pPr>
            <a:r>
              <a:rPr lang="el-GR" sz="1600" dirty="0">
                <a:solidFill>
                  <a:schemeClr val="bg2">
                    <a:lumMod val="25000"/>
                  </a:schemeClr>
                </a:solidFill>
                <a:ea typeface="Tahoma" panose="020B0604030504040204" pitchFamily="34" charset="0"/>
                <a:cs typeface="Tahoma" panose="020B0604030504040204" pitchFamily="34" charset="0"/>
              </a:rPr>
              <a:t>Ανάλυση υφιστάμενων αναγκών &amp; προβλημάτων (μέσω </a:t>
            </a:r>
            <a:r>
              <a:rPr lang="en-US" sz="1600" b="1" dirty="0">
                <a:solidFill>
                  <a:schemeClr val="bg2">
                    <a:lumMod val="25000"/>
                  </a:schemeClr>
                </a:solidFill>
                <a:ea typeface="Tahoma" panose="020B0604030504040204" pitchFamily="34" charset="0"/>
                <a:cs typeface="Tahoma" panose="020B0604030504040204" pitchFamily="34" charset="0"/>
              </a:rPr>
              <a:t>SWOT ANALYSIS</a:t>
            </a:r>
            <a:r>
              <a:rPr lang="en-US" sz="1600" dirty="0">
                <a:solidFill>
                  <a:schemeClr val="bg2">
                    <a:lumMod val="25000"/>
                  </a:schemeClr>
                </a:solidFill>
                <a:ea typeface="Tahoma" panose="020B0604030504040204" pitchFamily="34" charset="0"/>
                <a:cs typeface="Tahoma" panose="020B0604030504040204" pitchFamily="34" charset="0"/>
              </a:rPr>
              <a:t>)</a:t>
            </a:r>
          </a:p>
          <a:p>
            <a:pPr marL="285750" indent="-285750">
              <a:buSzPct val="120000"/>
              <a:buBlip>
                <a:blip r:embed="rId5">
                  <a:extLst>
                    <a:ext uri="{96DAC541-7B7A-43D3-8B79-37D633B846F1}">
                      <asvg:svgBlip xmlns:asvg="http://schemas.microsoft.com/office/drawing/2016/SVG/main" r:embed="rId6"/>
                    </a:ext>
                  </a:extLst>
                </a:blip>
              </a:buBlip>
            </a:pPr>
            <a:endParaRPr lang="en-US" sz="1600" dirty="0">
              <a:solidFill>
                <a:schemeClr val="bg2">
                  <a:lumMod val="25000"/>
                </a:schemeClr>
              </a:solidFill>
              <a:ea typeface="Tahoma" panose="020B0604030504040204" pitchFamily="34" charset="0"/>
              <a:cs typeface="Tahoma" panose="020B0604030504040204" pitchFamily="34" charset="0"/>
            </a:endParaRPr>
          </a:p>
          <a:p>
            <a:pPr marL="285750" indent="-285750">
              <a:buSzPct val="120000"/>
              <a:buBlip>
                <a:blip r:embed="rId5">
                  <a:extLst>
                    <a:ext uri="{96DAC541-7B7A-43D3-8B79-37D633B846F1}">
                      <asvg:svgBlip xmlns:asvg="http://schemas.microsoft.com/office/drawing/2016/SVG/main" r:embed="rId6"/>
                    </a:ext>
                  </a:extLst>
                </a:blip>
              </a:buBlip>
            </a:pPr>
            <a:r>
              <a:rPr lang="el-GR" sz="1600" dirty="0">
                <a:solidFill>
                  <a:schemeClr val="bg2">
                    <a:lumMod val="25000"/>
                  </a:schemeClr>
                </a:solidFill>
                <a:ea typeface="Tahoma" panose="020B0604030504040204" pitchFamily="34" charset="0"/>
                <a:cs typeface="Tahoma" panose="020B0604030504040204" pitchFamily="34" charset="0"/>
              </a:rPr>
              <a:t>Προσδιορισμός των σωστών επικοινωνιακών στόχων στη βάση των </a:t>
            </a:r>
            <a:r>
              <a:rPr lang="el-GR" sz="1600" dirty="0"/>
              <a:t>έξυπνων-ειδικών, μετρήσιμων, επιτεύξιμων, σχετικών και συγκεκριμένων στόχων (</a:t>
            </a:r>
            <a:r>
              <a:rPr lang="en-US" sz="1600" b="1" dirty="0"/>
              <a:t>SMART OBJECTIVES </a:t>
            </a:r>
            <a:r>
              <a:rPr lang="en-US" sz="1600" dirty="0"/>
              <a:t>- Smart/Specific, Measurable, Achievable, Relevant, Time-bound)</a:t>
            </a:r>
            <a:endParaRPr lang="en-US" sz="1600" dirty="0">
              <a:solidFill>
                <a:schemeClr val="bg2">
                  <a:lumMod val="25000"/>
                </a:schemeClr>
              </a:solidFill>
              <a:ea typeface="Tahoma" panose="020B0604030504040204" pitchFamily="34" charset="0"/>
              <a:cs typeface="Tahoma" panose="020B0604030504040204" pitchFamily="34" charset="0"/>
            </a:endParaRPr>
          </a:p>
          <a:p>
            <a:pPr>
              <a:buSzPct val="120000"/>
            </a:pPr>
            <a:endParaRPr lang="en-US" sz="1600" dirty="0">
              <a:solidFill>
                <a:schemeClr val="bg2">
                  <a:lumMod val="25000"/>
                </a:schemeClr>
              </a:solidFill>
              <a:ea typeface="Tahoma" panose="020B0604030504040204" pitchFamily="34" charset="0"/>
              <a:cs typeface="Tahoma" panose="020B0604030504040204" pitchFamily="34" charset="0"/>
            </a:endParaRPr>
          </a:p>
          <a:p>
            <a:pPr marL="285750" indent="-285750">
              <a:buSzPct val="120000"/>
              <a:buBlip>
                <a:blip r:embed="rId5">
                  <a:extLst>
                    <a:ext uri="{96DAC541-7B7A-43D3-8B79-37D633B846F1}">
                      <asvg:svgBlip xmlns:asvg="http://schemas.microsoft.com/office/drawing/2016/SVG/main" r:embed="rId6"/>
                    </a:ext>
                  </a:extLst>
                </a:blip>
              </a:buBlip>
            </a:pPr>
            <a:r>
              <a:rPr lang="el-GR" sz="1600" dirty="0"/>
              <a:t>Ο εντοπισμός και διαχωρισμός των </a:t>
            </a:r>
            <a:r>
              <a:rPr lang="el-GR" sz="1600" b="1" dirty="0"/>
              <a:t>διαφόρων κοινών-στόχος</a:t>
            </a:r>
            <a:endParaRPr lang="en-US" sz="1600" b="1" dirty="0"/>
          </a:p>
          <a:p>
            <a:pPr>
              <a:buSzPct val="120000"/>
            </a:pPr>
            <a:endParaRPr lang="en-US" sz="1600" dirty="0"/>
          </a:p>
          <a:p>
            <a:pPr marL="285750" indent="-285750">
              <a:buSzPct val="120000"/>
              <a:buBlip>
                <a:blip r:embed="rId5">
                  <a:extLst>
                    <a:ext uri="{96DAC541-7B7A-43D3-8B79-37D633B846F1}">
                      <asvg:svgBlip xmlns:asvg="http://schemas.microsoft.com/office/drawing/2016/SVG/main" r:embed="rId6"/>
                    </a:ext>
                  </a:extLst>
                </a:blip>
              </a:buBlip>
            </a:pPr>
            <a:r>
              <a:rPr lang="el-GR" sz="1600" dirty="0"/>
              <a:t>Η </a:t>
            </a:r>
            <a:r>
              <a:rPr lang="el-GR" sz="1600" b="1" dirty="0"/>
              <a:t>επιλογή των κατάλληλων μέσων </a:t>
            </a:r>
            <a:r>
              <a:rPr lang="el-GR" sz="1600" dirty="0"/>
              <a:t>και δράσεων επικοινωνίας/σωστό επικοινωνιακό μοντέλο</a:t>
            </a:r>
            <a:endParaRPr lang="en-US" sz="1600" dirty="0">
              <a:solidFill>
                <a:schemeClr val="bg2">
                  <a:lumMod val="25000"/>
                </a:schemeClr>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E7E6E6">
                  <a:lumMod val="25000"/>
                </a:srgbClr>
              </a:solidFill>
              <a:effectLst/>
              <a:uLnTx/>
              <a:uFillTx/>
              <a:latin typeface="Calibri" panose="020F0502020204030204"/>
              <a:ea typeface="Tahoma" panose="020B0604030504040204" pitchFamily="34" charset="0"/>
              <a:cs typeface="Tahoma" panose="020B0604030504040204" pitchFamily="34" charset="0"/>
            </a:endParaRPr>
          </a:p>
          <a:p>
            <a:pPr marL="285750" indent="-285750">
              <a:buSzPct val="120000"/>
              <a:buBlip>
                <a:blip r:embed="rId5">
                  <a:extLst>
                    <a:ext uri="{96DAC541-7B7A-43D3-8B79-37D633B846F1}">
                      <asvg:svgBlip xmlns:asvg="http://schemas.microsoft.com/office/drawing/2016/SVG/main" r:embed="rId6"/>
                    </a:ext>
                  </a:extLst>
                </a:blip>
              </a:buBlip>
            </a:pPr>
            <a:r>
              <a:rPr lang="el-G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Κατάρτιση και τήρηση ετήσιου σχεδίου </a:t>
            </a:r>
            <a:r>
              <a:rPr lang="el-G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δράσεων δημοσιότητας</a:t>
            </a:r>
            <a:endParaRPr lang="en-US"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1"/>
            <a:ext cx="6276110" cy="338554"/>
          </a:xfrm>
          <a:prstGeom prst="rect">
            <a:avLst/>
          </a:prstGeom>
          <a:noFill/>
        </p:spPr>
        <p:txBody>
          <a:bodyPr wrap="square" rtlCol="0">
            <a:spAutoFit/>
          </a:bodyPr>
          <a:lstStyle/>
          <a:p>
            <a:r>
              <a:rPr lang="el-GR" sz="1600" b="1" dirty="0">
                <a:solidFill>
                  <a:srgbClr val="0070C0"/>
                </a:solidFill>
                <a:latin typeface="Calibri" panose="020F0502020204030204" pitchFamily="34" charset="0"/>
                <a:ea typeface="Calibri" panose="020F0502020204030204" pitchFamily="34" charset="0"/>
                <a:cs typeface="Calibri" panose="020F0502020204030204" pitchFamily="34" charset="0"/>
              </a:rPr>
              <a:t>ΒΑΣΙΚΕΣ ΠΡΟΫΠΟΘΕΣΕΙΣ ΓΙΑ ΤΗΝ ΑΠΟΤΕΛΕΣΜΑΤΙΚΗ ΥΛΟΠΟΙΗΣΗ ΤΗΣ</a:t>
            </a:r>
            <a:endPar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Εικόνα 3" descr="Εικόνα που περιέχει κείμενο, στιγμιότυπο οθόνης, κύκλος, γραφιστική">
            <a:extLst>
              <a:ext uri="{FF2B5EF4-FFF2-40B4-BE49-F238E27FC236}">
                <a16:creationId xmlns:a16="http://schemas.microsoft.com/office/drawing/2014/main" id="{EB2BE1FE-E7FA-27FA-24EF-DBC8A9907F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3119" y="1763631"/>
            <a:ext cx="2898461" cy="4039446"/>
          </a:xfrm>
          <a:prstGeom prst="rect">
            <a:avLst/>
          </a:prstGeom>
        </p:spPr>
      </p:pic>
    </p:spTree>
    <p:extLst>
      <p:ext uri="{BB962C8B-B14F-4D97-AF65-F5344CB8AC3E}">
        <p14:creationId xmlns:p14="http://schemas.microsoft.com/office/powerpoint/2010/main" val="166690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Εικόνα 2" descr="Εικόνα που περιέχει κείμενο, στιγμιότυπο οθόνης, τοποθεσία web, ιστοσελίδα">
            <a:extLst>
              <a:ext uri="{FF2B5EF4-FFF2-40B4-BE49-F238E27FC236}">
                <a16:creationId xmlns:a16="http://schemas.microsoft.com/office/drawing/2014/main" id="{C864B7A4-380A-D4D5-7AF5-0FFCA163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092" y="1440565"/>
            <a:ext cx="8209318" cy="4996852"/>
          </a:xfrm>
          <a:prstGeom prst="rect">
            <a:avLst/>
          </a:prstGeom>
        </p:spPr>
      </p:pic>
      <p:sp>
        <p:nvSpPr>
          <p:cNvPr id="2" name="TextBox 1">
            <a:extLst>
              <a:ext uri="{FF2B5EF4-FFF2-40B4-BE49-F238E27FC236}">
                <a16:creationId xmlns:a16="http://schemas.microsoft.com/office/drawing/2014/main" id="{58AC987A-D235-8470-3A68-55336AE8809E}"/>
              </a:ext>
            </a:extLst>
          </p:cNvPr>
          <p:cNvSpPr txBox="1"/>
          <p:nvPr/>
        </p:nvSpPr>
        <p:spPr>
          <a:xfrm>
            <a:off x="253999" y="521572"/>
            <a:ext cx="5841999"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 ΕΠΙΚΟΙΝΩΝΙΑΚΗ ΣΤΡΑΤΗΓΙΚΗ </a:t>
            </a:r>
            <a:endParaRPr lang="en-US" sz="2000" b="1" dirty="0">
              <a:solidFill>
                <a:schemeClr val="bg2">
                  <a:lumMod val="25000"/>
                </a:schemeClr>
              </a:solidFill>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B31B6D1-0F0A-1342-36D4-2820187CE108}"/>
              </a:ext>
            </a:extLst>
          </p:cNvPr>
          <p:cNvSpPr txBox="1"/>
          <p:nvPr/>
        </p:nvSpPr>
        <p:spPr>
          <a:xfrm>
            <a:off x="253999" y="1102011"/>
            <a:ext cx="6276110" cy="338554"/>
          </a:xfrm>
          <a:prstGeom prst="rect">
            <a:avLst/>
          </a:prstGeom>
          <a:noFill/>
        </p:spPr>
        <p:txBody>
          <a:bodyPr wrap="square" rtlCol="0">
            <a:spAutoFit/>
          </a:bodyPr>
          <a:lstStyle/>
          <a:p>
            <a:r>
              <a:rPr lang="el-GR" sz="1600" b="1" dirty="0">
                <a:solidFill>
                  <a:srgbClr val="0070C0"/>
                </a:solidFill>
                <a:latin typeface="Calibri" panose="020F0502020204030204" pitchFamily="34" charset="0"/>
                <a:ea typeface="Calibri" panose="020F0502020204030204" pitchFamily="34" charset="0"/>
                <a:cs typeface="Calibri" panose="020F0502020204030204" pitchFamily="34" charset="0"/>
              </a:rPr>
              <a:t>ΒΑΣΙΚΕΣ ΠΡΟΫΠΟΘΕΣΕΙΣ ΓΙΑ ΤΗΝ ΑΠΟΤΕΛΕΣΜΑΤΙΚΗ ΥΛΟΠΟΙΗΣΗ ΤΗΣ</a:t>
            </a:r>
            <a:endPar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38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4000" y="521572"/>
            <a:ext cx="5749636" cy="400110"/>
          </a:xfrm>
          <a:prstGeom prst="rect">
            <a:avLst/>
          </a:prstGeom>
          <a:noFill/>
        </p:spPr>
        <p:txBody>
          <a:bodyPr wrap="square" rtlCol="0">
            <a:spAutoFit/>
          </a:bodyPr>
          <a:lstStyle/>
          <a:p>
            <a:r>
              <a:rPr lang="el-GR" sz="2000" b="1" dirty="0">
                <a:solidFill>
                  <a:schemeClr val="bg2">
                    <a:lumMod val="25000"/>
                  </a:schemeClr>
                </a:solidFill>
                <a:ea typeface="Tahoma" panose="020B0604030504040204" pitchFamily="34" charset="0"/>
                <a:cs typeface="Tahoma" panose="020B0604030504040204" pitchFamily="34" charset="0"/>
              </a:rPr>
              <a:t>ΕΠΙΚΑΙΡΟΠΟΙΗΜΕΝΗ</a:t>
            </a:r>
            <a:r>
              <a:rPr lang="el-GR" sz="1800" b="1" dirty="0">
                <a:solidFill>
                  <a:schemeClr val="bg2">
                    <a:lumMod val="25000"/>
                  </a:schemeClr>
                </a:solidFill>
                <a:ea typeface="Tahoma" panose="020B0604030504040204" pitchFamily="34" charset="0"/>
                <a:cs typeface="Tahoma" panose="020B0604030504040204" pitchFamily="34" charset="0"/>
              </a:rPr>
              <a:t> ΕΠΙΚΟΙΝΩΝΙΑΚΗ ΣΤΡΑΤΗΓΙΚΗ </a:t>
            </a:r>
            <a:endParaRPr lang="en-US" sz="1800" b="1" dirty="0">
              <a:solidFill>
                <a:schemeClr val="bg2">
                  <a:lumMod val="25000"/>
                </a:schemeClr>
              </a:solidFill>
              <a:ea typeface="Tahoma" panose="020B0604030504040204" pitchFamily="34" charset="0"/>
              <a:cs typeface="Tahoma" panose="020B0604030504040204" pitchFamily="34" charset="0"/>
            </a:endParaRPr>
          </a:p>
        </p:txBody>
      </p:sp>
      <p:sp>
        <p:nvSpPr>
          <p:cNvPr id="11" name="TextBox 10"/>
          <p:cNvSpPr txBox="1"/>
          <p:nvPr/>
        </p:nvSpPr>
        <p:spPr>
          <a:xfrm>
            <a:off x="254000" y="1754909"/>
            <a:ext cx="11557000" cy="4278094"/>
          </a:xfrm>
          <a:prstGeom prst="rect">
            <a:avLst/>
          </a:prstGeom>
          <a:noFill/>
        </p:spPr>
        <p:txBody>
          <a:bodyPr wrap="square" rtlCol="0">
            <a:spAutoFit/>
          </a:bodyPr>
          <a:lstStyle/>
          <a:p>
            <a:pPr marL="285750" indent="-285750">
              <a:buSzPct val="120000"/>
              <a:buBlip>
                <a:blip r:embed="rId3">
                  <a:extLst>
                    <a:ext uri="{96DAC541-7B7A-43D3-8B79-37D633B846F1}">
                      <asvg:svgBlip xmlns:asvg="http://schemas.microsoft.com/office/drawing/2016/SVG/main" r:embed="rId4"/>
                    </a:ext>
                  </a:extLst>
                </a:blip>
              </a:buBlip>
            </a:pPr>
            <a:r>
              <a:rPr lang="el-GR" sz="1600" b="1" dirty="0">
                <a:solidFill>
                  <a:schemeClr val="bg2">
                    <a:lumMod val="25000"/>
                  </a:schemeClr>
                </a:solidFill>
                <a:ea typeface="Tahoma" panose="020B0604030504040204" pitchFamily="34" charset="0"/>
                <a:cs typeface="Tahoma" panose="020B0604030504040204" pitchFamily="34" charset="0"/>
              </a:rPr>
              <a:t>Φορείς, Οργανώσεις, Υπηρεσίες, Νομικά Πρόσωπα</a:t>
            </a:r>
          </a:p>
          <a:p>
            <a:pPr>
              <a:buSzPct val="120000"/>
            </a:pPr>
            <a:endParaRPr lang="el-GR" sz="1600" b="1" dirty="0">
              <a:solidFill>
                <a:schemeClr val="bg2">
                  <a:lumMod val="25000"/>
                </a:schemeClr>
              </a:solidFill>
              <a:ea typeface="Tahoma" panose="020B0604030504040204" pitchFamily="34" charset="0"/>
              <a:cs typeface="Tahoma" panose="020B0604030504040204" pitchFamily="34" charset="0"/>
            </a:endParaRPr>
          </a:p>
          <a:p>
            <a:pPr marL="742950" lvl="1"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ea typeface="Tahoma" panose="020B0604030504040204" pitchFamily="34" charset="0"/>
                <a:cs typeface="Tahoma" panose="020B0604030504040204" pitchFamily="34" charset="0"/>
              </a:rPr>
              <a:t>Δημόσιοι Φορείς / Υπηρεσίες και Εποπτευόμενοι Φορείς</a:t>
            </a:r>
          </a:p>
          <a:p>
            <a:pPr marL="742950" lvl="1"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ea typeface="Tahoma" panose="020B0604030504040204" pitchFamily="34" charset="0"/>
                <a:cs typeface="Tahoma" panose="020B0604030504040204" pitchFamily="34" charset="0"/>
              </a:rPr>
              <a:t>Πανεπιστήμια</a:t>
            </a:r>
          </a:p>
          <a:p>
            <a:pPr marL="742950" lvl="1"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ea typeface="Tahoma" panose="020B0604030504040204" pitchFamily="34" charset="0"/>
                <a:cs typeface="Tahoma" panose="020B0604030504040204" pitchFamily="34" charset="0"/>
              </a:rPr>
              <a:t>Περιφερειακή και Τοπική Αυτοδιοίκηση και Νομικά Πρόσωπα αυτών</a:t>
            </a:r>
          </a:p>
          <a:p>
            <a:pPr marL="742950" lvl="1" indent="-285750">
              <a:buSzPct val="120000"/>
              <a:buBlip>
                <a:blip r:embed="rId3">
                  <a:extLst>
                    <a:ext uri="{96DAC541-7B7A-43D3-8B79-37D633B846F1}">
                      <asvg:svgBlip xmlns:asvg="http://schemas.microsoft.com/office/drawing/2016/SVG/main" r:embed="rId4"/>
                    </a:ext>
                  </a:extLst>
                </a:blip>
              </a:buBlip>
            </a:pPr>
            <a:r>
              <a:rPr lang="el-GR" sz="1600" dirty="0">
                <a:solidFill>
                  <a:schemeClr val="bg2">
                    <a:lumMod val="25000"/>
                  </a:schemeClr>
                </a:solidFill>
                <a:ea typeface="Tahoma" panose="020B0604030504040204" pitchFamily="34" charset="0"/>
                <a:cs typeface="Tahoma" panose="020B0604030504040204" pitchFamily="34" charset="0"/>
              </a:rPr>
              <a:t>Εγγεγραμμένες στο Μητρώο του Υπουργείου Μετανάστευσης και Ασύλου Μη Κυβερνητικές Οργανώσεις (ΜΚΟ)</a:t>
            </a:r>
            <a:r>
              <a:rPr lang="en-US" sz="1600" dirty="0">
                <a:solidFill>
                  <a:schemeClr val="bg2">
                    <a:lumMod val="25000"/>
                  </a:schemeClr>
                </a:solidFill>
                <a:ea typeface="Tahoma" panose="020B0604030504040204" pitchFamily="34" charset="0"/>
                <a:cs typeface="Tahoma" panose="020B0604030504040204" pitchFamily="34" charset="0"/>
              </a:rPr>
              <a:t>.</a:t>
            </a:r>
            <a:endParaRPr lang="el-GR" sz="1600" dirty="0"/>
          </a:p>
          <a:p>
            <a:pPr lvl="1">
              <a:buSzPct val="120000"/>
            </a:pPr>
            <a:endParaRPr lang="el-GR" sz="1600" dirty="0"/>
          </a:p>
          <a:p>
            <a:pPr lvl="1">
              <a:buSzPct val="120000"/>
            </a:pPr>
            <a:r>
              <a:rPr lang="el-GR" sz="1600" dirty="0"/>
              <a:t>Οι Δικαιούχοι αυτοί λόγω της ειδικής τους θέσης και του ρόλου τους, αλλά και μέσα από την </a:t>
            </a:r>
            <a:r>
              <a:rPr lang="el-GR" sz="1600" dirty="0" err="1"/>
              <a:t>αποκτηθείσα</a:t>
            </a:r>
            <a:r>
              <a:rPr lang="el-GR" sz="1600" dirty="0"/>
              <a:t> πολύτιμη εμπειρία τους, είναι οι πλέον αρμόδιοι και θα κληθούν να συμμετάσχουν ενεργά στην παροχή έγκυρης και τεκμηριωμένης πληροφόρησης, στην εξειδικευμένη Στρατηγική Επικοινωνίας &amp; Σχεδίου Δράσης των ΤΑΜΕΥ κείμενη προσέγγιση των εταίρων, στην παρουσίαση στοιχείων που αποδεικνύουν τη θετική πορεία υλοποίησης των προγραμμάτων, αλλά και στην ανταλλαγή καλών πρακτικών, επιτυγχάνοντας </a:t>
            </a:r>
            <a:r>
              <a:rPr lang="el-GR" sz="1600" dirty="0" err="1"/>
              <a:t>στοχευμένη</a:t>
            </a:r>
            <a:r>
              <a:rPr lang="el-GR" sz="1600" dirty="0"/>
              <a:t> διάχυση της πληροφορίας</a:t>
            </a:r>
            <a:endParaRPr lang="en-US" sz="1600" dirty="0">
              <a:solidFill>
                <a:schemeClr val="bg2">
                  <a:lumMod val="25000"/>
                </a:schemeClr>
              </a:solidFill>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endParaRPr lang="en-US" sz="1600" dirty="0">
              <a:solidFill>
                <a:schemeClr val="bg2">
                  <a:lumMod val="25000"/>
                </a:schemeClr>
              </a:solidFill>
              <a:ea typeface="Tahoma" panose="020B0604030504040204" pitchFamily="34" charset="0"/>
              <a:cs typeface="Tahoma" panose="020B0604030504040204" pitchFamily="34" charset="0"/>
            </a:endParaRPr>
          </a:p>
          <a:p>
            <a:pPr marL="285750" indent="-285750">
              <a:buSzPct val="120000"/>
              <a:buBlip>
                <a:blip r:embed="rId3">
                  <a:extLst>
                    <a:ext uri="{96DAC541-7B7A-43D3-8B79-37D633B846F1}">
                      <asvg:svgBlip xmlns:asvg="http://schemas.microsoft.com/office/drawing/2016/SVG/main" r:embed="rId4"/>
                    </a:ext>
                  </a:extLst>
                </a:blip>
              </a:buBlip>
            </a:pPr>
            <a:r>
              <a:rPr lang="el-GR" sz="1600" b="1" dirty="0">
                <a:solidFill>
                  <a:schemeClr val="bg2">
                    <a:lumMod val="25000"/>
                  </a:schemeClr>
                </a:solidFill>
                <a:ea typeface="Tahoma" panose="020B0604030504040204" pitchFamily="34" charset="0"/>
                <a:cs typeface="Tahoma" panose="020B0604030504040204" pitchFamily="34" charset="0"/>
              </a:rPr>
              <a:t>Οι άμεσα ωφελούμενοι των δράσεων των ΤΑΜΕΥ (μετανάστες, πρόσφυγες και αιτούντες άσυλο)</a:t>
            </a:r>
          </a:p>
          <a:p>
            <a:pPr marL="266700">
              <a:buSzPct val="120000"/>
            </a:pPr>
            <a:r>
              <a:rPr lang="el-GR" sz="1600" dirty="0">
                <a:solidFill>
                  <a:schemeClr val="bg2">
                    <a:lumMod val="25000"/>
                  </a:schemeClr>
                </a:solidFill>
                <a:ea typeface="Tahoma" panose="020B0604030504040204" pitchFamily="34" charset="0"/>
                <a:cs typeface="Tahoma" panose="020B0604030504040204" pitchFamily="34" charset="0"/>
              </a:rPr>
              <a:t>Οι άμεσα ωφελούμενοι των δράσεων και κυρίως οι μετανάστες, οι αιτούντες άσυλο είναι άμεσα εμπλεκόμενοι και συχνά ιδιαίτερα ευαισθητοποιημένοι και ως εκ τού του, μπορούν να υποστηρίξουν περισσότερο έμπρακτα και αποτελεσματικά τη διάχυση των σωστών μηνυμάτων μέσω προσωπικών εμπειριών και βιωμάτων</a:t>
            </a:r>
            <a:endParaRPr lang="en-US" sz="1600" b="1" dirty="0">
              <a:solidFill>
                <a:srgbClr val="0070C0"/>
              </a:solidFill>
              <a:ea typeface="Tahoma" panose="020B0604030504040204" pitchFamily="34" charset="0"/>
              <a:cs typeface="Tahoma" panose="020B0604030504040204" pitchFamily="34" charset="0"/>
            </a:endParaRPr>
          </a:p>
        </p:txBody>
      </p:sp>
      <p:sp>
        <p:nvSpPr>
          <p:cNvPr id="12" name="TextBox 11"/>
          <p:cNvSpPr txBox="1"/>
          <p:nvPr/>
        </p:nvSpPr>
        <p:spPr>
          <a:xfrm>
            <a:off x="254000" y="1102011"/>
            <a:ext cx="4983018" cy="400110"/>
          </a:xfrm>
          <a:prstGeom prst="rect">
            <a:avLst/>
          </a:prstGeom>
          <a:noFill/>
        </p:spPr>
        <p:txBody>
          <a:bodyPr wrap="square" rtlCol="0">
            <a:spAutoFit/>
          </a:bodyPr>
          <a:lstStyle/>
          <a:p>
            <a:r>
              <a:rPr lang="el-GR" sz="2000" b="1" dirty="0">
                <a:solidFill>
                  <a:srgbClr val="423997"/>
                </a:solidFill>
                <a:ea typeface="Tahoma" panose="020B0604030504040204" pitchFamily="34" charset="0"/>
                <a:cs typeface="Tahoma" panose="020B0604030504040204" pitchFamily="34" charset="0"/>
              </a:rPr>
              <a:t>ΔΙΚΑΙΟΥΧΟΙ ΤΑΜΕΥ - ΚΟΙΝΑ ΣΤΟΧΟΣ</a:t>
            </a:r>
            <a:endParaRPr lang="en-US" sz="2000" b="1" dirty="0">
              <a:solidFill>
                <a:srgbClr val="423997"/>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4255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6BBF09E51E3D747983419EBE5C3D381" ma:contentTypeVersion="20" ma:contentTypeDescription="Δημιουργία νέου εγγράφου" ma:contentTypeScope="" ma:versionID="a4893b5f816384f3d8edec56dc241100">
  <xsd:schema xmlns:xsd="http://www.w3.org/2001/XMLSchema" xmlns:xs="http://www.w3.org/2001/XMLSchema" xmlns:p="http://schemas.microsoft.com/office/2006/metadata/properties" xmlns:ns1="http://schemas.microsoft.com/sharepoint/v3" xmlns:ns2="231fdfef-a9ee-4488-87d7-25509bb61a67" xmlns:ns3="9b14f67b-07fb-4990-84f3-2bcbd421439c" targetNamespace="http://schemas.microsoft.com/office/2006/metadata/properties" ma:root="true" ma:fieldsID="00f8cbdd0af5caaf21466da7d3e0743b" ns1:_="" ns2:_="" ns3:_="">
    <xsd:import namespace="http://schemas.microsoft.com/sharepoint/v3"/>
    <xsd:import namespace="231fdfef-a9ee-4488-87d7-25509bb61a67"/>
    <xsd:import namespace="9b14f67b-07fb-4990-84f3-2bcbd421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6"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1fdfef-a9ee-4488-87d7-25509bb61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71ffcd1c-9fc4-4600-a7bb-478e76d53e16"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14f67b-07fb-4990-84f3-2bcbd42143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bdc304-1838-491a-bef6-e0c7cdf51524}" ma:internalName="TaxCatchAll" ma:showField="CatchAllData" ma:web="9b14f67b-07fb-4990-84f3-2bcbd42143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b14f67b-07fb-4990-84f3-2bcbd421439c" xsi:nil="true"/>
    <_ip_UnifiedCompliancePolicyProperties xmlns="http://schemas.microsoft.com/sharepoint/v3" xsi:nil="true"/>
    <lcf76f155ced4ddcb4097134ff3c332f xmlns="231fdfef-a9ee-4488-87d7-25509bb61a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9FCFE1-0ACB-4397-A741-901561A55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1fdfef-a9ee-4488-87d7-25509bb61a67"/>
    <ds:schemaRef ds:uri="9b14f67b-07fb-4990-84f3-2bcbd4214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0C56F5-8FF7-4586-8D74-FC33442E63AB}">
  <ds:schemaRefs>
    <ds:schemaRef ds:uri="http://schemas.microsoft.com/sharepoint/v3/contenttype/forms"/>
  </ds:schemaRefs>
</ds:datastoreItem>
</file>

<file path=customXml/itemProps3.xml><?xml version="1.0" encoding="utf-8"?>
<ds:datastoreItem xmlns:ds="http://schemas.openxmlformats.org/officeDocument/2006/customXml" ds:itemID="{F91E9E01-833E-4C09-A0E1-9A30C9DAB0D6}">
  <ds:schemaRefs>
    <ds:schemaRef ds:uri="http://schemas.microsoft.com/office/2006/metadata/properties"/>
    <ds:schemaRef ds:uri="http://schemas.microsoft.com/office/infopath/2007/PartnerControls"/>
    <ds:schemaRef ds:uri="http://schemas.microsoft.com/sharepoint/v3"/>
    <ds:schemaRef ds:uri="9b14f67b-07fb-4990-84f3-2bcbd421439c"/>
    <ds:schemaRef ds:uri="231fdfef-a9ee-4488-87d7-25509bb61a67"/>
  </ds:schemaRefs>
</ds:datastoreItem>
</file>

<file path=docProps/app.xml><?xml version="1.0" encoding="utf-8"?>
<Properties xmlns="http://schemas.openxmlformats.org/officeDocument/2006/extended-properties" xmlns:vt="http://schemas.openxmlformats.org/officeDocument/2006/docPropsVTypes">
  <TotalTime>273</TotalTime>
  <Words>1130</Words>
  <Application>Microsoft Office PowerPoint</Application>
  <PresentationFormat>Ευρεία οθόνη</PresentationFormat>
  <Paragraphs>151</Paragraphs>
  <Slides>22</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22</vt:i4>
      </vt:variant>
    </vt:vector>
  </HeadingPairs>
  <TitlesOfParts>
    <vt:vector size="29" baseType="lpstr">
      <vt:lpstr>Arial</vt:lpstr>
      <vt:lpstr>Calibri</vt:lpstr>
      <vt:lpstr>Calibri Light</vt:lpstr>
      <vt:lpstr>Tahoma</vt:lpstr>
      <vt:lpstr>Wingdings</vt:lpstr>
      <vt:lpstr>Office Theme</vt:lpstr>
      <vt:lpstr>Document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Priovolos Ioannis</dc:creator>
  <cp:lastModifiedBy>Χαρίκλεια Οικονομοπούλου</cp:lastModifiedBy>
  <cp:revision>54</cp:revision>
  <dcterms:created xsi:type="dcterms:W3CDTF">2023-03-08T17:15:00Z</dcterms:created>
  <dcterms:modified xsi:type="dcterms:W3CDTF">2024-07-12T08:32:10Z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C3B2E2828671435AB7C735B5D1A5F832_13</vt:lpwstr>
  </property>
  <property fmtid="{D5CDD505-2E9C-101B-9397-08002B2CF9AE}" pid="3" name="KSOProductBuildVer">
    <vt:lpwstr>1033-12.2.0.13266</vt:lpwstr>
  </property>
  <property fmtid="{D5CDD505-2E9C-101B-9397-08002B2CF9AE}" pid="4" name="ContentTypeId">
    <vt:lpwstr>0x01010036BBF09E51E3D747983419EBE5C3D381</vt:lpwstr>
  </property>
</Properties>
</file>