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76" r:id="rId2"/>
    <p:sldId id="257" r:id="rId3"/>
    <p:sldId id="266" r:id="rId4"/>
    <p:sldId id="267" r:id="rId5"/>
    <p:sldId id="268" r:id="rId6"/>
    <p:sldId id="272" r:id="rId7"/>
    <p:sldId id="474" r:id="rId8"/>
    <p:sldId id="271" r:id="rId9"/>
    <p:sldId id="451" r:id="rId10"/>
    <p:sldId id="475" r:id="rId11"/>
    <p:sldId id="452" r:id="rId12"/>
    <p:sldId id="463" r:id="rId13"/>
    <p:sldId id="453" r:id="rId14"/>
    <p:sldId id="262" r:id="rId15"/>
    <p:sldId id="455" r:id="rId16"/>
    <p:sldId id="464" r:id="rId17"/>
    <p:sldId id="467" r:id="rId18"/>
    <p:sldId id="469" r:id="rId19"/>
    <p:sldId id="470" r:id="rId20"/>
    <p:sldId id="462" r:id="rId21"/>
    <p:sldId id="473" r:id="rId22"/>
    <p:sldId id="4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7AC343"/>
    <a:srgbClr val="4239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C5599A-F4A3-5C42-9866-730AE6234A5F}" v="39" dt="2025-05-20T08:50:19.1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16"/>
    <p:restoredTop sz="94686"/>
  </p:normalViewPr>
  <p:slideViewPr>
    <p:cSldViewPr snapToGrid="0">
      <p:cViewPr varScale="1">
        <p:scale>
          <a:sx n="69" d="100"/>
          <a:sy n="69" d="100"/>
        </p:scale>
        <p:origin x="11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4038-C3A0-468C-A918-725774BD05D4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6F2A-7020-4CB2-ABB8-0D9895C5A7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4038-C3A0-468C-A918-725774BD05D4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6F2A-7020-4CB2-ABB8-0D9895C5A7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4038-C3A0-468C-A918-725774BD05D4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6F2A-7020-4CB2-ABB8-0D9895C5A7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4038-C3A0-468C-A918-725774BD05D4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6F2A-7020-4CB2-ABB8-0D9895C5A7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4038-C3A0-468C-A918-725774BD05D4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6F2A-7020-4CB2-ABB8-0D9895C5A7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4038-C3A0-468C-A918-725774BD05D4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6F2A-7020-4CB2-ABB8-0D9895C5A7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4038-C3A0-468C-A918-725774BD05D4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6F2A-7020-4CB2-ABB8-0D9895C5A7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4038-C3A0-468C-A918-725774BD05D4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6F2A-7020-4CB2-ABB8-0D9895C5A7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4038-C3A0-468C-A918-725774BD05D4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6F2A-7020-4CB2-ABB8-0D9895C5A7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4038-C3A0-468C-A918-725774BD05D4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6F2A-7020-4CB2-ABB8-0D9895C5A7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4038-C3A0-468C-A918-725774BD05D4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6F2A-7020-4CB2-ABB8-0D9895C5A7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04038-C3A0-468C-A918-725774BD05D4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D6F2A-7020-4CB2-ABB8-0D9895C5A7E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package" Target="../embeddings/Microsoft_Word_Document1.docx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package" Target="../embeddings/Microsoft_Word_Document2.docx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eur05.safelinks.protection.outlook.com/?url=https%3A%2F%2Fwww.linkedin.com%2Fcompany%2Ftamey-%25CF%2584%25CE%25B1%25CE%25BC%25CE%25B5%25CE%25AF%25CE%25B1-%25CE%25BC%25CE%25B5%25CF%2584%25CE%25B1%25CE%25BD%25CE%25AC%25CF%2583%25CF%2584%25CE%25B5%25CF%2585%25CF%2583%25CE%25B7%25CF%2582-%25CE%25BA%25CE%25B1%25CE%25B9-%25CE%25B5%25CF%2583%25CF%2589%25CF%2584%25CE%25B5%25CF%2581%25CE%25B9%25CE%25BA%25CF%258E%25CE%25BD-%25CF%2585%25CF%2580%25CE%25BF%25CE%25B8%25CE%25AD%25CF%2583%25CE%25B5%25CF%2589%25CE%25BD%2F&amp;data=05%7C02%7Cch.oikonomopoulou%40migration.gov.gr%7C91b005bce76a4159847f08dda430b8af%7C6e9ca13137e347e0b65430b7b0757a68%7C0%7C0%7C638847251362407579%7CUnknown%7CTWFpbGZsb3d8eyJFbXB0eU1hcGkiOnRydWUsIlYiOiIwLjAuMDAwMCIsIlAiOiJXaW4zMiIsIkFOIjoiTWFpbCIsIldUIjoyfQ%3D%3D%7C0%7C%7C%7C&amp;sdata=y%2F4GC%2BZEq0LjzQ0aBMrhD9FcmDaE3dmlonU0554VE0I%3D&amp;reserved=0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nkedin.com/company/tamey-%CF%84%CE%B1%CE%BC%CE%B5%CE%AF%CE%B1-%CE%BC%CE%B5%CF%84%CE%B1%CE%BD%CE%AC%CF%83%CF%84%CE%B5%CF%85%CF%83%CE%B7%CF%82-%CE%BA%CE%B1%CE%B9-%CE%B5%CF%83%CF%89%CF%84%CE%B5%CF%81%CE%B9%CE%BA%CF%8E%CE%BD-%CF%85%CF%80%CE%BF%CE%B8%CE%AD%CF%83%CE%B5%CF%89%CE%BD/" TargetMode="External"/><Relationship Id="rId5" Type="http://schemas.openxmlformats.org/officeDocument/2006/relationships/hyperlink" Target="https://www.facebook.com/share/1KXiX2mehK/" TargetMode="External"/><Relationship Id="rId4" Type="http://schemas.openxmlformats.org/officeDocument/2006/relationships/image" Target="../media/image6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package" Target="../embeddings/Microsoft_Word_Document3.docx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9.jpeg"/><Relationship Id="rId4" Type="http://schemas.openxmlformats.org/officeDocument/2006/relationships/image" Target="../media/image4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9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generator.tamey.gov.gr/" TargetMode="External"/><Relationship Id="rId13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hyperlink" Target="https://tamey.gov.gr/visibility/migration-and-borders-funds-review/issue-01/" TargetMode="External"/><Relationship Id="rId12" Type="http://schemas.openxmlformats.org/officeDocument/2006/relationships/image" Target="../media/image13.svg"/><Relationship Id="rId2" Type="http://schemas.openxmlformats.org/officeDocument/2006/relationships/image" Target="../media/image2.jpeg"/><Relationship Id="rId16" Type="http://schemas.openxmlformats.org/officeDocument/2006/relationships/image" Target="../media/image17.sv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amey.gov.gr/visibility/campaign/leaflets/" TargetMode="External"/><Relationship Id="rId11" Type="http://schemas.openxmlformats.org/officeDocument/2006/relationships/image" Target="../media/image12.png"/><Relationship Id="rId5" Type="http://schemas.openxmlformats.org/officeDocument/2006/relationships/hyperlink" Target="https://tamey.gov.gr/visibility/" TargetMode="External"/><Relationship Id="rId15" Type="http://schemas.openxmlformats.org/officeDocument/2006/relationships/image" Target="../media/image16.png"/><Relationship Id="rId10" Type="http://schemas.openxmlformats.org/officeDocument/2006/relationships/hyperlink" Target="https://tamey.gov.gr/visibility/campaign/spots/" TargetMode="External"/><Relationship Id="rId4" Type="http://schemas.openxmlformats.org/officeDocument/2006/relationships/image" Target="../media/image4.svg"/><Relationship Id="rId9" Type="http://schemas.openxmlformats.org/officeDocument/2006/relationships/hyperlink" Target="https://tamey.gov.gr/visibility/events/" TargetMode="External"/><Relationship Id="rId14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797FE96-7205-F760-4E4C-954563151BB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377441"/>
            <a:ext cx="7699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>
                <a:solidFill>
                  <a:srgbClr val="423997"/>
                </a:solidFill>
                <a:ea typeface="Tahoma" panose="020B0604030504040204" pitchFamily="34" charset="0"/>
                <a:cs typeface="Tahoma" panose="020B0604030504040204" pitchFamily="34" charset="0"/>
              </a:rPr>
              <a:t>ΔΡΑΣΕΙΣ ΔΗΜΟΣΙΟΤΗΤΑΣ ΚΑΙ ΠΡΟΒΟΛΗΣ ΤΑΜΕΥ 2021-2027</a:t>
            </a:r>
            <a:endParaRPr lang="en-US" sz="2400" b="1" dirty="0">
              <a:solidFill>
                <a:srgbClr val="423997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275" y="3913501"/>
            <a:ext cx="7479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>
                <a:solidFill>
                  <a:srgbClr val="7AC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26/06/2025 / Οικονομοπούλου Χάρις / Υπεύθυνη Επικοινωνίας ΤΑΜΕΥ, Μον.Α1 ΕΥΣΥΔ ΜΕΥ </a:t>
            </a:r>
            <a:endParaRPr lang="en-US" sz="2000" dirty="0">
              <a:solidFill>
                <a:srgbClr val="7AC34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3E8EB2-41E8-02E5-551E-2D86BD839B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2B21802-0EE5-9A22-E76B-A448BBBE8F8C}"/>
              </a:ext>
            </a:extLst>
          </p:cNvPr>
          <p:cNvSpPr txBox="1"/>
          <p:nvPr/>
        </p:nvSpPr>
        <p:spPr>
          <a:xfrm>
            <a:off x="253998" y="521572"/>
            <a:ext cx="9950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chemeClr val="bg2">
                    <a:lumMod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ΕΝΔΕΙΚΤΙΚΟΣ ΠΙΝΑΚΑΣ ΔΡΑΣΕΩΝ ΔΗΜΟΣΙΟΤΗΤΑΣ ΤΑΜΕΥ 2025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03B6A42-E1E4-8598-E611-7407FAD7C8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4309929"/>
              </p:ext>
            </p:extLst>
          </p:nvPr>
        </p:nvGraphicFramePr>
        <p:xfrm>
          <a:off x="257175" y="895350"/>
          <a:ext cx="11791950" cy="782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100941" imgH="6692900" progId="Word.Document.12">
                  <p:embed/>
                </p:oleObj>
              </mc:Choice>
              <mc:Fallback>
                <p:oleObj name="Document" r:id="rId2" imgW="10100941" imgH="6692900" progId="Word.Documen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496779C8-EA19-5984-A439-D39E548632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7175" y="895350"/>
                        <a:ext cx="11791950" cy="7829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6628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7A0D78-A171-3126-BE20-C960B5668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7AB0078-3A35-8F58-B27E-53D30F6E522D}"/>
              </a:ext>
            </a:extLst>
          </p:cNvPr>
          <p:cNvSpPr txBox="1"/>
          <p:nvPr/>
        </p:nvSpPr>
        <p:spPr>
          <a:xfrm>
            <a:off x="253999" y="521572"/>
            <a:ext cx="6687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>
                <a:solidFill>
                  <a:schemeClr val="bg2">
                    <a:lumMod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ΔΡΑΣΕΙΣ ΔΗΜΟΣΙΟΤΗΤΑΣ &amp; ΠΡΟΒΟΛΗΣ ΤΑΜΕΥ</a:t>
            </a:r>
            <a:endParaRPr lang="el-GR" sz="2000" b="1" dirty="0">
              <a:solidFill>
                <a:schemeClr val="bg2">
                  <a:lumMod val="2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257943-A1D7-AE57-6AE8-2EA22C58B656}"/>
              </a:ext>
            </a:extLst>
          </p:cNvPr>
          <p:cNvSpPr txBox="1"/>
          <p:nvPr/>
        </p:nvSpPr>
        <p:spPr>
          <a:xfrm>
            <a:off x="253999" y="1102011"/>
            <a:ext cx="10136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ΕΝΔΕΙΚΤΙΚΟΣ ΠΙΝΑΚΑΣ ΔΡΑΣΕΩΝ ΔΗΜΟΣΙΟΤΗΤΑΣ ΤΑΜΕΥ 2025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CF576CF4-2949-F8B7-FB45-A469230AE5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3629106"/>
              </p:ext>
            </p:extLst>
          </p:nvPr>
        </p:nvGraphicFramePr>
        <p:xfrm>
          <a:off x="253999" y="921682"/>
          <a:ext cx="10834688" cy="637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9947001" imgH="5832898" progId="Word.Document.12">
                  <p:embed/>
                </p:oleObj>
              </mc:Choice>
              <mc:Fallback>
                <p:oleObj name="Document" r:id="rId2" imgW="9947001" imgH="5832898" progId="Word.Documen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496779C8-EA19-5984-A439-D39E548632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3999" y="921682"/>
                        <a:ext cx="10834688" cy="6372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029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2F6CDA-6816-A5C4-4481-E7826BF4C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lue and green object&#10;&#10;AI-generated content may be incorrect.">
            <a:extLst>
              <a:ext uri="{FF2B5EF4-FFF2-40B4-BE49-F238E27FC236}">
                <a16:creationId xmlns:a16="http://schemas.microsoft.com/office/drawing/2014/main" id="{91A5F0A9-447C-05A0-2ED3-D28A9620EC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4FB45A-BA18-539B-E236-5F5C21C5AB5D}"/>
              </a:ext>
            </a:extLst>
          </p:cNvPr>
          <p:cNvSpPr txBox="1"/>
          <p:nvPr/>
        </p:nvSpPr>
        <p:spPr>
          <a:xfrm>
            <a:off x="253999" y="521572"/>
            <a:ext cx="6183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ΔΡΑΣΕΙΣ ΔΗΜΟΣΙΟΤΗΤΑΣ &amp; ΠΡΟΒΟΛΗΣ ΤΑΜΕΥ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F41BA4-669C-E1DA-7189-05EB6C4C4E0D}"/>
              </a:ext>
            </a:extLst>
          </p:cNvPr>
          <p:cNvSpPr txBox="1"/>
          <p:nvPr/>
        </p:nvSpPr>
        <p:spPr>
          <a:xfrm>
            <a:off x="254000" y="2577567"/>
            <a:ext cx="52324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SzPct val="12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l-GR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Προσαρμογή περιεχομένου σε κάθε πλατφόρμα για </a:t>
            </a:r>
            <a:r>
              <a:rPr lang="el-GR" b="1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στοχευμένη</a:t>
            </a:r>
            <a:r>
              <a:rPr lang="el-GR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προσέγγιση κοινού.</a:t>
            </a:r>
          </a:p>
          <a:p>
            <a:pPr algn="just">
              <a:buSzPct val="120000"/>
            </a:pPr>
            <a:endParaRPr lang="el-GR" sz="1600" b="1" kern="100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SzPct val="12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l-GR" b="1" dirty="0"/>
              <a:t>Δημιουργία ειδικών </a:t>
            </a:r>
            <a:r>
              <a:rPr lang="el-GR" b="1" dirty="0" err="1"/>
              <a:t>hashtags</a:t>
            </a:r>
            <a:r>
              <a:rPr lang="el-GR" b="1" dirty="0"/>
              <a:t> (π.χ. #TAMEY, #ΕθελούσιεςΕπιστροφές, #ΜετανάστευσηGR)</a:t>
            </a:r>
          </a:p>
          <a:p>
            <a:pPr algn="just">
              <a:buSzPct val="120000"/>
            </a:pPr>
            <a:endParaRPr lang="el-GR" b="1" dirty="0"/>
          </a:p>
          <a:p>
            <a:pPr marL="285750" indent="-285750" algn="just">
              <a:buSzPct val="12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l-GR" b="1" dirty="0"/>
              <a:t>Δράσεις ή καμπάνιες για μεγαλύτερη εμβέλεια</a:t>
            </a:r>
            <a:r>
              <a:rPr lang="el-GR" dirty="0"/>
              <a:t>.</a:t>
            </a:r>
          </a:p>
          <a:p>
            <a:pPr marL="285750" indent="-285750" algn="just">
              <a:buSzPct val="12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endParaRPr lang="el-GR" dirty="0"/>
          </a:p>
          <a:p>
            <a:pPr marL="285750" indent="-285750" algn="just">
              <a:buSzPct val="12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l-GR" b="1" dirty="0"/>
              <a:t>Χρήση</a:t>
            </a:r>
            <a:r>
              <a:rPr lang="en-US" b="1" dirty="0"/>
              <a:t> analytics (Facebook Insights, Instagram Analytics) </a:t>
            </a:r>
            <a:r>
              <a:rPr lang="el-GR" b="1" dirty="0"/>
              <a:t>για μέτρηση επιδόσεων</a:t>
            </a:r>
            <a:r>
              <a:rPr lang="en-US" dirty="0"/>
              <a:t>.</a:t>
            </a:r>
            <a:endParaRPr lang="el-GR" dirty="0"/>
          </a:p>
          <a:p>
            <a:pPr algn="just">
              <a:buSzPct val="120000"/>
            </a:pPr>
            <a:endParaRPr lang="el-GR" dirty="0"/>
          </a:p>
          <a:p>
            <a:pPr marL="285750" indent="-285750">
              <a:buSzPct val="12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endParaRPr lang="el-GR" dirty="0"/>
          </a:p>
          <a:p>
            <a:pPr>
              <a:buSzPct val="120000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4A67F7-F1CA-96CF-38ED-7F29FC13EBB2}"/>
              </a:ext>
            </a:extLst>
          </p:cNvPr>
          <p:cNvSpPr txBox="1"/>
          <p:nvPr/>
        </p:nvSpPr>
        <p:spPr>
          <a:xfrm>
            <a:off x="254000" y="1102011"/>
            <a:ext cx="42625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SOCIAL MEDIA TAMEY 2025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10A8A18-FAE2-5F0E-B070-7FA74023BB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957826"/>
              </p:ext>
            </p:extLst>
          </p:nvPr>
        </p:nvGraphicFramePr>
        <p:xfrm>
          <a:off x="5872480" y="1849739"/>
          <a:ext cx="5933696" cy="382773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83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0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7330">
                <a:tc gridSpan="2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7AC343"/>
                        </a:solidFill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239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239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330"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facebook</a:t>
                      </a:r>
                      <a:endParaRPr lang="en-US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R w="9525" cap="flat" cmpd="sng" algn="ctr">
                      <a:solidFill>
                        <a:srgbClr val="4239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239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AC34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 tooltip="Αρχική διεύθυνση URL: https://www.facebook.com/share/1KXiX2mehK/. Κάντε κλικ ή πατήστε εάν εμπιστεύεστε αυτήν τη σύνδεση."/>
                        </a:rPr>
                        <a:t>https://www.facebook.com/share/1KXiX2mehK/</a:t>
                      </a:r>
                      <a:endParaRPr lang="en-US" sz="16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4239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4239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AC34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7330"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instagram</a:t>
                      </a:r>
                      <a:endParaRPr lang="en-US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R w="9525" cap="flat" cmpd="sng" algn="ctr">
                      <a:solidFill>
                        <a:srgbClr val="4239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US" sz="1600" dirty="0"/>
                      </a:br>
                      <a:r>
                        <a:rPr lang="en-US" sz="1600" b="0" i="0" u="sng" dirty="0">
                          <a:solidFill>
                            <a:srgbClr val="0000EE"/>
                          </a:solidFill>
                          <a:effectLst/>
                          <a:latin typeface="Segoe UI" panose="020B0502040204020203" pitchFamily="34" charset="0"/>
                          <a:hlinkClick r:id="rId6"/>
                        </a:rPr>
                        <a:t>https://www.instagram.com/tamey.gov.gr?igsh=ZW1nbXRwb3o3enM3</a:t>
                      </a:r>
                      <a:endParaRPr lang="en-US" sz="16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4239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5250"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Linked in </a:t>
                      </a:r>
                      <a:endParaRPr lang="en-US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R w="9525" cap="flat" cmpd="sng" algn="ctr">
                      <a:solidFill>
                        <a:srgbClr val="4239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AC34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 tooltip="Αρχική διεύθυνση URL: https://www.linkedin.com/company/tamey-%CF%84%CE%B1%CE%BC%CE%B5%CE%AF%CE%B1-%CE%BC%CE%B5%CF%84%CE%B1%CE%BD%CE%AC%CF%83%CF%84%CE%B5%CF%85%CF%83%CE%B7%CF%82-%CE%BA%CE%B1%CE%B9-%CE%B5%CF%83%CF%89%CF%84%CE%B5%CF%81%CE%B9%CE%BA%CF%8E%CE%BD-%CF%85%CF%80%CE%BF%CE%B8%CE%AD%CF%83%CE%B5%CF%89%CE%BD/. Κάντε κλικ ή πατήστε εάν εμπιστεύεστε αυτήν τη σύνδεση."/>
                        </a:rPr>
                        <a:t>https://www.linkedin.com/company/tamey-%CF%84%CE%B1%CE%BC%CE%B5%CE%AF%CE%B1-%CE%BC%CE%B5%CF%84%CE%B1%CE%BD%CE%AC%CF%83%CF%84%CE%B5%CF%85%CF%83%CE%B7%CF%82-%CE%BA%CE%B1%CE%B9-%CE%B5%CF%83%CF%89%CF%84%CE%B5%CF%81%CE%B9%CE%BA%CF%8E%CE%BD-%CF%85%CF%80%CE%BF%CE%B8%CE%AD%CF%83%CE%B5%CF%89%CE%BD/</a:t>
                      </a:r>
                      <a:endParaRPr lang="en-US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4239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7AC34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29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77B949-4E07-C1F7-87B4-08E23659B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green background with white lines&#10;&#10;AI-generated content may be incorrect.">
            <a:extLst>
              <a:ext uri="{FF2B5EF4-FFF2-40B4-BE49-F238E27FC236}">
                <a16:creationId xmlns:a16="http://schemas.microsoft.com/office/drawing/2014/main" id="{6F10AF7C-6CEC-C17E-3024-05692505F8B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A1ACA8-634B-21E6-3781-162FF791BE65}"/>
              </a:ext>
            </a:extLst>
          </p:cNvPr>
          <p:cNvSpPr txBox="1"/>
          <p:nvPr/>
        </p:nvSpPr>
        <p:spPr>
          <a:xfrm>
            <a:off x="267855" y="2576946"/>
            <a:ext cx="11222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l-GR" sz="2400" b="1" baseline="30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</a:t>
            </a:r>
            <a:r>
              <a:rPr lang="el-GR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ΣΥΝΑΝΤΗΣΗ ΔΙΚΤΥΟΥ ΔΙΑΧΕΙΡΙΣΤΙΚΩΝ ΗΟΜΕ Α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FFAIRS FUNDS </a:t>
            </a:r>
            <a:r>
              <a:rPr lang="el-GR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ΝΟΤΙΟΥ ΕΥΡΩΠΗΣ  &amp; ΒΑΛΚΑΝΙΩΝ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641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lue and green object&#10;&#10;AI-generated content may be incorrect.">
            <a:extLst>
              <a:ext uri="{FF2B5EF4-FFF2-40B4-BE49-F238E27FC236}">
                <a16:creationId xmlns:a16="http://schemas.microsoft.com/office/drawing/2014/main" id="{195B6E07-4F79-8873-AA0F-5E6A561A9DA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3999" y="521572"/>
            <a:ext cx="6183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ΔΡΑΣΕΙΣ ΔΗΜΟΣΙΟΤΗΤΑΣ &amp; ΠΡΟΒΟΛΗΣ ΤΑΜΕΥ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4001" y="2577567"/>
            <a:ext cx="345846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SzPct val="12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l-GR" sz="14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10 ΣΥΜΜΕΤΕΧΟΥΣΕΣ ΧΩΡΕΣ ΔΙΚΤΥΟΥ- ΚΡΑΤΗ ΜΕΛΗ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1400" b="1" dirty="0">
                <a:solidFill>
                  <a:srgbClr val="00B0F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ΓΑΛΛΙΑ, ΙΤΑΛΙΑ, ΙΣΠΑΝΙΑ, ΠΟΡΤΟΓΑΛΙΑ, ΜΑΛΤΑ , ΕΛΛΑΔΑ, ΚΥΠΡΟΣ, ΚΡΟΑΤΙΑ, ΡΟΥΜΑΝΙΑ, ΒΟΥΛΓΑΡΙΑ</a:t>
            </a:r>
            <a:r>
              <a:rPr lang="en-US" sz="1400" b="1" dirty="0">
                <a:solidFill>
                  <a:srgbClr val="00B0F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l-GR" sz="1400" b="1" dirty="0">
              <a:solidFill>
                <a:srgbClr val="00B0F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SzPct val="120000"/>
            </a:pPr>
            <a:endParaRPr lang="el-GR" sz="1400" b="1" dirty="0">
              <a:solidFill>
                <a:schemeClr val="bg2">
                  <a:lumMod val="2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SzPct val="12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l-GR" sz="14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Πολύ θετική ανταπόκριση των κρατών μελών στην από 08-05-25 επιστολή εκ μέρους του Υπουργού  για συμμετοχή στο Δίκτυο με πρωτοβουλία της ΕΥΣΥΔ ΜΕΥ</a:t>
            </a:r>
          </a:p>
          <a:p>
            <a:pPr marL="285750" indent="-285750" algn="just">
              <a:buSzPct val="12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endParaRPr lang="el-GR" sz="1400" b="1" dirty="0">
              <a:solidFill>
                <a:srgbClr val="00206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SzPct val="12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l-GR" sz="14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Άμεση υποστήριξη της πρωτοβουλία από την πρώτη στιγμή τόσο από πλευράς  της Ε.Ε. και ειδικότερα της </a:t>
            </a:r>
            <a:r>
              <a:rPr lang="en-US" sz="14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DG HOME &amp; </a:t>
            </a:r>
            <a:r>
              <a:rPr lang="el-GR" sz="14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όσο και </a:t>
            </a:r>
            <a:r>
              <a:rPr lang="el-GR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του Υπουργού Μετανάστευσης &amp; Ασύλου</a:t>
            </a:r>
          </a:p>
          <a:p>
            <a:pPr marL="285750" indent="-285750" algn="just">
              <a:buSzPct val="12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endParaRPr lang="en-US" sz="1600" b="1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SzPct val="12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endParaRPr lang="en-US" sz="16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4000" y="1102011"/>
            <a:ext cx="1051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ΔΙΚΤΥΟ ΔΙΑΧΕΙΡΙΣΤΙΚΩΝ ΑΡΧΩΝ </a:t>
            </a:r>
            <a:r>
              <a:rPr lang="en-US" sz="16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HOME AFFAIRS FUNDS </a:t>
            </a:r>
            <a:r>
              <a:rPr lang="el-GR" sz="16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ΝΟΤΙΟΥ ΕΥΡΩΠΗΣ &amp; ΒΑΛΚΑΝΙΩΝ – ΠΛΑΤΦΟΡΜΑ ΣΥΝΕΡΓΑΣΙΑΣ</a:t>
            </a:r>
            <a:endParaRPr lang="en-US" sz="1600" b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465667"/>
              </p:ext>
            </p:extLst>
          </p:nvPr>
        </p:nvGraphicFramePr>
        <p:xfrm>
          <a:off x="4087368" y="1440565"/>
          <a:ext cx="7919905" cy="522541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185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8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4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14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5599">
                <a:tc>
                  <a:txBody>
                    <a:bodyPr/>
                    <a:lstStyle/>
                    <a:p>
                      <a:pPr algn="ctr"/>
                      <a:r>
                        <a:rPr kumimoji="0" lang="el-G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ΣΚΟΠΟΙ ΔΙΚΤΥΟΥ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239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dirty="0">
                          <a:solidFill>
                            <a:srgbClr val="339966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ΘΕΜΑΤΟΛΟΓΙΑ ΔΙΚΤΥΟΥ</a:t>
                      </a:r>
                      <a:endParaRPr lang="en-US" sz="1400" b="1" dirty="0">
                        <a:solidFill>
                          <a:srgbClr val="33996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239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dirty="0">
                          <a:solidFill>
                            <a:srgbClr val="339966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ΕΠΙΚΟΙΝΩΝΙΑΚΟΙ ΣΤΟΧΟΙ </a:t>
                      </a:r>
                      <a:endParaRPr lang="en-US" sz="1400" b="1" dirty="0">
                        <a:solidFill>
                          <a:srgbClr val="33996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239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dirty="0">
                          <a:solidFill>
                            <a:srgbClr val="339966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ΑΝΑΜΕΝΟΜΕΝΑ ΑΠΟΤΕΛΕΣΜΑΤΑ</a:t>
                      </a:r>
                      <a:endParaRPr lang="en-US" sz="1400" b="1" dirty="0">
                        <a:solidFill>
                          <a:srgbClr val="33996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239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5462"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ανταλλαγή τεχνογνωσίας και βέλτιστων πρακτικών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9525" cap="flat" cmpd="sng" algn="ctr">
                      <a:solidFill>
                        <a:srgbClr val="4239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239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AC34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>
                          <a:solidFill>
                            <a:srgbClr val="339966"/>
                          </a:solidFill>
                        </a:rPr>
                        <a:t>Θέματα σχεδιασμού και υλοποίησης προγραμμάτων </a:t>
                      </a:r>
                      <a:r>
                        <a:rPr lang="el-GR" sz="1200" dirty="0">
                          <a:solidFill>
                            <a:srgbClr val="339966"/>
                          </a:solidFill>
                        </a:rPr>
                        <a:t>(, </a:t>
                      </a:r>
                      <a:r>
                        <a:rPr lang="el-GR" sz="1200" dirty="0" err="1">
                          <a:solidFill>
                            <a:srgbClr val="339966"/>
                          </a:solidFill>
                        </a:rPr>
                        <a:t>προσκλήσεις,αξιολογήσεις</a:t>
                      </a:r>
                      <a:r>
                        <a:rPr lang="el-GR" sz="1200" dirty="0">
                          <a:solidFill>
                            <a:srgbClr val="339966"/>
                          </a:solidFill>
                        </a:rPr>
                        <a:t>, εξειδικεύσεις, </a:t>
                      </a:r>
                      <a:r>
                        <a:rPr lang="en-US" sz="1200" dirty="0">
                          <a:solidFill>
                            <a:srgbClr val="339966"/>
                          </a:solidFill>
                        </a:rPr>
                        <a:t>reporting , </a:t>
                      </a:r>
                      <a:r>
                        <a:rPr lang="el-GR" sz="1200" dirty="0">
                          <a:solidFill>
                            <a:srgbClr val="339966"/>
                          </a:solidFill>
                        </a:rPr>
                        <a:t>δείκτες, </a:t>
                      </a:r>
                      <a:r>
                        <a:rPr lang="en-US" sz="1200" dirty="0" err="1">
                          <a:solidFill>
                            <a:srgbClr val="339966"/>
                          </a:solidFill>
                        </a:rPr>
                        <a:t>hec</a:t>
                      </a:r>
                      <a:r>
                        <a:rPr lang="el-GR" sz="1200" dirty="0">
                          <a:solidFill>
                            <a:srgbClr val="339966"/>
                          </a:solidFill>
                        </a:rPr>
                        <a:t> )</a:t>
                      </a:r>
                      <a:endParaRPr lang="en-US" sz="1200" dirty="0">
                        <a:solidFill>
                          <a:srgbClr val="339966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4239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239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239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AC34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>
                          <a:solidFill>
                            <a:srgbClr val="339966"/>
                          </a:solidFill>
                        </a:rPr>
                        <a:t>Δικτύωση &amp; Ενίσχυση Συνεργασιών ΕΕ και μελών δικτύου</a:t>
                      </a:r>
                      <a:endParaRPr lang="en-US" sz="1200" b="1" dirty="0">
                        <a:solidFill>
                          <a:srgbClr val="339966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4239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239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239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AC34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l-G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Αποτελεσματικότερη διαχείριση προγραμμάτων</a:t>
                      </a:r>
                      <a:endParaRPr lang="en-US" sz="1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4239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4239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AC34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9680"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καλύτερη  αντιμετώπιση κοινών δυσκολιών και προβλημάτων</a:t>
                      </a: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κατά την υλοποίηση των Προγραμμάτων.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R w="9525" cap="flat" cmpd="sng" algn="ctr">
                      <a:solidFill>
                        <a:srgbClr val="4239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l-G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Εφαρμογή Νέου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PAC</a:t>
                      </a:r>
                      <a:r>
                        <a:rPr kumimoji="0" lang="el-G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Τ</a:t>
                      </a:r>
                      <a:endParaRPr lang="en-US" sz="1200" b="1" dirty="0">
                        <a:solidFill>
                          <a:srgbClr val="339966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4239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239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l-G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Ενίσχυση διαφάνειας</a:t>
                      </a:r>
                      <a:endParaRPr lang="en-US" sz="1200" b="1" dirty="0">
                        <a:solidFill>
                          <a:srgbClr val="339966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4239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239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l-G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Ενίσχυση διακρατικής συνεργασίας</a:t>
                      </a:r>
                      <a:endParaRPr lang="en-US" sz="1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4239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7335"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αμεσότερη και ταχύτερη ανταλλαγή πληροφοριών</a:t>
                      </a:r>
                      <a:r>
                        <a:rPr lang="el-G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μεταξύ ΔΑ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R w="9525" cap="flat" cmpd="sng" algn="ctr">
                      <a:solidFill>
                        <a:srgbClr val="4239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AC34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l-G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Θέματα Δημοσιότητας και Επικοινωνίας</a:t>
                      </a:r>
                      <a:endParaRPr lang="en-US" sz="1200" b="1" dirty="0">
                        <a:solidFill>
                          <a:srgbClr val="339966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4239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239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AC34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l-G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Δημιουργία βάσης για κοινές μελλοντικές δράσεις</a:t>
                      </a:r>
                      <a:endParaRPr lang="en-US" sz="1200" b="1" dirty="0">
                        <a:solidFill>
                          <a:srgbClr val="339966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4239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239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AC34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l-G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Συντονισμένη Αντιμετώπιση Κοινών Προκλήσεων</a:t>
                      </a:r>
                      <a:endParaRPr lang="en-US" sz="1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4239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7AC34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7335"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αποτελεσματικότερη προώθηση κοινών θέσεων ΔΑ Δικτύου προς     ΕΕ ενόψει και νέας ΠΠ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R w="9525" cap="flat" cmpd="sng" algn="ctr">
                      <a:solidFill>
                        <a:srgbClr val="4239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4239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239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4239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239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4239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52251E-A3A9-3BA1-2225-D670D0DA0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green background with white lines&#10;&#10;AI-generated content may be incorrect.">
            <a:extLst>
              <a:ext uri="{FF2B5EF4-FFF2-40B4-BE49-F238E27FC236}">
                <a16:creationId xmlns:a16="http://schemas.microsoft.com/office/drawing/2014/main" id="{66655BF6-864A-88F7-50B6-FD0D5FB4EF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F26FAC-C84F-91FF-E56D-8F6A88BE9E9F}"/>
              </a:ext>
            </a:extLst>
          </p:cNvPr>
          <p:cNvSpPr txBox="1"/>
          <p:nvPr/>
        </p:nvSpPr>
        <p:spPr>
          <a:xfrm>
            <a:off x="267855" y="2576946"/>
            <a:ext cx="11222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l-GR" sz="2400" b="1" baseline="30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</a:t>
            </a:r>
            <a:r>
              <a:rPr lang="el-GR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ΣΥΝΑΝΤΗΣΗ ΔΙΚΤΥΟΥ ΥΠΕΥΘΥΝΩΝ ΕΠΙΚΟΙΝΩΝΙΑΣ ΔΙΚΑΙΟΥΧΩΝ ΤΑΜΕΥ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8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35B042-9FBC-2F6D-48D7-F9875DF124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lue and green object&#10;&#10;AI-generated content may be incorrect.">
            <a:extLst>
              <a:ext uri="{FF2B5EF4-FFF2-40B4-BE49-F238E27FC236}">
                <a16:creationId xmlns:a16="http://schemas.microsoft.com/office/drawing/2014/main" id="{326A1576-288C-2F7A-1D11-0E0EFD3ECDE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AC4D2A-C3D3-FCAC-2F65-6EE5E06D11A1}"/>
              </a:ext>
            </a:extLst>
          </p:cNvPr>
          <p:cNvSpPr txBox="1"/>
          <p:nvPr/>
        </p:nvSpPr>
        <p:spPr>
          <a:xfrm>
            <a:off x="253999" y="521572"/>
            <a:ext cx="6183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ΔΡΑΣΕΙΣ ΔΗΜΟΣΙΟΤΗΤΑΣ &amp; ΠΡΟΒΟΛΗΣ ΤΑΜΕΥ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4BA4CC-6A8F-0ABB-335B-AF80104AEBFF}"/>
              </a:ext>
            </a:extLst>
          </p:cNvPr>
          <p:cNvSpPr txBox="1"/>
          <p:nvPr/>
        </p:nvSpPr>
        <p:spPr>
          <a:xfrm>
            <a:off x="254000" y="1102011"/>
            <a:ext cx="1051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ΔΙΚΤΥΟ ΥΠΕΥΘΥΝΩΝ ΕΠΙΚΟΙΝΩΝΙΑΣ ΔΙΚΑΙΟΥΧΩΝ ΤΑΜΕΥ</a:t>
            </a:r>
            <a:endParaRPr lang="en-US" sz="1600" b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C424B02-4B2E-0FD9-ED41-AE0DDD085F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776527"/>
              </p:ext>
            </p:extLst>
          </p:nvPr>
        </p:nvGraphicFramePr>
        <p:xfrm>
          <a:off x="942109" y="1440566"/>
          <a:ext cx="10762210" cy="520554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969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5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96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74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4076">
                <a:tc>
                  <a:txBody>
                    <a:bodyPr/>
                    <a:lstStyle/>
                    <a:p>
                      <a:pPr algn="ctr"/>
                      <a:r>
                        <a:rPr kumimoji="0" lang="el-G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ΠΡΟΒΛΗΜΑΤΑ ΣΤΗΝ ΕΠΙΚΟΙΝΩΝΙΑΚΗ ΠΡΟΒΟΛΗ ΕΡΓΩΝ 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239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dirty="0">
                          <a:solidFill>
                            <a:srgbClr val="339966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ΣΚΟΠΟΙ ΔΙΚΤΥΟΥ</a:t>
                      </a:r>
                      <a:endParaRPr lang="en-US" sz="1400" b="1" dirty="0">
                        <a:solidFill>
                          <a:srgbClr val="33996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239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dirty="0">
                          <a:solidFill>
                            <a:srgbClr val="339966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ΑΝΑΜΕΝΟΜΕΝΑ ΑΠΟΤΕΛΕΣΜΑΤΑ</a:t>
                      </a:r>
                      <a:endParaRPr lang="en-US" sz="1400" b="1" dirty="0">
                        <a:solidFill>
                          <a:srgbClr val="33996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239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dirty="0">
                          <a:solidFill>
                            <a:srgbClr val="339966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ΔΡΑΣΕΙΣ ΓΙΑ ΥΠΟΣΤΗΡΙΞΗ ΔΙΚΑΙΟΥΧΩΝ</a:t>
                      </a:r>
                      <a:endParaRPr lang="en-US" sz="1400" b="1" dirty="0">
                        <a:solidFill>
                          <a:srgbClr val="33996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239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1727"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/>
                        <a:t>Ελλιπής συμμόρφωση με τις υποχρεώσεις δημοσιότητας (</a:t>
                      </a:r>
                      <a:r>
                        <a:rPr lang="el-GR" sz="1200" b="1" dirty="0">
                          <a:solidFill>
                            <a:srgbClr val="0070C0"/>
                          </a:solidFill>
                          <a:highlight>
                            <a:srgbClr val="C0C0C0"/>
                          </a:highlight>
                        </a:rPr>
                        <a:t>συμμόρφωση στο </a:t>
                      </a:r>
                      <a:r>
                        <a:rPr lang="el-GR" sz="1200" b="1" dirty="0" err="1">
                          <a:solidFill>
                            <a:srgbClr val="0070C0"/>
                          </a:solidFill>
                          <a:highlight>
                            <a:srgbClr val="C0C0C0"/>
                          </a:highlight>
                        </a:rPr>
                        <a:t>κατ’έλαχιστον</a:t>
                      </a:r>
                      <a:r>
                        <a:rPr lang="el-GR" sz="1200" b="1" dirty="0">
                          <a:solidFill>
                            <a:srgbClr val="0070C0"/>
                          </a:solidFill>
                          <a:highlight>
                            <a:srgbClr val="C0C0C0"/>
                          </a:highlight>
                        </a:rPr>
                        <a:t> </a:t>
                      </a:r>
                      <a:r>
                        <a:rPr lang="el-GR" sz="1200" b="1" dirty="0"/>
                        <a:t>(πχ μια αφίσα μόνο, μη ανθεκτικά υλικά,  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9525" cap="flat" cmpd="sng" algn="ctr">
                      <a:solidFill>
                        <a:srgbClr val="4239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239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AC34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1" dirty="0"/>
                        <a:t>Υποστήριξη των δικαιούχων στον σχεδιασμό και την υλοποίηση ενεργειών επικοινωνίας</a:t>
                      </a:r>
                      <a:r>
                        <a:rPr lang="el-G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Ενίσχυση της συνεργασίας 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4239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239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239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AC34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>
                          <a:solidFill>
                            <a:srgbClr val="00B050"/>
                          </a:solidFill>
                        </a:rPr>
                        <a:t>Δημιουργία ενός  ανοιχτού  διαύλου επικοινωνίας μεταξύ των Δικαιούχων και της Διαχειριστικής Αρχής.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4239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239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239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AC34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/>
                        <a:t>Οργάνωση σεμιναρίων, εργαστηρίων και θεματικών ομάδων.</a:t>
                      </a:r>
                      <a:endParaRPr lang="en-US" sz="1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4239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4239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AC34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01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1" dirty="0">
                          <a:solidFill>
                            <a:schemeClr val="tx1"/>
                          </a:solidFill>
                        </a:rPr>
                        <a:t>Λάθος εφαρμογή των κανόνων δημοσιότητας (τοποθέτηση πινακίδων σε σημεία μη ορατά στο κοινό, μη υλοποίηση εκδηλώσεων  </a:t>
                      </a:r>
                      <a:r>
                        <a:rPr lang="el-GR" sz="1200" b="1" dirty="0" err="1">
                          <a:solidFill>
                            <a:schemeClr val="tx1"/>
                          </a:solidFill>
                        </a:rPr>
                        <a:t>σ’έργα</a:t>
                      </a:r>
                      <a:r>
                        <a:rPr lang="el-GR" sz="1200" b="1" dirty="0">
                          <a:solidFill>
                            <a:schemeClr val="tx1"/>
                          </a:solidFill>
                        </a:rPr>
                        <a:t> με υψηλό Π/Υ, λάθος χρήση λογοτύπων)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B050"/>
                        </a:solidFill>
                        <a:latin typeface="+mn-lt"/>
                        <a:ea typeface="UD Digi Kyokasho N-B" panose="020B0400000000000000" pitchFamily="18" charset="-128"/>
                      </a:endParaRPr>
                    </a:p>
                  </a:txBody>
                  <a:tcPr anchor="ctr">
                    <a:lnR w="9525" cap="flat" cmpd="sng" algn="ctr">
                      <a:solidFill>
                        <a:srgbClr val="4239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/>
                        <a:t>Συστηματικότερη παρακολούθηση της εφαρμογής των υποχρεώσεων δημοσιότητας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4239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239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>
                          <a:solidFill>
                            <a:srgbClr val="00B050"/>
                          </a:solidFill>
                        </a:rPr>
                        <a:t>Ομοιογένεια και συνέπεια στην επικοινωνιακή ταυτότητα των έργων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4239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239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Διαγωνισμός Καλών Πρακτικών Επικοινωνίας</a:t>
                      </a:r>
                      <a:endParaRPr lang="el-G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4239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41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1" dirty="0"/>
                        <a:t>Ανυπαρξία ή ανεπαρκής στρατηγική επικοινωνίας  δικαιούχων(μη συμπλήρωση πινάκων/εργαλείων για ενέργειες δημοσιότητας που έχουν φτιαχτεί από Υπηρεσία )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9525" cap="flat" cmpd="sng" algn="ctr">
                      <a:solidFill>
                        <a:srgbClr val="4239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AC34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/>
                        <a:t>Διασφάλιση ενιαίας και συνεκτικής επικοινωνιακής στρατηγικής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4239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239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AC34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>
                          <a:solidFill>
                            <a:srgbClr val="00B050"/>
                          </a:solidFill>
                        </a:rPr>
                        <a:t>Καλλιέργεια κουλτούρας επικοινωνίας στους Δικαιούχους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4239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239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AC34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Μηχανισμός </a:t>
                      </a:r>
                      <a:r>
                        <a:rPr lang="el-GR" sz="1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feedback</a:t>
                      </a:r>
                      <a:r>
                        <a:rPr lang="el-GR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δικαιούχων- </a:t>
                      </a:r>
                      <a:r>
                        <a:rPr lang="el-G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Δημιουργία ενότητας απαντήσεων σε ερωτήματα (FAQ) ειδικά για επικοινωνιακά θέματα των δικαιούχων στον διαδικτυακό τόπο</a:t>
                      </a: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4239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7AC34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7948"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/>
                        <a:t>Χαμηλή </a:t>
                      </a:r>
                      <a:r>
                        <a:rPr lang="el-GR" sz="1200" b="1" dirty="0" err="1"/>
                        <a:t>αναγνωρισιμότητα</a:t>
                      </a:r>
                      <a:r>
                        <a:rPr lang="el-GR" sz="1200" b="1" dirty="0"/>
                        <a:t> των συγχρηματοδοτούμενων δράσεων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R w="9525" cap="flat" cmpd="sng" algn="ctr">
                      <a:solidFill>
                        <a:srgbClr val="4239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1" dirty="0"/>
                        <a:t>Βελτίωση της προβολής των συγχρηματοδοτούμενων δράσεων</a:t>
                      </a:r>
                    </a:p>
                  </a:txBody>
                  <a:tcPr anchor="ctr">
                    <a:lnL w="9525" cap="flat" cmpd="sng" algn="ctr">
                      <a:solidFill>
                        <a:srgbClr val="4239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239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1" dirty="0">
                          <a:solidFill>
                            <a:srgbClr val="00B050"/>
                          </a:solidFill>
                        </a:rPr>
                        <a:t>Βελτίωση της ποιότητας και της αποτελεσματικότητας της επικοινωνίας</a:t>
                      </a:r>
                    </a:p>
                    <a:p>
                      <a:pPr algn="ctr"/>
                      <a:endParaRPr lang="en-US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4239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239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4239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2562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59FD66-FB15-18D9-CCF1-D287F9BCB8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green background with white lines&#10;&#10;AI-generated content may be incorrect.">
            <a:extLst>
              <a:ext uri="{FF2B5EF4-FFF2-40B4-BE49-F238E27FC236}">
                <a16:creationId xmlns:a16="http://schemas.microsoft.com/office/drawing/2014/main" id="{296E6F1A-864D-2148-5488-70D0D2B87F7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8BB4DD-6A21-8ABD-E042-7C1E4961C940}"/>
              </a:ext>
            </a:extLst>
          </p:cNvPr>
          <p:cNvSpPr txBox="1"/>
          <p:nvPr/>
        </p:nvSpPr>
        <p:spPr>
          <a:xfrm>
            <a:off x="267855" y="2576946"/>
            <a:ext cx="11222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ΜΗΧΑΝΙΣΜΟΣ ΠΑΡΑΚΟΛΟΥΘΗΣΗΣ ΔΡΑΣΕΩΝ ΔΗΜΟΣΙΟΤΗΤΑΣ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094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DB0C1B-DB0A-D673-2196-F86E83C86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D0FDBDE-16F1-8207-AD36-F582904FF1E3}"/>
              </a:ext>
            </a:extLst>
          </p:cNvPr>
          <p:cNvSpPr txBox="1"/>
          <p:nvPr/>
        </p:nvSpPr>
        <p:spPr>
          <a:xfrm>
            <a:off x="253999" y="521572"/>
            <a:ext cx="6687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chemeClr val="bg2">
                    <a:lumMod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ΕΠΙΚΑΙΡΟΠΟΙΗΜΕΝΗ ΕΠΙΚΟΙΝΩΝΙΑΚΗ ΣΤΡΑΤΗΓΙΚΗ </a:t>
            </a:r>
            <a:endParaRPr lang="en-US" sz="2000" b="1" dirty="0">
              <a:solidFill>
                <a:schemeClr val="bg2">
                  <a:lumMod val="2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E70587-14D3-C5A2-6884-2629DB7C7082}"/>
              </a:ext>
            </a:extLst>
          </p:cNvPr>
          <p:cNvSpPr txBox="1"/>
          <p:nvPr/>
        </p:nvSpPr>
        <p:spPr>
          <a:xfrm>
            <a:off x="253999" y="1102011"/>
            <a:ext cx="5613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ΠΙΝΑΚΕΣ –ΕΡΓΑΛΕΙΑ  ΕΝΕΡΓΕΙΩΝ ΔΗΜΟΣΙΟΤΗΤΑΣ</a:t>
            </a:r>
            <a:endParaRPr lang="en-US" sz="2000" b="1" dirty="0">
              <a:solidFill>
                <a:srgbClr val="0070C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53AC2BE-B13A-BFBC-2A99-DCA17B5D4F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81856" y="1302066"/>
          <a:ext cx="9971087" cy="5365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9970873" imgH="5768197" progId="Word.Document.12">
                  <p:embed/>
                </p:oleObj>
              </mc:Choice>
              <mc:Fallback>
                <p:oleObj name="Document" r:id="rId2" imgW="9970873" imgH="5768197" progId="Word.Documen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496779C8-EA19-5984-A439-D39E548632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81856" y="1302066"/>
                        <a:ext cx="9971087" cy="53657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4965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54430A-7031-A32C-DE94-3D4E8003DA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80C40D73-1C3B-B9FB-2043-C72753E79B9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07ADA2-02A5-DEAE-8F3D-D526629ABB7D}"/>
              </a:ext>
            </a:extLst>
          </p:cNvPr>
          <p:cNvSpPr txBox="1"/>
          <p:nvPr/>
        </p:nvSpPr>
        <p:spPr>
          <a:xfrm>
            <a:off x="253999" y="521572"/>
            <a:ext cx="6174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ΔΡΑΣΕΙΣ ΔΗΜΟΣΙΟΤΗΤΑΣ &amp; ΠΡΟΒΟΛΗΣ ΤΑΜΕΥ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0C8B3D-ED9E-F4C8-DBAA-9FCB90F6864E}"/>
              </a:ext>
            </a:extLst>
          </p:cNvPr>
          <p:cNvSpPr txBox="1"/>
          <p:nvPr/>
        </p:nvSpPr>
        <p:spPr>
          <a:xfrm>
            <a:off x="203056" y="2114483"/>
            <a:ext cx="7269162" cy="4505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457200">
              <a:spcBef>
                <a:spcPct val="20000"/>
              </a:spcBef>
              <a:defRPr/>
            </a:pPr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🎯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SMART OBJECTIVES: </a:t>
            </a:r>
            <a:r>
              <a:rPr lang="el-GR" sz="2000" dirty="0" err="1"/>
              <a:t>έξυπν</a:t>
            </a:r>
            <a:r>
              <a:rPr lang="en-US" sz="2000" dirty="0"/>
              <a:t>o</a:t>
            </a:r>
            <a:r>
              <a:rPr lang="el-GR" sz="2000" dirty="0"/>
              <a:t>ι-ειδικοί, μετρήσιμοι, επιτεύξιμοι, σχετικοί και συγκεκριμένοι στόχοι</a:t>
            </a:r>
          </a:p>
          <a:p>
            <a:pPr algn="just" defTabSz="457200">
              <a:spcBef>
                <a:spcPct val="20000"/>
              </a:spcBef>
              <a:defRPr/>
            </a:pPr>
            <a:r>
              <a:rPr lang="el-GR" sz="3200" dirty="0">
                <a:solidFill>
                  <a:prstClr val="black"/>
                </a:solidFill>
              </a:rPr>
              <a:t>🎯 </a:t>
            </a:r>
            <a:r>
              <a:rPr lang="el-GR" sz="2000" b="1" dirty="0">
                <a:solidFill>
                  <a:prstClr val="black"/>
                </a:solidFill>
              </a:rPr>
              <a:t>ΕΤΗΣΙΟ ΣΧΕΔΙΟ ΔΡΑΣΕΩΝ ΤΑΜΕΥ</a:t>
            </a:r>
            <a:r>
              <a:rPr lang="en-US" sz="2000" b="1" dirty="0">
                <a:solidFill>
                  <a:prstClr val="black"/>
                </a:solidFill>
              </a:rPr>
              <a:t>: </a:t>
            </a:r>
            <a:r>
              <a:rPr lang="el-GR" sz="2000" dirty="0">
                <a:solidFill>
                  <a:prstClr val="black"/>
                </a:solidFill>
              </a:rPr>
              <a:t>Συνεπής εφαρμογή και παρακολούθησή του &amp; Σωστός Επικοινωνιακός Σχεδιασμός</a:t>
            </a:r>
            <a:endParaRPr lang="el-GR" sz="2000" dirty="0"/>
          </a:p>
          <a:p>
            <a:pPr algn="just" defTabSz="457200">
              <a:spcBef>
                <a:spcPct val="20000"/>
              </a:spcBef>
              <a:defRPr/>
            </a:pPr>
            <a:r>
              <a:rPr lang="el-GR" sz="3200" dirty="0">
                <a:solidFill>
                  <a:prstClr val="black"/>
                </a:solidFill>
              </a:rPr>
              <a:t>🎯 </a:t>
            </a:r>
            <a:r>
              <a:rPr lang="el-GR" sz="2000" b="1" dirty="0">
                <a:solidFill>
                  <a:prstClr val="black"/>
                </a:solidFill>
              </a:rPr>
              <a:t>ΑΝΑΤΡΟΦΟΔΟΤΗΣΗ ΚΑΙ ΑΞΙΟΛΟΓΗΣΗ </a:t>
            </a:r>
            <a:r>
              <a:rPr lang="el-GR" sz="2000" dirty="0">
                <a:solidFill>
                  <a:prstClr val="black"/>
                </a:solidFill>
              </a:rPr>
              <a:t>μέσω του Δικτύου Δικαιούχων, πινάκων/εργαλείων ενεργειών δημοσιότητας , </a:t>
            </a:r>
            <a:r>
              <a:rPr lang="en-US" sz="2000" dirty="0">
                <a:solidFill>
                  <a:prstClr val="black"/>
                </a:solidFill>
              </a:rPr>
              <a:t>x</a:t>
            </a:r>
            <a:r>
              <a:rPr lang="el-GR" dirty="0"/>
              <a:t>ρήση</a:t>
            </a:r>
            <a:r>
              <a:rPr lang="en-US" dirty="0"/>
              <a:t> analytics (Facebook Insights, Instagram Analytics) </a:t>
            </a:r>
            <a:r>
              <a:rPr lang="el-GR" dirty="0"/>
              <a:t>για μέτρηση επιδόσεων, </a:t>
            </a:r>
            <a:r>
              <a:rPr lang="en-US" dirty="0"/>
              <a:t>service desk / Q &amp; A </a:t>
            </a:r>
            <a:r>
              <a:rPr lang="el-GR" dirty="0"/>
              <a:t>ενότητα</a:t>
            </a:r>
            <a:r>
              <a:rPr lang="en-US" dirty="0"/>
              <a:t> </a:t>
            </a:r>
            <a:r>
              <a:rPr lang="el-GR" dirty="0"/>
              <a:t>στο </a:t>
            </a:r>
            <a:r>
              <a:rPr lang="en-US" dirty="0"/>
              <a:t>site (</a:t>
            </a:r>
            <a:r>
              <a:rPr lang="el-GR" dirty="0"/>
              <a:t>απαντήσεις σε ερωτήματα  δικαιούχων για την επικοινωνία)</a:t>
            </a:r>
            <a:endParaRPr lang="el-GR" sz="2000" dirty="0">
              <a:solidFill>
                <a:prstClr val="black"/>
              </a:solidFill>
            </a:endParaRPr>
          </a:p>
          <a:p>
            <a:pPr lvl="0" defTabSz="457200">
              <a:spcBef>
                <a:spcPct val="20000"/>
              </a:spcBef>
              <a:defRPr/>
            </a:pPr>
            <a:endParaRPr lang="el-GR" sz="2000" dirty="0"/>
          </a:p>
          <a:p>
            <a:pPr marL="342900" lvl="0" indent="-342900" defTabSz="457200">
              <a:spcBef>
                <a:spcPct val="20000"/>
              </a:spcBef>
              <a:buFont typeface="Arial"/>
              <a:buChar char="•"/>
              <a:defRPr/>
            </a:pP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indent="-285750">
              <a:buSzPct val="12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endParaRPr lang="en-US" sz="16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AFE678-515F-D382-E60E-E241DB092EFA}"/>
              </a:ext>
            </a:extLst>
          </p:cNvPr>
          <p:cNvSpPr txBox="1"/>
          <p:nvPr/>
        </p:nvSpPr>
        <p:spPr>
          <a:xfrm>
            <a:off x="253999" y="1102011"/>
            <a:ext cx="6793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ΜΗΧΑΝΙΣΜΟΣ ΠΑΡΑΚΟΛΟΥΘΗΣΗΣ ΔΗΜΟΣΙΟΤΗΤΑΣ- ΕΡΓΑΛΕΙΑ</a:t>
            </a:r>
            <a:endParaRPr lang="en-US" sz="1600" b="1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488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blue and green line&#10;&#10;AI-generated content may be incorrect.">
            <a:extLst>
              <a:ext uri="{FF2B5EF4-FFF2-40B4-BE49-F238E27FC236}">
                <a16:creationId xmlns:a16="http://schemas.microsoft.com/office/drawing/2014/main" id="{1A1FE987-9311-02F4-4B12-A6A962FF61B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Graphic 4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20230" y="1440565"/>
            <a:ext cx="845917" cy="845917"/>
          </a:xfrm>
          <a:prstGeom prst="rect">
            <a:avLst/>
          </a:prstGeom>
        </p:spPr>
      </p:pic>
      <p:pic>
        <p:nvPicPr>
          <p:cNvPr id="6" name="Graphic 5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6096000" y="5295899"/>
            <a:ext cx="845917" cy="84591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370320" y="1691640"/>
            <a:ext cx="5140960" cy="4191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ΦΩΤΟΓΡΑΦΙΑ</a:t>
            </a:r>
            <a:endParaRPr lang="en-US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4000" y="487282"/>
            <a:ext cx="584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ΔΡΑΣΕΙΣ ΔΗΜΟΣΙΟΤΗΤΑΣ &amp; ΠΡΟΒΟΛΗΣ ΤΑΜΕΥ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2014" y="1713228"/>
            <a:ext cx="5562453" cy="665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457200">
              <a:spcBef>
                <a:spcPct val="20000"/>
              </a:spcBef>
              <a:defRPr/>
            </a:pPr>
            <a:endParaRPr lang="el-GR" sz="2000" b="1" dirty="0"/>
          </a:p>
          <a:p>
            <a:pPr lvl="0" algn="just" defTabSz="457200">
              <a:spcBef>
                <a:spcPct val="20000"/>
              </a:spcBef>
              <a:defRPr/>
            </a:pPr>
            <a:r>
              <a:rPr lang="el-GR" sz="2400" b="1" dirty="0">
                <a:solidFill>
                  <a:prstClr val="black"/>
                </a:solidFill>
              </a:rPr>
              <a:t>📌</a:t>
            </a:r>
            <a:r>
              <a:rPr lang="el-GR" sz="2000" b="1" dirty="0">
                <a:solidFill>
                  <a:prstClr val="black"/>
                </a:solidFill>
              </a:rPr>
              <a:t> </a:t>
            </a:r>
            <a:r>
              <a:rPr lang="el-GR" sz="2000" b="1" dirty="0"/>
              <a:t>Ενημέρωση πολιτών , αποδοχή και συμμετοχή (</a:t>
            </a:r>
            <a:r>
              <a:rPr lang="el-GR" b="1" dirty="0"/>
              <a:t>η σωστή ενημέρωση βοηθά στην ευρύτερη αποδοχή των έργων και μειώνει την πιθανότητα αντιδράσεων)</a:t>
            </a:r>
            <a:endParaRPr lang="el-GR" sz="2000" b="1" noProof="0" dirty="0">
              <a:solidFill>
                <a:prstClr val="black"/>
              </a:solidFill>
              <a:latin typeface="Calibri"/>
            </a:endParaRPr>
          </a:p>
          <a:p>
            <a:pPr lvl="0" algn="just" defTabSz="457200">
              <a:spcBef>
                <a:spcPct val="20000"/>
              </a:spcBef>
              <a:defRPr/>
            </a:pPr>
            <a:r>
              <a:rPr lang="el-GR" sz="2400" b="1" dirty="0">
                <a:solidFill>
                  <a:prstClr val="black"/>
                </a:solidFill>
              </a:rPr>
              <a:t>📌</a:t>
            </a:r>
            <a:r>
              <a:rPr lang="el-GR" sz="2000" b="1" dirty="0">
                <a:solidFill>
                  <a:prstClr val="black"/>
                </a:solidFill>
              </a:rPr>
              <a:t> </a:t>
            </a:r>
            <a:r>
              <a:rPr lang="el-GR" sz="2000" b="1" dirty="0"/>
              <a:t>Ανάδειξη της ευρωπαϊκής προστιθέμενης αξίας και συνεργασίας</a:t>
            </a:r>
            <a:endParaRPr lang="el-GR" sz="2000" b="1" noProof="0" dirty="0">
              <a:solidFill>
                <a:prstClr val="black"/>
              </a:solidFill>
              <a:latin typeface="Calibri"/>
            </a:endParaRPr>
          </a:p>
          <a:p>
            <a:pPr lvl="0" algn="just" defTabSz="457200">
              <a:spcBef>
                <a:spcPct val="20000"/>
              </a:spcBef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📌</a:t>
            </a:r>
            <a:r>
              <a:rPr lang="el-GR" sz="2000" b="1" dirty="0"/>
              <a:t> Διαφάνεια για τη χρήση ευρωπαϊκών κονδυλίων</a:t>
            </a:r>
          </a:p>
          <a:p>
            <a:pPr algn="just" defTabSz="457200">
              <a:spcBef>
                <a:spcPct val="20000"/>
              </a:spcBef>
              <a:defRPr/>
            </a:pPr>
            <a:r>
              <a:rPr lang="el-GR" sz="2800" b="1" dirty="0">
                <a:solidFill>
                  <a:prstClr val="black"/>
                </a:solidFill>
              </a:rPr>
              <a:t>📌</a:t>
            </a:r>
            <a:r>
              <a:rPr lang="el-GR" sz="2000" b="1" dirty="0"/>
              <a:t> Καταπολέμηση παραπληροφόρησης </a:t>
            </a:r>
            <a:r>
              <a:rPr lang="el-GR" b="1" dirty="0"/>
              <a:t>(το μεταναστευτικό ευαίσθητο θέμα που συνοδεύεται από παραπληροφόρηση και στερεότυπα)</a:t>
            </a:r>
          </a:p>
          <a:p>
            <a:pPr lvl="0" algn="just" defTabSz="457200">
              <a:spcBef>
                <a:spcPct val="20000"/>
              </a:spcBef>
              <a:defRPr/>
            </a:pPr>
            <a:endParaRPr lang="el-GR" sz="2000" b="1" dirty="0"/>
          </a:p>
          <a:p>
            <a:pPr lvl="0" algn="just" defTabSz="457200">
              <a:spcBef>
                <a:spcPct val="20000"/>
              </a:spcBef>
              <a:defRPr/>
            </a:pPr>
            <a:endParaRPr lang="el-GR" sz="2000" b="1" dirty="0">
              <a:solidFill>
                <a:prstClr val="black"/>
              </a:solidFill>
              <a:latin typeface="Calibri"/>
            </a:endParaRPr>
          </a:p>
          <a:p>
            <a:pPr lvl="0" algn="just" defTabSz="457200">
              <a:spcBef>
                <a:spcPct val="20000"/>
              </a:spcBef>
              <a:defRPr/>
            </a:pPr>
            <a:endParaRPr lang="el-GR" sz="2000" b="1" dirty="0">
              <a:solidFill>
                <a:prstClr val="black"/>
              </a:solidFill>
              <a:latin typeface="Calibri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l-G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indent="-285750">
              <a:buSzPct val="120000"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endParaRPr lang="en-US" sz="16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SzPct val="120000"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endParaRPr lang="en-US" sz="16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4000" y="1102011"/>
            <a:ext cx="7106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chemeClr val="bg2">
                    <a:lumMod val="25000"/>
                  </a:schemeClr>
                </a:solidFill>
                <a:highlight>
                  <a:srgbClr val="FFFF00"/>
                </a:highlight>
                <a:ea typeface="Tahoma" panose="020B0604030504040204" pitchFamily="34" charset="0"/>
                <a:cs typeface="Tahoma" panose="020B0604030504040204" pitchFamily="34" charset="0"/>
              </a:rPr>
              <a:t>🔍 Γιατί είναι σημαντική η επικοινωνία</a:t>
            </a:r>
            <a:r>
              <a:rPr lang="el-GR" sz="2000" b="1" dirty="0">
                <a:solidFill>
                  <a:schemeClr val="bg2">
                    <a:lumMod val="25000"/>
                  </a:schemeClr>
                </a:solidFill>
                <a:highlight>
                  <a:srgbClr val="FFFF00"/>
                </a:highlight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</p:txBody>
      </p:sp>
      <p:pic>
        <p:nvPicPr>
          <p:cNvPr id="3" name="Picture 2" descr="A group of people with speech bubbles">
            <a:extLst>
              <a:ext uri="{FF2B5EF4-FFF2-40B4-BE49-F238E27FC236}">
                <a16:creationId xmlns:a16="http://schemas.microsoft.com/office/drawing/2014/main" id="{66718D0D-BA27-0541-74DE-9FA8BE8805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506" y="1870628"/>
            <a:ext cx="4847774" cy="414612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CF47B6-2550-E76F-E3A4-202E1C3F2D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F9EE7F4C-51BD-2E17-D27D-CEF566C04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20230" y="1440565"/>
            <a:ext cx="845917" cy="845917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2F4ACD38-8FE2-5034-EB17-FA6320740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6096000" y="5295899"/>
            <a:ext cx="845917" cy="8459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B9A77E0-5D8A-D101-6DDC-3279291CE5BB}"/>
              </a:ext>
            </a:extLst>
          </p:cNvPr>
          <p:cNvSpPr txBox="1"/>
          <p:nvPr/>
        </p:nvSpPr>
        <p:spPr>
          <a:xfrm>
            <a:off x="3174999" y="371263"/>
            <a:ext cx="6144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ΔΡΑΣΕΙΣ ΔΗΜΟΣΙΟΤΗΤΑΣ &amp; ΠΡΟΒΟΛΗΣ ΤΑΜΕΥ</a:t>
            </a:r>
            <a:endParaRPr lang="en-US" b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3D870C-0FC7-CB5F-24F2-9F9E58081B6F}"/>
              </a:ext>
            </a:extLst>
          </p:cNvPr>
          <p:cNvSpPr txBox="1"/>
          <p:nvPr/>
        </p:nvSpPr>
        <p:spPr>
          <a:xfrm>
            <a:off x="317592" y="1732727"/>
            <a:ext cx="10353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l-GR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SzPct val="120000"/>
            </a:pPr>
            <a:endParaRPr lang="el-GR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SzPct val="120000"/>
            </a:pPr>
            <a:r>
              <a:rPr lang="el-GR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E0E9A4-0B20-58C8-F107-8F034F4E7389}"/>
              </a:ext>
            </a:extLst>
          </p:cNvPr>
          <p:cNvSpPr txBox="1"/>
          <p:nvPr/>
        </p:nvSpPr>
        <p:spPr>
          <a:xfrm>
            <a:off x="254000" y="1102011"/>
            <a:ext cx="740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en-US" b="1" dirty="0">
              <a:solidFill>
                <a:srgbClr val="0070C0"/>
              </a:solidFill>
              <a:highlight>
                <a:srgbClr val="FFFF00"/>
              </a:highlight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46F3A7DD-37D5-310D-F8D3-4A9278853D3D}"/>
              </a:ext>
            </a:extLst>
          </p:cNvPr>
          <p:cNvSpPr/>
          <p:nvPr/>
        </p:nvSpPr>
        <p:spPr>
          <a:xfrm>
            <a:off x="425853" y="740596"/>
            <a:ext cx="4201565" cy="1477818"/>
          </a:xfrm>
          <a:prstGeom prst="horizont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r>
              <a:rPr lang="en-US" dirty="0"/>
              <a:t>“</a:t>
            </a:r>
            <a:r>
              <a:rPr lang="en-US" sz="2000" b="1" dirty="0"/>
              <a:t>To be seen is to understood”</a:t>
            </a:r>
            <a:r>
              <a:rPr lang="el-GR" sz="2000" b="1" dirty="0"/>
              <a:t> </a:t>
            </a:r>
            <a:r>
              <a:rPr lang="el-GR" dirty="0"/>
              <a:t>« Το να είσαι ορατός σημαίνει να είσαι κατανοητός»</a:t>
            </a:r>
          </a:p>
        </p:txBody>
      </p:sp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0175FFEF-2D3A-6E97-7D13-FE2CAF9F56CD}"/>
              </a:ext>
            </a:extLst>
          </p:cNvPr>
          <p:cNvSpPr/>
          <p:nvPr/>
        </p:nvSpPr>
        <p:spPr>
          <a:xfrm>
            <a:off x="2133599" y="2419928"/>
            <a:ext cx="4359563" cy="1477818"/>
          </a:xfrm>
          <a:prstGeom prst="horizont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/>
              <a:t>💬 Η ορατότητα/</a:t>
            </a:r>
            <a:r>
              <a:rPr lang="en-US" dirty="0"/>
              <a:t>visibility </a:t>
            </a:r>
            <a:r>
              <a:rPr lang="el-GR" dirty="0"/>
              <a:t>που είναι κατανοητή ενισχύει τη διαφάνεια ,τη συμμετοχή και την εμπιστοσύνη</a:t>
            </a:r>
          </a:p>
        </p:txBody>
      </p:sp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62D147C2-2B1F-9601-873A-B0B5446E5062}"/>
              </a:ext>
            </a:extLst>
          </p:cNvPr>
          <p:cNvSpPr/>
          <p:nvPr/>
        </p:nvSpPr>
        <p:spPr>
          <a:xfrm>
            <a:off x="3731490" y="4027055"/>
            <a:ext cx="4359563" cy="1357745"/>
          </a:xfrm>
          <a:prstGeom prst="horizont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Εντέλει όταν η δημοσιότητα δεν είναι απλώς προβολή, αλλά ουσία,  δέσμευση και συμμετοχή</a:t>
            </a:r>
          </a:p>
        </p:txBody>
      </p:sp>
      <p:sp>
        <p:nvSpPr>
          <p:cNvPr id="9" name="Arrow: Curved Down 8">
            <a:extLst>
              <a:ext uri="{FF2B5EF4-FFF2-40B4-BE49-F238E27FC236}">
                <a16:creationId xmlns:a16="http://schemas.microsoft.com/office/drawing/2014/main" id="{E3BB484A-2B79-2A5C-AF66-903826C1A385}"/>
              </a:ext>
            </a:extLst>
          </p:cNvPr>
          <p:cNvSpPr/>
          <p:nvPr/>
        </p:nvSpPr>
        <p:spPr>
          <a:xfrm>
            <a:off x="5116946" y="1272040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0" name="Arrow: Curved Down 9">
            <a:extLst>
              <a:ext uri="{FF2B5EF4-FFF2-40B4-BE49-F238E27FC236}">
                <a16:creationId xmlns:a16="http://schemas.microsoft.com/office/drawing/2014/main" id="{6BB9F344-60F0-4A61-9F3D-F5A98380C33B}"/>
              </a:ext>
            </a:extLst>
          </p:cNvPr>
          <p:cNvSpPr/>
          <p:nvPr/>
        </p:nvSpPr>
        <p:spPr>
          <a:xfrm>
            <a:off x="6884459" y="3338753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C971D6D6-441A-BEE0-A694-1C1B3AFF238F}"/>
              </a:ext>
            </a:extLst>
          </p:cNvPr>
          <p:cNvSpPr/>
          <p:nvPr/>
        </p:nvSpPr>
        <p:spPr>
          <a:xfrm>
            <a:off x="6742546" y="5200073"/>
            <a:ext cx="4359564" cy="1450109"/>
          </a:xfrm>
          <a:prstGeom prst="horizont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/>
              <a:t>Τότε περνάμε από την τυπική υποχρέωση προβολής προς μια ουσιαστική &amp; αποτελεσματική επικοινωνία.</a:t>
            </a:r>
          </a:p>
        </p:txBody>
      </p:sp>
    </p:spTree>
    <p:extLst>
      <p:ext uri="{BB962C8B-B14F-4D97-AF65-F5344CB8AC3E}">
        <p14:creationId xmlns:p14="http://schemas.microsoft.com/office/powerpoint/2010/main" val="12025294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59B70C-A3D3-E362-CA6E-80D80A6831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blue and green line&#10;&#10;AI-generated content may be incorrect.">
            <a:extLst>
              <a:ext uri="{FF2B5EF4-FFF2-40B4-BE49-F238E27FC236}">
                <a16:creationId xmlns:a16="http://schemas.microsoft.com/office/drawing/2014/main" id="{E4851892-C28E-F0F4-00B1-0E7C15C074D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9B8EE52-C222-DC99-B946-1A987FD2B8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20230" y="1440565"/>
            <a:ext cx="845917" cy="845917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F8A8FA4-E80D-CBAA-83AE-3024014245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6096000" y="5295899"/>
            <a:ext cx="845917" cy="84591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8EA5F25-249A-0588-9B39-D2BBB2B90C59}"/>
              </a:ext>
            </a:extLst>
          </p:cNvPr>
          <p:cNvSpPr/>
          <p:nvPr/>
        </p:nvSpPr>
        <p:spPr>
          <a:xfrm>
            <a:off x="6370320" y="1691640"/>
            <a:ext cx="5140960" cy="4191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ΦΩΤΟΓΡΑΦΙΑ</a:t>
            </a:r>
            <a:endParaRPr lang="en-US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3FCC46-F5A8-2355-117E-E82D1ED8F075}"/>
              </a:ext>
            </a:extLst>
          </p:cNvPr>
          <p:cNvSpPr txBox="1"/>
          <p:nvPr/>
        </p:nvSpPr>
        <p:spPr>
          <a:xfrm>
            <a:off x="253999" y="521572"/>
            <a:ext cx="584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ΔΡΑΣΕΙΣ ΔΗΜΟΣΙΟΤΗΤΑΣ &amp; ΠΡΟΒΟΛΗΣ ΤΑΜΕΥ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9D3753-1A94-5D7D-FE6C-64C266EE956A}"/>
              </a:ext>
            </a:extLst>
          </p:cNvPr>
          <p:cNvSpPr txBox="1"/>
          <p:nvPr/>
        </p:nvSpPr>
        <p:spPr>
          <a:xfrm>
            <a:off x="222185" y="2376653"/>
            <a:ext cx="6000496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spcBef>
                <a:spcPct val="20000"/>
              </a:spcBef>
              <a:defRPr/>
            </a:pPr>
            <a:r>
              <a:rPr lang="en-US" sz="2400" dirty="0"/>
              <a:t>  </a:t>
            </a:r>
            <a:endParaRPr lang="en-US" sz="2400" dirty="0">
              <a:solidFill>
                <a:srgbClr val="0070C0"/>
              </a:solidFill>
            </a:endParaRPr>
          </a:p>
          <a:p>
            <a:pPr lvl="0" algn="ctr" defTabSz="457200">
              <a:spcBef>
                <a:spcPct val="20000"/>
              </a:spcBef>
              <a:defRPr/>
            </a:pPr>
            <a:r>
              <a:rPr lang="el-GR" sz="2400" dirty="0">
                <a:solidFill>
                  <a:srgbClr val="002060"/>
                </a:solidFill>
              </a:rPr>
              <a:t>«</a:t>
            </a:r>
            <a:r>
              <a:rPr lang="el-GR" sz="2400" b="1" dirty="0">
                <a:solidFill>
                  <a:srgbClr val="002060"/>
                </a:solidFill>
              </a:rPr>
              <a:t>Τα έργα δεν αρκεί να γίνονται – πρέπει να τα γνωρίζουμε!</a:t>
            </a:r>
          </a:p>
          <a:p>
            <a:pPr lvl="0" algn="ctr" defTabSz="457200">
              <a:spcBef>
                <a:spcPct val="20000"/>
              </a:spcBef>
              <a:defRPr/>
            </a:pPr>
            <a:endParaRPr lang="el-GR" sz="2400" b="1" dirty="0">
              <a:solidFill>
                <a:srgbClr val="002060"/>
              </a:solidFill>
            </a:endParaRPr>
          </a:p>
          <a:p>
            <a:pPr lvl="0" algn="ctr" defTabSz="457200">
              <a:spcBef>
                <a:spcPct val="20000"/>
              </a:spcBef>
              <a:defRPr/>
            </a:pPr>
            <a:r>
              <a:rPr lang="el-GR" sz="2400" b="1" dirty="0">
                <a:solidFill>
                  <a:srgbClr val="002060"/>
                </a:solidFill>
              </a:rPr>
              <a:t>Η Ευρώπη επενδύει – Εμείς ενημερώνουμε</a:t>
            </a:r>
            <a:r>
              <a:rPr lang="el-GR" sz="2400" dirty="0">
                <a:solidFill>
                  <a:srgbClr val="002060"/>
                </a:solidFill>
              </a:rPr>
              <a:t>»</a:t>
            </a:r>
            <a:endParaRPr lang="en-US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9" descr="A red and white target with darts&#10;&#10;AI-generated content may be incorrect.">
            <a:extLst>
              <a:ext uri="{FF2B5EF4-FFF2-40B4-BE49-F238E27FC236}">
                <a16:creationId xmlns:a16="http://schemas.microsoft.com/office/drawing/2014/main" id="{AB2CB45A-D8B6-E557-1A77-45AB62D03D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497" y="1750431"/>
            <a:ext cx="4939659" cy="4037721"/>
          </a:xfrm>
          <a:prstGeom prst="rect">
            <a:avLst/>
          </a:prstGeom>
        </p:spPr>
      </p:pic>
      <p:pic>
        <p:nvPicPr>
          <p:cNvPr id="2" name="Εικόνα 1" descr="Εικόνα που περιέχει σημαία, αστέρι, σύμβολο, Μπελ ηλεκτρίκ">
            <a:extLst>
              <a:ext uri="{FF2B5EF4-FFF2-40B4-BE49-F238E27FC236}">
                <a16:creationId xmlns:a16="http://schemas.microsoft.com/office/drawing/2014/main" id="{1FD9DF4B-16B0-C2E5-D08F-7D47A7452E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363" y="1773936"/>
            <a:ext cx="5416784" cy="410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058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55C7AB-4F51-64DD-8BBB-7A64E926182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70513" y="3866478"/>
            <a:ext cx="6250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rgbClr val="4239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Ευχαριστούμε πολύ</a:t>
            </a:r>
            <a:endParaRPr lang="en-US" sz="2800" b="1" dirty="0">
              <a:solidFill>
                <a:srgbClr val="42399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717B11-8BEA-9BEA-F3DC-AD17EC8EF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blue and green line&#10;&#10;AI-generated content may be incorrect.">
            <a:extLst>
              <a:ext uri="{FF2B5EF4-FFF2-40B4-BE49-F238E27FC236}">
                <a16:creationId xmlns:a16="http://schemas.microsoft.com/office/drawing/2014/main" id="{EB4E3CF3-1967-4CD5-913C-FD2CB84ECF1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F6351DCD-051A-2706-58D4-FF8EF5D6A9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20230" y="1440565"/>
            <a:ext cx="845917" cy="845917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982FB06-E659-7DF4-275D-F606421963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6096000" y="5295899"/>
            <a:ext cx="845917" cy="84591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28D637C-1553-E3D1-58C5-53ECDD928938}"/>
              </a:ext>
            </a:extLst>
          </p:cNvPr>
          <p:cNvSpPr/>
          <p:nvPr/>
        </p:nvSpPr>
        <p:spPr>
          <a:xfrm>
            <a:off x="6370320" y="1691640"/>
            <a:ext cx="5140960" cy="4191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ΦΩΤΟΓΡΑΦΙΑ</a:t>
            </a:r>
            <a:endParaRPr lang="en-US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6F3D56-4F7D-26AA-3809-9A0BB5B8185E}"/>
              </a:ext>
            </a:extLst>
          </p:cNvPr>
          <p:cNvSpPr txBox="1"/>
          <p:nvPr/>
        </p:nvSpPr>
        <p:spPr>
          <a:xfrm>
            <a:off x="253999" y="521572"/>
            <a:ext cx="584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ΔΡΑΣΕΙΣ ΔΗΜΟΣΙΟΤΗΤΑΣ &amp; ΠΡΟΒΟΛΗΣ ΤΑΜΕΥ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225247-E044-7C2D-01E0-4239B9EFD741}"/>
              </a:ext>
            </a:extLst>
          </p:cNvPr>
          <p:cNvSpPr txBox="1"/>
          <p:nvPr/>
        </p:nvSpPr>
        <p:spPr>
          <a:xfrm>
            <a:off x="254000" y="2017425"/>
            <a:ext cx="5232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Κανονισμός (ΕΕ) </a:t>
            </a: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1147/2021 για  το ΤΑΜΕ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και ειδικότερα το άρθρο 30 «Πληροφόρηση, Επικοινωνία και Δημοσιότητα»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Κανονισμός (ΕΕ) </a:t>
            </a: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1148/2021 για το ΜΔΣΘ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ειδικότερα το άρθρο 24 «Πληροφόρηση, Επικοινωνία και Δημοσιότητα»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Κανονισμός (ΕΕ) </a:t>
            </a: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1149/2021 για το ΤΕΑ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και ειδικότερα το άρθρο 24 «Πληροφόρηση, Επικοινωνία και Δημοσιότητα»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Κανονισμός (ΕΕ) </a:t>
            </a: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1060/2021</a:t>
            </a: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για τον καθορισμό κοινών διατάξεων </a:t>
            </a:r>
            <a:r>
              <a:rPr kumimoji="0" lang="el-G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αρ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τα άρθρα 46-50, καθώς και το Παράρτημα ΙΧ «Επικοινωνία και Προβολή»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Τα </a:t>
            </a: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Προγράμματα Ελλάδας για το ΤΑΜΕ, το ΤΕΑ και ΜΔΣΘ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και ειδικότερα το κεφ.7 των προγραμμάτων 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«Επικοινωνία και Προβολή»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tabLst/>
              <a:defRPr/>
            </a:pPr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28463D-437F-D418-FBF8-CAB3C767FC94}"/>
              </a:ext>
            </a:extLst>
          </p:cNvPr>
          <p:cNvSpPr txBox="1"/>
          <p:nvPr/>
        </p:nvSpPr>
        <p:spPr>
          <a:xfrm>
            <a:off x="254000" y="1102011"/>
            <a:ext cx="5049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ΘΕΣΜΙΚΟ ΠΛΑΙΣΙΟ ΕΥΡΩΠΑΙΚΟ &amp; ΕΛΛΗΝΙΚΟ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Εικόνα 1" descr="Εικόνα που περιέχει σημαία, αστέρι, σύμβολο, Μπελ ηλεκτρίκ">
            <a:extLst>
              <a:ext uri="{FF2B5EF4-FFF2-40B4-BE49-F238E27FC236}">
                <a16:creationId xmlns:a16="http://schemas.microsoft.com/office/drawing/2014/main" id="{B9CD74E9-EFD2-59D0-8EE0-21A7E33737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363" y="1773936"/>
            <a:ext cx="5416784" cy="410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214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45C6A5-9D4E-567E-01E7-8EFDB799D7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blue and green line&#10;&#10;AI-generated content may be incorrect.">
            <a:extLst>
              <a:ext uri="{FF2B5EF4-FFF2-40B4-BE49-F238E27FC236}">
                <a16:creationId xmlns:a16="http://schemas.microsoft.com/office/drawing/2014/main" id="{C116D1C1-3596-4D8B-BCB2-660AA94647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10C2C6B1-F35C-E5BC-4D70-C2FDB2E54E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20230" y="1440565"/>
            <a:ext cx="845917" cy="845917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8DE73BD7-F354-FFFA-5105-5547AAE377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6096000" y="5295899"/>
            <a:ext cx="845917" cy="84591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8CBE8B9-938F-140E-75CA-DB67D3E2DEA3}"/>
              </a:ext>
            </a:extLst>
          </p:cNvPr>
          <p:cNvSpPr/>
          <p:nvPr/>
        </p:nvSpPr>
        <p:spPr>
          <a:xfrm>
            <a:off x="6370320" y="1691640"/>
            <a:ext cx="5140960" cy="4191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ΦΩΤΟΓΡΑΦΙΑ</a:t>
            </a:r>
            <a:endParaRPr lang="en-US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49B73B-4541-C307-D5CD-0D40CE8B6FAF}"/>
              </a:ext>
            </a:extLst>
          </p:cNvPr>
          <p:cNvSpPr txBox="1"/>
          <p:nvPr/>
        </p:nvSpPr>
        <p:spPr>
          <a:xfrm>
            <a:off x="253999" y="521572"/>
            <a:ext cx="584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ΔΡΑΣΕΙΣ ΔΗΜΟΣΙΟΤΗΤΑΣ &amp; ΠΡΟΒΟΛΗΣ ΤΑΜΕΥ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72F886-50FB-A4AC-2392-AC7429FCE0A5}"/>
              </a:ext>
            </a:extLst>
          </p:cNvPr>
          <p:cNvSpPr txBox="1"/>
          <p:nvPr/>
        </p:nvSpPr>
        <p:spPr>
          <a:xfrm>
            <a:off x="254000" y="2017425"/>
            <a:ext cx="6000496" cy="3219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Ενημέρωση δικαιούχων για τις ευκαιρίες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χρηματοδότησης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Ανάδειξη της συνεισφοράς της ΕΕ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b="1" dirty="0">
              <a:solidFill>
                <a:srgbClr val="002060"/>
              </a:solidFill>
              <a:latin typeface="Calibri"/>
            </a:endParaRP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>
                <a:solidFill>
                  <a:srgbClr val="002060"/>
                </a:solidFill>
                <a:latin typeface="Calibri"/>
              </a:rPr>
              <a:t>        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Ενίσχυση </a:t>
            </a:r>
            <a:r>
              <a:rPr kumimoji="0" lang="el-G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αναγνωρισιμότητας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των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προγραμμάτων ΤΑΜΕΥ</a:t>
            </a:r>
          </a:p>
          <a:p>
            <a:pPr marL="285750" indent="-285750">
              <a:buSzPct val="120000"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endParaRPr lang="en-US" sz="16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2B27D6-E432-BF55-F5EB-F293E0352816}"/>
              </a:ext>
            </a:extLst>
          </p:cNvPr>
          <p:cNvSpPr txBox="1"/>
          <p:nvPr/>
        </p:nvSpPr>
        <p:spPr>
          <a:xfrm>
            <a:off x="204611" y="1141979"/>
            <a:ext cx="7229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ΚΥΡΙΟΙ ΕΠΙΚΟΙΝΩΝΙΑΚΟΙ ΣΤΟΧΟΙ ΤΩΝ ΤΑΜΕΥ </a:t>
            </a:r>
            <a:endParaRPr lang="en-US" sz="2400" b="1" dirty="0">
              <a:solidFill>
                <a:srgbClr val="0070C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9" descr="A red and white target with darts&#10;&#10;AI-generated content may be incorrect.">
            <a:extLst>
              <a:ext uri="{FF2B5EF4-FFF2-40B4-BE49-F238E27FC236}">
                <a16:creationId xmlns:a16="http://schemas.microsoft.com/office/drawing/2014/main" id="{56E395F3-CCF0-8D7D-9B2C-41E01580566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497" y="1750431"/>
            <a:ext cx="4939659" cy="4037721"/>
          </a:xfrm>
          <a:prstGeom prst="rect">
            <a:avLst/>
          </a:prstGeom>
        </p:spPr>
      </p:pic>
      <p:pic>
        <p:nvPicPr>
          <p:cNvPr id="14" name="Graphic 13" descr="Megaphone1 with solid fill">
            <a:extLst>
              <a:ext uri="{FF2B5EF4-FFF2-40B4-BE49-F238E27FC236}">
                <a16:creationId xmlns:a16="http://schemas.microsoft.com/office/drawing/2014/main" id="{B6A414DE-7F59-CC73-697E-5B47BE9E7B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4610" y="1958294"/>
            <a:ext cx="715682" cy="715682"/>
          </a:xfrm>
          <a:prstGeom prst="rect">
            <a:avLst/>
          </a:prstGeom>
        </p:spPr>
      </p:pic>
      <p:pic>
        <p:nvPicPr>
          <p:cNvPr id="15" name="Graphic 14" descr="Megaphone1 with solid fill">
            <a:extLst>
              <a:ext uri="{FF2B5EF4-FFF2-40B4-BE49-F238E27FC236}">
                <a16:creationId xmlns:a16="http://schemas.microsoft.com/office/drawing/2014/main" id="{162D183A-243D-4D91-426B-C6E0CB1DE6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9277" y="3087756"/>
            <a:ext cx="715682" cy="715682"/>
          </a:xfrm>
          <a:prstGeom prst="rect">
            <a:avLst/>
          </a:prstGeom>
        </p:spPr>
      </p:pic>
      <p:pic>
        <p:nvPicPr>
          <p:cNvPr id="16" name="Graphic 15" descr="Megaphone1 with solid fill">
            <a:extLst>
              <a:ext uri="{FF2B5EF4-FFF2-40B4-BE49-F238E27FC236}">
                <a16:creationId xmlns:a16="http://schemas.microsoft.com/office/drawing/2014/main" id="{BE0D6657-BA39-D9FD-4AC9-FE8D061667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4610" y="3916586"/>
            <a:ext cx="715682" cy="71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626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FE03C-B001-0348-0251-90B779D81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blue and green line&#10;&#10;AI-generated content may be incorrect.">
            <a:extLst>
              <a:ext uri="{FF2B5EF4-FFF2-40B4-BE49-F238E27FC236}">
                <a16:creationId xmlns:a16="http://schemas.microsoft.com/office/drawing/2014/main" id="{4F2A5E27-62CA-B36E-56BD-094FE6A0542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B208806-AC62-886F-A647-9F804DA6D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20230" y="1440565"/>
            <a:ext cx="845917" cy="845917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0E5507A-0F50-1565-CE6D-C7CCA7E911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6096000" y="5295899"/>
            <a:ext cx="845917" cy="8459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4C9F793-E258-8B96-D6DF-C3CE7C89B915}"/>
              </a:ext>
            </a:extLst>
          </p:cNvPr>
          <p:cNvSpPr txBox="1"/>
          <p:nvPr/>
        </p:nvSpPr>
        <p:spPr>
          <a:xfrm>
            <a:off x="253999" y="521572"/>
            <a:ext cx="584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ΔΡΑΣΕΙΣ ΔΗΜΟΣΙΟΤΗΤΑΣ &amp; ΠΡΟΒΟΛΗΣ ΤΑΜΕΥ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ABEE51-7BA9-3EE4-7D3D-8A409369632B}"/>
              </a:ext>
            </a:extLst>
          </p:cNvPr>
          <p:cNvSpPr txBox="1"/>
          <p:nvPr/>
        </p:nvSpPr>
        <p:spPr>
          <a:xfrm>
            <a:off x="254000" y="1819656"/>
            <a:ext cx="1169720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🌐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tamey.gov.gr –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ιστοσελίδα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https://tamey.gov.gr/visibility/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>
              <a:buSzPct val="120000"/>
            </a:pPr>
            <a:endParaRPr lang="en-US" sz="16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SzPct val="120000"/>
            </a:pPr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📄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Φυλλάδια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  <a:hlinkClick r:id="rId6"/>
              </a:rPr>
              <a:t>https://tamey.gov.gr/visibility/campaign/leaflets/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>
              <a:buSzPct val="120000"/>
            </a:pPr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📄 </a:t>
            </a:r>
            <a:r>
              <a:rPr kumimoji="0" lang="el-G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Περιοδικό</a:t>
            </a:r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«</a:t>
            </a:r>
            <a:r>
              <a:rPr kumimoji="0" lang="el-GR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MiGRation</a:t>
            </a:r>
            <a:r>
              <a:rPr kumimoji="0" lang="el-G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 </a:t>
            </a:r>
            <a:r>
              <a:rPr kumimoji="0" lang="el-GR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Borders</a:t>
            </a:r>
            <a:r>
              <a:rPr kumimoji="0" lang="el-G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l-GR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Funds</a:t>
            </a:r>
            <a:r>
              <a:rPr kumimoji="0" lang="el-G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Review </a:t>
            </a:r>
            <a:r>
              <a:rPr lang="el-GR" noProof="0" dirty="0">
                <a:solidFill>
                  <a:prstClr val="black"/>
                </a:solidFill>
                <a:latin typeface="Calibri"/>
              </a:rPr>
              <a:t>για </a:t>
            </a:r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την προβολή των δράσεων και των τομέων πολιτικής που χρηματοδοτούνται από τα ΤΑΜΕΥ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7"/>
              </a:rPr>
              <a:t>https://tamey.gov.gr/visibility/migration-and-borders-funds-review/issue-01/</a:t>
            </a:r>
            <a:endParaRPr kumimoji="0" lang="el-G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>
              <a:buSzPct val="120000"/>
            </a:pPr>
            <a:endParaRPr lang="el-GR" dirty="0">
              <a:solidFill>
                <a:prstClr val="black"/>
              </a:solidFill>
              <a:latin typeface="Calibri"/>
            </a:endParaRPr>
          </a:p>
          <a:p>
            <a:pPr>
              <a:buSzPct val="120000"/>
            </a:pPr>
            <a:r>
              <a:rPr lang="el-GR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</a:t>
            </a:r>
            <a:r>
              <a:rPr lang="el-GR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line Generator </a:t>
            </a:r>
            <a:r>
              <a:rPr lang="el-GR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για πινακίδες έργων ΤΑΜΕΥ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8"/>
              </a:rPr>
              <a:t>https://generator.tamey.gov.gr/</a:t>
            </a:r>
            <a:endParaRPr lang="el-GR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SzPct val="120000"/>
            </a:pPr>
            <a:endParaRPr lang="el-GR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SzPct val="120000"/>
            </a:pPr>
            <a:r>
              <a:rPr lang="el-GR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</a:t>
            </a:r>
          </a:p>
          <a:p>
            <a:pPr>
              <a:buSzPct val="120000"/>
            </a:pPr>
            <a:r>
              <a:rPr lang="el-GR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</a:t>
            </a:r>
            <a:r>
              <a:rPr lang="el-GR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Δράσεις Δημοσιότητας </a:t>
            </a:r>
            <a:r>
              <a:rPr lang="el-GR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για έργα ΤΑΜΕΥ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9"/>
              </a:rPr>
              <a:t>https://tamey.gov.gr/visibility/events/</a:t>
            </a:r>
            <a:endParaRPr lang="en-US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SzPct val="120000"/>
            </a:pPr>
            <a:endParaRPr lang="el-GR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SzPct val="120000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</a:t>
            </a:r>
            <a:r>
              <a:rPr lang="el-GR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Υλοποίηση Κεντρικής Διαφημιστικής Καμπάνιας  στα ΜΜΕ (ΜΕ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 PLAN)</a:t>
            </a:r>
            <a:endParaRPr lang="el-GR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Tx/>
              <a:buNone/>
              <a:tabLst/>
              <a:defRPr/>
            </a:pPr>
            <a:r>
              <a:rPr lang="el-GR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0"/>
              </a:rPr>
              <a:t>https://tamey.gov.gr/visibility/campaign/spots/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SzPct val="120000"/>
            </a:pPr>
            <a:endParaRPr lang="el-GR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SzPct val="120000"/>
            </a:pPr>
            <a:endParaRPr lang="el-GR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SzPct val="120000"/>
            </a:pPr>
            <a:endParaRPr lang="en-US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D2E845-02DA-2F1D-BA5D-BEA090A19764}"/>
              </a:ext>
            </a:extLst>
          </p:cNvPr>
          <p:cNvSpPr txBox="1"/>
          <p:nvPr/>
        </p:nvSpPr>
        <p:spPr>
          <a:xfrm>
            <a:off x="254000" y="1102011"/>
            <a:ext cx="740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ΜΕΣΑ &amp; ΕΝΕΡΓΕΙΕΣ ΔΗΜΟΣΙΟΤΗΤΑΣ ΤΑΜΕΥ ΜΕΧΡΙ ΤΩΡΑ- </a:t>
            </a:r>
            <a:r>
              <a:rPr lang="en-US" b="1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STATUS PLAY</a:t>
            </a:r>
          </a:p>
        </p:txBody>
      </p:sp>
      <p:pic>
        <p:nvPicPr>
          <p:cNvPr id="3" name="Graphic 2" descr="Architecture with solid fill">
            <a:extLst>
              <a:ext uri="{FF2B5EF4-FFF2-40B4-BE49-F238E27FC236}">
                <a16:creationId xmlns:a16="http://schemas.microsoft.com/office/drawing/2014/main" id="{9CA2A28F-10DE-F848-15D4-9ACC2573F67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54152" y="4027417"/>
            <a:ext cx="707136" cy="707136"/>
          </a:xfrm>
          <a:prstGeom prst="rect">
            <a:avLst/>
          </a:prstGeom>
        </p:spPr>
      </p:pic>
      <p:pic>
        <p:nvPicPr>
          <p:cNvPr id="10" name="Graphic 9" descr="Group outline">
            <a:extLst>
              <a:ext uri="{FF2B5EF4-FFF2-40B4-BE49-F238E27FC236}">
                <a16:creationId xmlns:a16="http://schemas.microsoft.com/office/drawing/2014/main" id="{9B1CF7D2-B698-B216-2278-D67F776E8A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88716" y="4734553"/>
            <a:ext cx="914400" cy="914400"/>
          </a:xfrm>
          <a:prstGeom prst="rect">
            <a:avLst/>
          </a:prstGeom>
        </p:spPr>
      </p:pic>
      <p:pic>
        <p:nvPicPr>
          <p:cNvPr id="14" name="Graphic 13" descr="Television with solid fill">
            <a:extLst>
              <a:ext uri="{FF2B5EF4-FFF2-40B4-BE49-F238E27FC236}">
                <a16:creationId xmlns:a16="http://schemas.microsoft.com/office/drawing/2014/main" id="{984AC682-63AB-1A3E-6048-731152C7C86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50520" y="5422028"/>
            <a:ext cx="810768" cy="81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584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2063C7-DFFA-4621-B14E-298883C409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3442FD9A-C75D-4C4C-8115-DA35454D7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20230" y="1440565"/>
            <a:ext cx="845917" cy="845917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CD84371-B0E2-A781-B8C1-C8466824EA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6096000" y="5295899"/>
            <a:ext cx="845917" cy="8459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3AA271-1047-2312-5200-D76AE7D533A1}"/>
              </a:ext>
            </a:extLst>
          </p:cNvPr>
          <p:cNvSpPr txBox="1"/>
          <p:nvPr/>
        </p:nvSpPr>
        <p:spPr>
          <a:xfrm>
            <a:off x="253999" y="521572"/>
            <a:ext cx="584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ΔΡΑΣΕΙΣ ΔΗΜΟΣΙΟΤΗΤΑΣ &amp; ΠΡΟΒΟΛΗΣ ΤΑΜΕΥ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16E597-1FE8-847D-4B81-DCF7F5DDC1BA}"/>
              </a:ext>
            </a:extLst>
          </p:cNvPr>
          <p:cNvSpPr txBox="1"/>
          <p:nvPr/>
        </p:nvSpPr>
        <p:spPr>
          <a:xfrm>
            <a:off x="254000" y="2017425"/>
            <a:ext cx="10353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l-GR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SzPct val="120000"/>
            </a:pPr>
            <a:endParaRPr lang="el-GR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SzPct val="120000"/>
            </a:pPr>
            <a:r>
              <a:rPr lang="el-GR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3121EB-87AE-D355-F315-E0512AA7C756}"/>
              </a:ext>
            </a:extLst>
          </p:cNvPr>
          <p:cNvSpPr txBox="1"/>
          <p:nvPr/>
        </p:nvSpPr>
        <p:spPr>
          <a:xfrm>
            <a:off x="254000" y="1102011"/>
            <a:ext cx="10060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l-GR" b="1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ΠΟΛΟΓΙΣΜΟΣ  ΕΝΕΡΓΕΙΩΝ ΔΗΜΟΣΙΟΤΗΤΑΣ ΤΑΜΕΥ- </a:t>
            </a:r>
            <a:r>
              <a:rPr lang="en-US" b="1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STATUS PLAY</a:t>
            </a:r>
            <a:endParaRPr lang="en-US" b="1" dirty="0">
              <a:solidFill>
                <a:srgbClr val="0070C0"/>
              </a:solidFill>
              <a:highlight>
                <a:srgbClr val="FFFF00"/>
              </a:highlight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8C2C1E1-5D6A-EAA0-36A1-52EC17B5AA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3648"/>
              </p:ext>
            </p:extLst>
          </p:nvPr>
        </p:nvGraphicFramePr>
        <p:xfrm>
          <a:off x="253999" y="1490106"/>
          <a:ext cx="11512148" cy="5273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20384">
                  <a:extLst>
                    <a:ext uri="{9D8B030D-6E8A-4147-A177-3AD203B41FA5}">
                      <a16:colId xmlns:a16="http://schemas.microsoft.com/office/drawing/2014/main" val="3872769013"/>
                    </a:ext>
                  </a:extLst>
                </a:gridCol>
                <a:gridCol w="3895882">
                  <a:extLst>
                    <a:ext uri="{9D8B030D-6E8A-4147-A177-3AD203B41FA5}">
                      <a16:colId xmlns:a16="http://schemas.microsoft.com/office/drawing/2014/main" val="3508827057"/>
                    </a:ext>
                  </a:extLst>
                </a:gridCol>
                <a:gridCol w="3895882">
                  <a:extLst>
                    <a:ext uri="{9D8B030D-6E8A-4147-A177-3AD203B41FA5}">
                      <a16:colId xmlns:a16="http://schemas.microsoft.com/office/drawing/2014/main" val="2277386235"/>
                    </a:ext>
                  </a:extLst>
                </a:gridCol>
              </a:tblGrid>
              <a:tr h="38051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SITE TAMEY</a:t>
                      </a:r>
                      <a:r>
                        <a:rPr lang="el-GR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VIEWS</a:t>
                      </a:r>
                      <a:endParaRPr lang="el-G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30</a:t>
                      </a:r>
                      <a:r>
                        <a:rPr lang="en-US" sz="2000" dirty="0"/>
                        <a:t>-0</a:t>
                      </a:r>
                      <a:r>
                        <a:rPr lang="el-GR" sz="2000" dirty="0"/>
                        <a:t>5</a:t>
                      </a:r>
                      <a:r>
                        <a:rPr lang="en-US" sz="2000" dirty="0"/>
                        <a:t>-2</a:t>
                      </a:r>
                      <a:r>
                        <a:rPr lang="el-GR" sz="2000" dirty="0"/>
                        <a:t>024</a:t>
                      </a:r>
                      <a:r>
                        <a:rPr lang="en-US" sz="2000" dirty="0"/>
                        <a:t> E</a:t>
                      </a:r>
                      <a:r>
                        <a:rPr lang="el-GR" sz="2000" dirty="0"/>
                        <a:t>ΩΣ 30-05-2025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593611"/>
                  </a:ext>
                </a:extLst>
              </a:tr>
              <a:tr h="351244">
                <a:tc>
                  <a:txBody>
                    <a:bodyPr/>
                    <a:lstStyle/>
                    <a:p>
                      <a:endParaRPr lang="el-GR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VIEWS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USERS</a:t>
                      </a:r>
                      <a:endParaRPr lang="el-G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4950287"/>
                  </a:ext>
                </a:extLst>
              </a:tr>
              <a:tr h="351244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70C0"/>
                          </a:solidFill>
                        </a:rPr>
                        <a:t>SITE OVERALL</a:t>
                      </a:r>
                      <a:endParaRPr lang="el-GR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98.497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25.808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8503411"/>
                  </a:ext>
                </a:extLst>
              </a:tr>
              <a:tr h="351244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70C0"/>
                          </a:solidFill>
                        </a:rPr>
                        <a:t>TAME</a:t>
                      </a:r>
                      <a:r>
                        <a:rPr lang="el-GR" sz="1600" dirty="0">
                          <a:solidFill>
                            <a:srgbClr val="0070C0"/>
                          </a:solidFill>
                        </a:rPr>
                        <a:t>(προσκλήσεις &amp; εντάξεις)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16.284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5.580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7641025"/>
                  </a:ext>
                </a:extLst>
              </a:tr>
              <a:tr h="351244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70C0"/>
                          </a:solidFill>
                        </a:rPr>
                        <a:t>M</a:t>
                      </a:r>
                      <a:r>
                        <a:rPr lang="el-GR" sz="1600" dirty="0">
                          <a:solidFill>
                            <a:srgbClr val="0070C0"/>
                          </a:solidFill>
                        </a:rPr>
                        <a:t>ΔΣΘ (προσκλήσεις &amp;εντάξεις)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6.214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1.661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7048141"/>
                  </a:ext>
                </a:extLst>
              </a:tr>
              <a:tr h="5561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>
                          <a:solidFill>
                            <a:srgbClr val="0070C0"/>
                          </a:solidFill>
                        </a:rPr>
                        <a:t>ΤΕΑ(προσκλήσεις &amp;εντάξεις)</a:t>
                      </a:r>
                    </a:p>
                    <a:p>
                      <a:endParaRPr lang="el-GR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2.702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981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688810"/>
                  </a:ext>
                </a:extLst>
              </a:tr>
              <a:tr h="5561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dirty="0">
                          <a:solidFill>
                            <a:srgbClr val="0070C0"/>
                          </a:solidFill>
                        </a:rPr>
                        <a:t>ΕΠΙΤΡΟΠΗ ΠΑΡΑΚΟΛΟΥΘΗΣΗΣ </a:t>
                      </a:r>
                    </a:p>
                    <a:p>
                      <a:endParaRPr lang="el-GR" sz="1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1.790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645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4757889"/>
                  </a:ext>
                </a:extLst>
              </a:tr>
              <a:tr h="351244">
                <a:tc>
                  <a:txBody>
                    <a:bodyPr/>
                    <a:lstStyle/>
                    <a:p>
                      <a:r>
                        <a:rPr lang="el-GR" sz="1600" b="1" dirty="0">
                          <a:solidFill>
                            <a:srgbClr val="0070C0"/>
                          </a:solidFill>
                        </a:rPr>
                        <a:t>ΝΕΑ ΑΝΑΚΟΙΝΩΣΕΙΣ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1.895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771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113558"/>
                  </a:ext>
                </a:extLst>
              </a:tr>
              <a:tr h="351244">
                <a:tc>
                  <a:txBody>
                    <a:bodyPr/>
                    <a:lstStyle/>
                    <a:p>
                      <a:r>
                        <a:rPr lang="el-GR" sz="1600" b="1" dirty="0">
                          <a:solidFill>
                            <a:srgbClr val="0070C0"/>
                          </a:solidFill>
                        </a:rPr>
                        <a:t>ΔΗΜΟΣΙΟΤΗΤΑ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883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451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935198"/>
                  </a:ext>
                </a:extLst>
              </a:tr>
              <a:tr h="351244">
                <a:tc>
                  <a:txBody>
                    <a:bodyPr/>
                    <a:lstStyle/>
                    <a:p>
                      <a:r>
                        <a:rPr lang="el-GR" sz="1600" b="1" dirty="0">
                          <a:solidFill>
                            <a:srgbClr val="0070C0"/>
                          </a:solidFill>
                        </a:rPr>
                        <a:t>ΟΝ 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LINE GENERATOR</a:t>
                      </a:r>
                      <a:endParaRPr lang="el-GR" sz="1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171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332555"/>
                  </a:ext>
                </a:extLst>
              </a:tr>
              <a:tr h="351244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YOU TUBE TAMEY CHANNEL </a:t>
                      </a:r>
                      <a:endParaRPr lang="el-GR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866511"/>
                  </a:ext>
                </a:extLst>
              </a:tr>
              <a:tr h="351244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24 VIDEO</a:t>
                      </a:r>
                      <a:r>
                        <a:rPr lang="el-GR" sz="1600" b="1">
                          <a:solidFill>
                            <a:srgbClr val="0070C0"/>
                          </a:solidFill>
                        </a:rPr>
                        <a:t> ΑΝΑΡΤΗΜΕΝΑ</a:t>
                      </a:r>
                      <a:endParaRPr lang="el-GR" sz="1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791 </a:t>
                      </a:r>
                      <a:r>
                        <a:rPr lang="en-US" sz="1400" dirty="0"/>
                        <a:t>(</a:t>
                      </a:r>
                      <a:r>
                        <a:rPr lang="el-GR" sz="1400" dirty="0"/>
                        <a:t>τα περισσότερα </a:t>
                      </a:r>
                      <a:r>
                        <a:rPr lang="en-US" sz="1400" dirty="0"/>
                        <a:t>views </a:t>
                      </a:r>
                      <a:r>
                        <a:rPr lang="el-GR" sz="1400" dirty="0"/>
                        <a:t>είχε το βίντεο για το ΚΕΝΤΡΟ ΛΗΨΗΣ ΒΙΟΜΕΤΡΙΚΩΝ ΣΤΗ ΘΕΣΣΑΛΟΝΙΚΗ)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277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6468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BBE9F7-0FA1-045E-E16E-91CF52C7D4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00A3F0E4-A2A6-2070-1C58-C56D64178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20230" y="1440565"/>
            <a:ext cx="845917" cy="845917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2816E493-311C-572F-EB9A-E530BD520B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6096000" y="5295899"/>
            <a:ext cx="845917" cy="8459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6D11F5-4FF5-0B88-1EB7-4EF0B75C3D63}"/>
              </a:ext>
            </a:extLst>
          </p:cNvPr>
          <p:cNvSpPr txBox="1"/>
          <p:nvPr/>
        </p:nvSpPr>
        <p:spPr>
          <a:xfrm>
            <a:off x="253999" y="521572"/>
            <a:ext cx="584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ΔΡΑΣΕΙΣ ΔΗΜΟΣΙΟΤΗΤΑΣ &amp; ΠΡΟΒΟΛΗΣ ΤΑΜΕΥ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AEA0B6-B2AB-5A04-92D2-235934038EC2}"/>
              </a:ext>
            </a:extLst>
          </p:cNvPr>
          <p:cNvSpPr txBox="1"/>
          <p:nvPr/>
        </p:nvSpPr>
        <p:spPr>
          <a:xfrm>
            <a:off x="254000" y="2017425"/>
            <a:ext cx="10353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l-GR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SzPct val="120000"/>
            </a:pPr>
            <a:endParaRPr lang="el-GR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SzPct val="120000"/>
            </a:pPr>
            <a:r>
              <a:rPr lang="el-GR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732AD0-06A8-1C75-A1F9-60647B5AC557}"/>
              </a:ext>
            </a:extLst>
          </p:cNvPr>
          <p:cNvSpPr txBox="1"/>
          <p:nvPr/>
        </p:nvSpPr>
        <p:spPr>
          <a:xfrm>
            <a:off x="253999" y="1102011"/>
            <a:ext cx="11171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l-GR" b="1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ΠΟΛΟΓΙΣΜΟΣ  ΕΝΕΡΓΕΙΩΝ ΔΗΜΟΣΙΟΤΗΤΑΣ ΤΑΜΕΥ</a:t>
            </a:r>
            <a:r>
              <a:rPr lang="en-US" b="1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- MEDIA PLAN</a:t>
            </a:r>
            <a:r>
              <a:rPr lang="el-GR" b="1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RESULTS </a:t>
            </a:r>
            <a:r>
              <a:rPr lang="el-GR" b="1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18-2-25 ΕΩΣ 19-3-25</a:t>
            </a:r>
            <a:endParaRPr lang="en-US" b="1" dirty="0">
              <a:solidFill>
                <a:srgbClr val="0070C0"/>
              </a:solidFill>
              <a:highlight>
                <a:srgbClr val="FFFF00"/>
              </a:highlight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195B572-5585-3BBA-2050-195DBBDC8F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235956"/>
              </p:ext>
            </p:extLst>
          </p:nvPr>
        </p:nvGraphicFramePr>
        <p:xfrm>
          <a:off x="904973" y="3995927"/>
          <a:ext cx="10647109" cy="21458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7686">
                  <a:extLst>
                    <a:ext uri="{9D8B030D-6E8A-4147-A177-3AD203B41FA5}">
                      <a16:colId xmlns:a16="http://schemas.microsoft.com/office/drawing/2014/main" val="260042812"/>
                    </a:ext>
                  </a:extLst>
                </a:gridCol>
                <a:gridCol w="582467">
                  <a:extLst>
                    <a:ext uri="{9D8B030D-6E8A-4147-A177-3AD203B41FA5}">
                      <a16:colId xmlns:a16="http://schemas.microsoft.com/office/drawing/2014/main" val="2807479068"/>
                    </a:ext>
                  </a:extLst>
                </a:gridCol>
                <a:gridCol w="9456956">
                  <a:extLst>
                    <a:ext uri="{9D8B030D-6E8A-4147-A177-3AD203B41FA5}">
                      <a16:colId xmlns:a16="http://schemas.microsoft.com/office/drawing/2014/main" val="973877057"/>
                    </a:ext>
                  </a:extLst>
                </a:gridCol>
              </a:tblGrid>
              <a:tr h="262896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0">
                          <a:effectLst/>
                        </a:rPr>
                        <a:t>ΑΠΟΤΕΛΕΣΜΑΤΙΚΟΤΗΤΑ ΘΕΣΣΑΛΟΝΙΚΗΣ</a:t>
                      </a:r>
                      <a:endParaRPr lang="el-GR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736503"/>
                  </a:ext>
                </a:extLst>
              </a:tr>
              <a:tr h="5400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0">
                          <a:effectLst/>
                        </a:rPr>
                        <a:t>GRP'S: </a:t>
                      </a:r>
                      <a:endParaRPr lang="el-GR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0" dirty="0">
                          <a:effectLst/>
                        </a:rPr>
                        <a:t>479</a:t>
                      </a:r>
                      <a:endParaRPr lang="el-GR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100" kern="0">
                          <a:effectLst/>
                        </a:rPr>
                        <a:t>Τα </a:t>
                      </a:r>
                      <a:r>
                        <a:rPr lang="en-US" sz="1100" kern="0">
                          <a:effectLst/>
                        </a:rPr>
                        <a:t>GRPs</a:t>
                      </a:r>
                      <a:r>
                        <a:rPr lang="el-GR" sz="1100" kern="0">
                          <a:effectLst/>
                        </a:rPr>
                        <a:t> αναφέρονται στα "</a:t>
                      </a:r>
                      <a:r>
                        <a:rPr lang="en-US" sz="1100" kern="0">
                          <a:effectLst/>
                        </a:rPr>
                        <a:t>Gross Rating Points</a:t>
                      </a:r>
                      <a:r>
                        <a:rPr lang="el-GR" sz="1100" kern="0">
                          <a:effectLst/>
                        </a:rPr>
                        <a:t>". </a:t>
                      </a:r>
                      <a:r>
                        <a:rPr lang="en-US" sz="1100" kern="0">
                          <a:effectLst/>
                        </a:rPr>
                        <a:t>X</a:t>
                      </a:r>
                      <a:r>
                        <a:rPr lang="el-GR" sz="1100" kern="0">
                          <a:effectLst/>
                        </a:rPr>
                        <a:t>ρησιμοποιείται για να μετρήσει το συνολικό επίπεδο έκθεσης του κοινού σε μια διαφημιστική εκστρατεία ή διαφημιστικό μήνυμα. </a:t>
                      </a:r>
                      <a:endParaRPr lang="el-GR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86298949"/>
                  </a:ext>
                </a:extLst>
              </a:tr>
              <a:tr h="5400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0" dirty="0">
                          <a:effectLst/>
                        </a:rPr>
                        <a:t>R1: </a:t>
                      </a:r>
                      <a:endParaRPr lang="el-GR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0">
                          <a:effectLst/>
                        </a:rPr>
                        <a:t>42.8%</a:t>
                      </a:r>
                      <a:endParaRPr lang="el-GR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100" kern="0" dirty="0">
                          <a:effectLst/>
                        </a:rPr>
                        <a:t>Η κάλυψη (</a:t>
                      </a:r>
                      <a:r>
                        <a:rPr lang="en-US" sz="1100" kern="0" dirty="0">
                          <a:effectLst/>
                        </a:rPr>
                        <a:t>R</a:t>
                      </a:r>
                      <a:r>
                        <a:rPr lang="el-GR" sz="1100" kern="0" dirty="0">
                          <a:effectLst/>
                        </a:rPr>
                        <a:t>1) αναφέρεται στο ποσοστό του συνολικού κοινού που ήρθε σε επαφή τουλάχιστον μια φορά με το διαφημιστικό μήνυμα σε ένα συγκεκριμένο χρονικό διάστημα</a:t>
                      </a:r>
                      <a:endParaRPr lang="el-GR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65707760"/>
                  </a:ext>
                </a:extLst>
              </a:tr>
              <a:tr h="5400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0">
                          <a:effectLst/>
                        </a:rPr>
                        <a:t>R3: </a:t>
                      </a:r>
                      <a:endParaRPr lang="el-GR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0">
                          <a:effectLst/>
                        </a:rPr>
                        <a:t>33%</a:t>
                      </a:r>
                      <a:endParaRPr lang="el-GR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100" kern="0" dirty="0">
                          <a:effectLst/>
                        </a:rPr>
                        <a:t>Η κάλυψη (</a:t>
                      </a:r>
                      <a:r>
                        <a:rPr lang="en-US" sz="1100" kern="0" dirty="0">
                          <a:effectLst/>
                        </a:rPr>
                        <a:t>R</a:t>
                      </a:r>
                      <a:r>
                        <a:rPr lang="el-GR" sz="1100" kern="0" dirty="0">
                          <a:effectLst/>
                        </a:rPr>
                        <a:t>3) αναφέρεται στο ποσοστό του συνολικού κοινού που ήρθε σε επαφή 3 φορές με το διαφημιστικό μήνυμα σε ένα συγκεκριμένο χρονικό διάστημα</a:t>
                      </a:r>
                      <a:endParaRPr lang="el-GR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060454534"/>
                  </a:ext>
                </a:extLst>
              </a:tr>
              <a:tr h="2628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0">
                          <a:effectLst/>
                        </a:rPr>
                        <a:t>OTL :</a:t>
                      </a:r>
                      <a:endParaRPr lang="el-GR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0">
                          <a:effectLst/>
                        </a:rPr>
                        <a:t>11.2</a:t>
                      </a:r>
                      <a:endParaRPr lang="el-GR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100" kern="0" dirty="0">
                          <a:effectLst/>
                        </a:rPr>
                        <a:t>Ο</a:t>
                      </a:r>
                      <a:r>
                        <a:rPr lang="en-US" sz="1100" kern="0" dirty="0" err="1">
                          <a:effectLst/>
                        </a:rPr>
                        <a:t>pportunity</a:t>
                      </a:r>
                      <a:r>
                        <a:rPr lang="en-US" sz="1100" kern="0" dirty="0">
                          <a:effectLst/>
                        </a:rPr>
                        <a:t> to listen</a:t>
                      </a:r>
                      <a:r>
                        <a:rPr lang="el-GR" sz="1100" kern="0" dirty="0">
                          <a:effectLst/>
                        </a:rPr>
                        <a:t>. Ο αριθμός των φορών που ένα άτομο είχε την "ευκαιρία να ακούσει" το διαφημιστικό μας μήνυμα</a:t>
                      </a:r>
                      <a:endParaRPr lang="el-GR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54185776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DA746D4D-E32F-7CBB-B1F0-7EC27BE09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9925" y="3200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6C3E7B6-F569-560C-16B7-457AA479AA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518525"/>
              </p:ext>
            </p:extLst>
          </p:nvPr>
        </p:nvGraphicFramePr>
        <p:xfrm>
          <a:off x="904973" y="1748341"/>
          <a:ext cx="10647109" cy="21458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9232">
                  <a:extLst>
                    <a:ext uri="{9D8B030D-6E8A-4147-A177-3AD203B41FA5}">
                      <a16:colId xmlns:a16="http://schemas.microsoft.com/office/drawing/2014/main" val="2042853217"/>
                    </a:ext>
                  </a:extLst>
                </a:gridCol>
                <a:gridCol w="606547">
                  <a:extLst>
                    <a:ext uri="{9D8B030D-6E8A-4147-A177-3AD203B41FA5}">
                      <a16:colId xmlns:a16="http://schemas.microsoft.com/office/drawing/2014/main" val="3399902053"/>
                    </a:ext>
                  </a:extLst>
                </a:gridCol>
                <a:gridCol w="9471330">
                  <a:extLst>
                    <a:ext uri="{9D8B030D-6E8A-4147-A177-3AD203B41FA5}">
                      <a16:colId xmlns:a16="http://schemas.microsoft.com/office/drawing/2014/main" val="4046456471"/>
                    </a:ext>
                  </a:extLst>
                </a:gridCol>
              </a:tblGrid>
              <a:tr h="299952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0">
                          <a:effectLst/>
                        </a:rPr>
                        <a:t>ΑΠΟΤΕΛΕΣΜΑΤΙΚΟΤΗΤΑ ΑΘΗΝΑΣ</a:t>
                      </a:r>
                      <a:endParaRPr lang="el-GR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4312440"/>
                  </a:ext>
                </a:extLst>
              </a:tr>
              <a:tr h="5192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0">
                          <a:effectLst/>
                        </a:rPr>
                        <a:t>GRP'S: </a:t>
                      </a:r>
                      <a:endParaRPr lang="el-GR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0">
                          <a:effectLst/>
                        </a:rPr>
                        <a:t>404</a:t>
                      </a:r>
                      <a:endParaRPr lang="el-GR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100" kern="0">
                          <a:effectLst/>
                        </a:rPr>
                        <a:t>Τα </a:t>
                      </a:r>
                      <a:r>
                        <a:rPr lang="en-US" sz="1100" kern="0">
                          <a:effectLst/>
                        </a:rPr>
                        <a:t>GRPs</a:t>
                      </a:r>
                      <a:r>
                        <a:rPr lang="el-GR" sz="1100" kern="0">
                          <a:effectLst/>
                        </a:rPr>
                        <a:t> αναφέρονται στα "</a:t>
                      </a:r>
                      <a:r>
                        <a:rPr lang="en-US" sz="1100" kern="0">
                          <a:effectLst/>
                        </a:rPr>
                        <a:t>Gross Rating Points</a:t>
                      </a:r>
                      <a:r>
                        <a:rPr lang="el-GR" sz="1100" kern="0">
                          <a:effectLst/>
                        </a:rPr>
                        <a:t>". </a:t>
                      </a:r>
                      <a:r>
                        <a:rPr lang="en-US" sz="1100" kern="0">
                          <a:effectLst/>
                        </a:rPr>
                        <a:t>X</a:t>
                      </a:r>
                      <a:r>
                        <a:rPr lang="el-GR" sz="1100" kern="0">
                          <a:effectLst/>
                        </a:rPr>
                        <a:t>ρησιμοποιείται για να μετρήσει το συνολικό επίπεδο έκθεσης του κοινού σε μια διαφημιστική εκστρατεία ή διαφημιστικό μήνυμα. </a:t>
                      </a:r>
                      <a:endParaRPr lang="el-GR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23936979"/>
                  </a:ext>
                </a:extLst>
              </a:tr>
              <a:tr h="5192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0">
                          <a:effectLst/>
                        </a:rPr>
                        <a:t>R1: </a:t>
                      </a:r>
                      <a:endParaRPr lang="el-GR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0">
                          <a:effectLst/>
                        </a:rPr>
                        <a:t>46.5%</a:t>
                      </a:r>
                      <a:endParaRPr lang="el-GR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100" kern="0">
                          <a:effectLst/>
                        </a:rPr>
                        <a:t>Η κάλυψη (</a:t>
                      </a:r>
                      <a:r>
                        <a:rPr lang="en-US" sz="1100" kern="0">
                          <a:effectLst/>
                        </a:rPr>
                        <a:t>R</a:t>
                      </a:r>
                      <a:r>
                        <a:rPr lang="el-GR" sz="1100" kern="0">
                          <a:effectLst/>
                        </a:rPr>
                        <a:t>1) αναφέρεται στο ποσοστό του συνολικού κοινού που ήρθε σε επαφή τουλάχιστον μια φορά με το διαφημιστικό μήνυμα σε ένα συγκεκριμένο χρονικό διάστημα</a:t>
                      </a:r>
                      <a:endParaRPr lang="el-GR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67307345"/>
                  </a:ext>
                </a:extLst>
              </a:tr>
              <a:tr h="5192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0">
                          <a:effectLst/>
                        </a:rPr>
                        <a:t>R3: </a:t>
                      </a:r>
                      <a:endParaRPr lang="el-GR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0">
                          <a:effectLst/>
                        </a:rPr>
                        <a:t>37%</a:t>
                      </a:r>
                      <a:endParaRPr lang="el-GR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100" kern="0">
                          <a:effectLst/>
                        </a:rPr>
                        <a:t>Η κάλυψη (</a:t>
                      </a:r>
                      <a:r>
                        <a:rPr lang="en-US" sz="1100" kern="0">
                          <a:effectLst/>
                        </a:rPr>
                        <a:t>R</a:t>
                      </a:r>
                      <a:r>
                        <a:rPr lang="el-GR" sz="1100" kern="0">
                          <a:effectLst/>
                        </a:rPr>
                        <a:t>3) αναφέρεται στο ποσοστό του συνολικού κοινού που ήρθε σε επαφή 3 φορές με το διαφημιστικό μήνυμα σε ένα συγκεκριμένο χρονικό διάστημα</a:t>
                      </a:r>
                      <a:endParaRPr lang="el-GR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32110788"/>
                  </a:ext>
                </a:extLst>
              </a:tr>
              <a:tr h="2881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0">
                          <a:effectLst/>
                        </a:rPr>
                        <a:t>OTL :</a:t>
                      </a:r>
                      <a:endParaRPr lang="el-GR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0">
                          <a:effectLst/>
                        </a:rPr>
                        <a:t>8.7</a:t>
                      </a:r>
                      <a:endParaRPr lang="el-GR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100" kern="0" dirty="0">
                          <a:effectLst/>
                        </a:rPr>
                        <a:t>Ο</a:t>
                      </a:r>
                      <a:r>
                        <a:rPr lang="en-US" sz="1100" kern="0" dirty="0" err="1">
                          <a:effectLst/>
                        </a:rPr>
                        <a:t>pportunity</a:t>
                      </a:r>
                      <a:r>
                        <a:rPr lang="en-US" sz="1100" kern="0" dirty="0">
                          <a:effectLst/>
                        </a:rPr>
                        <a:t> to listen</a:t>
                      </a:r>
                      <a:r>
                        <a:rPr lang="el-GR" sz="1100" kern="0" dirty="0">
                          <a:effectLst/>
                        </a:rPr>
                        <a:t>. Ο αριθμός των φορών που ένα άτομο είχε την "ευκαιρία να ακούσει" το διαφημιστικό μας μήνυμα</a:t>
                      </a:r>
                      <a:endParaRPr lang="el-GR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44165270"/>
                  </a:ext>
                </a:extLst>
              </a:tr>
            </a:tbl>
          </a:graphicData>
        </a:graphic>
      </p:graphicFrame>
      <p:sp>
        <p:nvSpPr>
          <p:cNvPr id="10" name="Rectangle 2">
            <a:extLst>
              <a:ext uri="{FF2B5EF4-FFF2-40B4-BE49-F238E27FC236}">
                <a16:creationId xmlns:a16="http://schemas.microsoft.com/office/drawing/2014/main" id="{0A534DC2-E125-5A00-5DA4-A3407A221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537" y="2555565"/>
            <a:ext cx="15243047" cy="1117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9720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4B2B36-28E1-484A-9F67-2CAB4EF64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blue and green line&#10;&#10;AI-generated content may be incorrect.">
            <a:extLst>
              <a:ext uri="{FF2B5EF4-FFF2-40B4-BE49-F238E27FC236}">
                <a16:creationId xmlns:a16="http://schemas.microsoft.com/office/drawing/2014/main" id="{CB96D96D-5A61-CEF0-0F21-63E32E46885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69C1F538-148A-FFAB-3AC4-C1B12EA1CA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20230" y="1440565"/>
            <a:ext cx="845917" cy="845917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DB02199D-A830-B00C-561C-73522E9055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6096000" y="5295899"/>
            <a:ext cx="845917" cy="8459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E55300-7FE4-1FC0-363C-156C7DFC4320}"/>
              </a:ext>
            </a:extLst>
          </p:cNvPr>
          <p:cNvSpPr txBox="1"/>
          <p:nvPr/>
        </p:nvSpPr>
        <p:spPr>
          <a:xfrm>
            <a:off x="297181" y="454715"/>
            <a:ext cx="584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ΔΡΑΣΕΙΣ ΔΗΜΟΣΙΟΤΗΤΑΣ &amp; ΠΡΟΒΟΛΗΣ ΤΑΜΕΥ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0873F7-F441-E55C-B71A-D0AADBA5C23E}"/>
              </a:ext>
            </a:extLst>
          </p:cNvPr>
          <p:cNvSpPr txBox="1"/>
          <p:nvPr/>
        </p:nvSpPr>
        <p:spPr>
          <a:xfrm>
            <a:off x="254000" y="2017425"/>
            <a:ext cx="117703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20000"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el-GR" dirty="0"/>
              <a:t>Μεγαλύτερη </a:t>
            </a:r>
            <a:r>
              <a:rPr lang="el-GR" dirty="0" err="1"/>
              <a:t>αναγνωρισιμότητα</a:t>
            </a:r>
            <a:r>
              <a:rPr lang="el-GR" dirty="0"/>
              <a:t> των ΤΑΜΕΥ: καθιέρωση του ονόματος των ΤΑΜΕΥ με σκοπό να αποτελέσει ένα ισχυρό και αναγνωρίσιμο </a:t>
            </a:r>
            <a:r>
              <a:rPr lang="el-GR" dirty="0" err="1"/>
              <a:t>brand</a:t>
            </a:r>
            <a:r>
              <a:rPr lang="el-GR" dirty="0"/>
              <a:t> </a:t>
            </a:r>
            <a:r>
              <a:rPr lang="el-GR" dirty="0" err="1"/>
              <a:t>name</a:t>
            </a:r>
            <a:r>
              <a:rPr lang="el-GR" dirty="0"/>
              <a:t>.</a:t>
            </a:r>
          </a:p>
          <a:p>
            <a:pPr>
              <a:buSzPct val="120000"/>
            </a:pPr>
            <a:endParaRPr lang="el-GR" dirty="0"/>
          </a:p>
          <a:p>
            <a:pPr marL="285750" indent="-285750">
              <a:buSzPct val="120000"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el-GR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αλύτερη</a:t>
            </a:r>
            <a:r>
              <a:rPr lang="el-GR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παρακολούθηση και καθοδήγηση δικαιούχων με στόχο την </a:t>
            </a:r>
            <a:r>
              <a:rPr lang="el-GR" b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μεγαλύτερη κινητοποίηση </a:t>
            </a:r>
            <a:r>
              <a:rPr lang="el-GR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τους για υλοποίηση επικοινωνιακών δράσεων των έργων τους</a:t>
            </a:r>
          </a:p>
          <a:p>
            <a:pPr marL="285750" indent="-285750">
              <a:buSzPct val="120000"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endParaRPr lang="en-US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SzPct val="120000"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el-GR" kern="1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Μεγαλύτερη Προβολή σε Κοινωνικά Δίκτυα και Διαδίκτυο</a:t>
            </a:r>
            <a:r>
              <a:rPr lang="en-US" kern="1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 </a:t>
            </a:r>
            <a:r>
              <a:rPr lang="el-GR" b="1" kern="1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Άνοιγμα  &amp; Αξιοποίηση των </a:t>
            </a:r>
            <a:r>
              <a:rPr lang="en-US" b="1" kern="1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TAMEY SOCIAL MEDIA</a:t>
            </a:r>
          </a:p>
          <a:p>
            <a:pPr>
              <a:buSzPct val="120000"/>
            </a:pPr>
            <a:endParaRPr lang="el-GR" kern="1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SzPct val="120000"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el-GR" kern="1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</a:t>
            </a:r>
            <a:r>
              <a:rPr lang="el-GR" b="1" kern="1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Εμφαση</a:t>
            </a:r>
            <a:r>
              <a:rPr lang="el-GR" b="1" kern="1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στην </a:t>
            </a:r>
            <a:r>
              <a:rPr lang="el-GR" b="1" kern="1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διαδραστικότητα</a:t>
            </a:r>
            <a:r>
              <a:rPr lang="el-GR" b="1" kern="1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και την συνέργεια</a:t>
            </a:r>
            <a:r>
              <a:rPr lang="el-GR" kern="1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με τους δικαιούχους ,  </a:t>
            </a:r>
            <a:r>
              <a:rPr lang="en-US" kern="1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stakeholders</a:t>
            </a:r>
            <a:r>
              <a:rPr lang="el-GR" kern="1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και άλλες ΔΑ</a:t>
            </a:r>
          </a:p>
          <a:p>
            <a:pPr>
              <a:buSzPct val="120000"/>
            </a:pPr>
            <a:endParaRPr lang="el-GR" kern="1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SzPct val="120000"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el-GR" b="1" kern="1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Περισσότερες </a:t>
            </a:r>
            <a:r>
              <a:rPr lang="el-GR" b="1" kern="1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στοχευμένες</a:t>
            </a:r>
            <a:r>
              <a:rPr lang="el-GR" b="1" kern="1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Επικοινωνιακές δράσεις </a:t>
            </a:r>
            <a:r>
              <a:rPr lang="el-GR" kern="1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με προβολή συγκεκριμένων έργων , αποτελεσμάτων και Καλών Πρακτικών των ΤΑΜΕΥ άμεσα συνδεδεμένων με την απτή καθημερινότητα </a:t>
            </a:r>
            <a:r>
              <a:rPr lang="el-GR" kern="1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ωφελουμένων</a:t>
            </a:r>
            <a:r>
              <a:rPr lang="el-GR" kern="1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και πολιτών.</a:t>
            </a:r>
          </a:p>
          <a:p>
            <a:pPr>
              <a:buSzPct val="120000"/>
            </a:pPr>
            <a:endParaRPr lang="el-GR" kern="1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SzPct val="120000"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el-GR" b="1" kern="1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Συστηματική Αξιολόγηση Αποτελεσμάτων</a:t>
            </a:r>
            <a:r>
              <a:rPr lang="el-GR" kern="1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Ανατροφοδότηση και Προσαρμογή</a:t>
            </a:r>
          </a:p>
          <a:p>
            <a:pPr marL="285750" indent="-285750">
              <a:buSzPct val="120000"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endParaRPr lang="en-US" kern="1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SzPct val="120000"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endParaRPr lang="en-US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SzPct val="120000"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endParaRPr lang="en-US" sz="16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SzPct val="120000"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1CDABD-7BD0-ED04-59A4-754DCC199FA8}"/>
              </a:ext>
            </a:extLst>
          </p:cNvPr>
          <p:cNvSpPr txBox="1"/>
          <p:nvPr/>
        </p:nvSpPr>
        <p:spPr>
          <a:xfrm>
            <a:off x="254000" y="1102011"/>
            <a:ext cx="8432800" cy="369332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chemeClr val="bg2">
                    <a:lumMod val="25000"/>
                  </a:schemeClr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ΠΛΑΙΣΙΟ  ΕΠΙΚΟΙΝΩΝΙΑΚΗΣ ΣΤΡΑΤΗΓΙΚΗΣ ΕΥΣΥΔ ΜΕΥ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b="1" dirty="0">
                <a:solidFill>
                  <a:schemeClr val="bg2">
                    <a:lumMod val="25000"/>
                  </a:schemeClr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ΓΙΑ ΤΟ 2025</a:t>
            </a:r>
            <a:endParaRPr lang="en-US" b="1" dirty="0">
              <a:solidFill>
                <a:schemeClr val="bg2">
                  <a:lumMod val="25000"/>
                </a:schemeClr>
              </a:solidFill>
              <a:effectLst>
                <a:glow rad="127000">
                  <a:schemeClr val="accent4">
                    <a:lumMod val="20000"/>
                    <a:lumOff val="80000"/>
                  </a:schemeClr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25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3998" y="521572"/>
            <a:ext cx="9950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chemeClr val="bg2">
                    <a:lumMod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ΕΝΔΕΙΚΤΙΚΟΣ ΠΙΝΑΚΑΣ ΔΡΑΣΕΩΝ ΔΗΜΟΣΙΟΤΗΤΑΣ ΤΑΜΕΥ 2025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96779C8-EA19-5984-A439-D39E548632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8519715"/>
              </p:ext>
            </p:extLst>
          </p:nvPr>
        </p:nvGraphicFramePr>
        <p:xfrm>
          <a:off x="257175" y="304800"/>
          <a:ext cx="11680827" cy="797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100941" imgH="6559042" progId="Word.Document.12">
                  <p:embed/>
                </p:oleObj>
              </mc:Choice>
              <mc:Fallback>
                <p:oleObj name="Document" r:id="rId2" imgW="10100941" imgH="6559042" progId="Word.Documen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496779C8-EA19-5984-A439-D39E548632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7175" y="304800"/>
                        <a:ext cx="11680827" cy="797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4900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8979</TotalTime>
  <Words>1755</Words>
  <Application>Microsoft Office PowerPoint</Application>
  <PresentationFormat>Ευρεία οθόνη</PresentationFormat>
  <Paragraphs>223</Paragraphs>
  <Slides>22</Slides>
  <Notes>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30" baseType="lpstr">
      <vt:lpstr>Aptos</vt:lpstr>
      <vt:lpstr>Arial</vt:lpstr>
      <vt:lpstr>Calibri</vt:lpstr>
      <vt:lpstr>Calibri Light</vt:lpstr>
      <vt:lpstr>Segoe UI</vt:lpstr>
      <vt:lpstr>Tahoma</vt:lpstr>
      <vt:lpstr>Office Theme</vt:lpstr>
      <vt:lpstr>Document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Priovolos Ioannis</dc:creator>
  <cp:lastModifiedBy>Charis Oikonomopoulou</cp:lastModifiedBy>
  <cp:revision>65</cp:revision>
  <dcterms:created xsi:type="dcterms:W3CDTF">2023-03-08T17:15:00Z</dcterms:created>
  <dcterms:modified xsi:type="dcterms:W3CDTF">2025-06-24T09:55:49Z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C3B2E2828671435AB7C735B5D1A5F832_13</vt:lpwstr>
  </property>
  <property fmtid="{D5CDD505-2E9C-101B-9397-08002B2CF9AE}" pid="3" name="KSOProductBuildVer">
    <vt:lpwstr>1033-12.2.0.13266</vt:lpwstr>
  </property>
</Properties>
</file>