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284" r:id="rId5"/>
    <p:sldId id="260" r:id="rId6"/>
    <p:sldId id="276" r:id="rId7"/>
    <p:sldId id="257" r:id="rId8"/>
    <p:sldId id="278" r:id="rId9"/>
    <p:sldId id="280" r:id="rId10"/>
    <p:sldId id="277" r:id="rId11"/>
    <p:sldId id="274" r:id="rId12"/>
    <p:sldId id="281" r:id="rId13"/>
    <p:sldId id="263" r:id="rId14"/>
    <p:sldId id="268" r:id="rId15"/>
    <p:sldId id="283" r:id="rId16"/>
    <p:sldId id="282" r:id="rId17"/>
    <p:sldId id="269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343"/>
    <a:srgbClr val="4239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16" autoAdjust="0"/>
    <p:restoredTop sz="94686" autoAdjust="0"/>
  </p:normalViewPr>
  <p:slideViewPr>
    <p:cSldViewPr snapToGrid="0">
      <p:cViewPr varScale="1">
        <p:scale>
          <a:sx n="78" d="100"/>
          <a:sy n="78" d="100"/>
        </p:scale>
        <p:origin x="106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Lorum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100"/>
              <a:t>Υλοποίηση Εθνικού Προγράμματος ΤΑΜΕ 2014-2020</a:t>
            </a:r>
            <a:r>
              <a:rPr lang="el-GR" sz="1100" baseline="0"/>
              <a:t> </a:t>
            </a:r>
            <a:endParaRPr lang="el-GR" sz="1100"/>
          </a:p>
        </c:rich>
      </c:tx>
      <c:layout>
        <c:manualLayout>
          <c:xMode val="edge"/>
          <c:yMode val="edge"/>
          <c:x val="0.12538188976377945"/>
          <c:y val="1.38888888888888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διαγραμματα!$A$1</c:f>
              <c:strCache>
                <c:ptCount val="1"/>
                <c:pt idx="0">
                  <c:v>Προϋπολογισμός προγράμματος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διαγραμματα!$B$1</c:f>
              <c:numCache>
                <c:formatCode>#,##0</c:formatCode>
                <c:ptCount val="1"/>
                <c:pt idx="0">
                  <c:v>328265644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2-4146-BDDD-57AE1B56187A}"/>
            </c:ext>
          </c:extLst>
        </c:ser>
        <c:ser>
          <c:idx val="1"/>
          <c:order val="1"/>
          <c:tx>
            <c:strRef>
              <c:f>διαγραμματα!$A$2</c:f>
              <c:strCache>
                <c:ptCount val="1"/>
                <c:pt idx="0">
                  <c:v>Εντάξεις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διαγραμματα!$B$2</c:f>
              <c:numCache>
                <c:formatCode>#,##0</c:formatCode>
                <c:ptCount val="1"/>
                <c:pt idx="0">
                  <c:v>419228310.18000001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F2-4146-BDDD-57AE1B56187A}"/>
            </c:ext>
          </c:extLst>
        </c:ser>
        <c:ser>
          <c:idx val="2"/>
          <c:order val="2"/>
          <c:tx>
            <c:strRef>
              <c:f>διαγραμματα!$A$3</c:f>
              <c:strCache>
                <c:ptCount val="1"/>
                <c:pt idx="0">
                  <c:v>Νομικές δεσμεύσεις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διαγραμματα!$B$3</c:f>
              <c:numCache>
                <c:formatCode>#,##0</c:formatCode>
                <c:ptCount val="1"/>
                <c:pt idx="0">
                  <c:v>398020836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F2-4146-BDDD-57AE1B56187A}"/>
            </c:ext>
          </c:extLst>
        </c:ser>
        <c:ser>
          <c:idx val="3"/>
          <c:order val="3"/>
          <c:tx>
            <c:strRef>
              <c:f>διαγραμματα!$A$4</c:f>
              <c:strCache>
                <c:ptCount val="1"/>
                <c:pt idx="0">
                  <c:v>Πληρωμές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διαγραμματα!$B$4</c:f>
              <c:numCache>
                <c:formatCode>#,##0</c:formatCode>
                <c:ptCount val="1"/>
                <c:pt idx="0">
                  <c:v>369878777.52999985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F2-4146-BDDD-57AE1B56187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9384064"/>
        <c:axId val="201085696"/>
      </c:barChart>
      <c:catAx>
        <c:axId val="199384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201085696"/>
        <c:crosses val="autoZero"/>
        <c:auto val="1"/>
        <c:lblAlgn val="ctr"/>
        <c:lblOffset val="100"/>
        <c:noMultiLvlLbl val="0"/>
      </c:catAx>
      <c:valAx>
        <c:axId val="201085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one"/>
        <c:crossAx val="19938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Lorum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title>
    <c:autoTitleDeleted val="0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/>
      </a:pPr>
      <a:endParaRPr lang="en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100"/>
              <a:t>Υλοποίηση Εθνικού Προγράμματος ΤΕΑ 2014-2020</a:t>
            </a:r>
            <a:r>
              <a:rPr lang="el-GR" sz="1100" baseline="0"/>
              <a:t> </a:t>
            </a:r>
            <a:endParaRPr lang="el-GR" sz="1100"/>
          </a:p>
        </c:rich>
      </c:tx>
      <c:layout>
        <c:manualLayout>
          <c:xMode val="edge"/>
          <c:yMode val="edge"/>
          <c:x val="0.12538188976377951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'ISF διαγραμματα'!$A$1</c:f>
              <c:strCache>
                <c:ptCount val="1"/>
                <c:pt idx="0">
                  <c:v>Προϋπολογισμός προγράμματος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'ISF διαγραμματα'!$B$1</c:f>
              <c:numCache>
                <c:formatCode>#,##0</c:formatCode>
                <c:ptCount val="1"/>
                <c:pt idx="0">
                  <c:v>319961961.80000001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9-48E6-A909-5494DCC26F58}"/>
            </c:ext>
          </c:extLst>
        </c:ser>
        <c:ser>
          <c:idx val="1"/>
          <c:order val="1"/>
          <c:tx>
            <c:strRef>
              <c:f>'ISF διαγραμματα'!$A$2</c:f>
              <c:strCache>
                <c:ptCount val="1"/>
                <c:pt idx="0">
                  <c:v>Εντάξεις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'ISF διαγραμματα'!$B$2</c:f>
              <c:numCache>
                <c:formatCode>#,##0</c:formatCode>
                <c:ptCount val="1"/>
                <c:pt idx="0">
                  <c:v>413830343.36242867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39-48E6-A909-5494DCC26F58}"/>
            </c:ext>
          </c:extLst>
        </c:ser>
        <c:ser>
          <c:idx val="2"/>
          <c:order val="2"/>
          <c:tx>
            <c:strRef>
              <c:f>'ISF διαγραμματα'!$A$3</c:f>
              <c:strCache>
                <c:ptCount val="1"/>
                <c:pt idx="0">
                  <c:v>Νομικές δεσμεύσεις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350.348.745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E39-48E6-A909-5494DCC26F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'ISF διαγραμματα'!$B$3</c:f>
              <c:numCache>
                <c:formatCode>#,##0</c:formatCode>
                <c:ptCount val="1"/>
                <c:pt idx="0">
                  <c:v>370348744.73000002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39-48E6-A909-5494DCC26F58}"/>
            </c:ext>
          </c:extLst>
        </c:ser>
        <c:ser>
          <c:idx val="3"/>
          <c:order val="3"/>
          <c:tx>
            <c:strRef>
              <c:f>'ISF διαγραμματα'!$A$4</c:f>
              <c:strCache>
                <c:ptCount val="1"/>
                <c:pt idx="0">
                  <c:v>Πληρωμές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'ISF διαγραμματα'!$B$4</c:f>
              <c:numCache>
                <c:formatCode>#,##0</c:formatCode>
                <c:ptCount val="1"/>
                <c:pt idx="0">
                  <c:v>349971386.24000001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39-48E6-A909-5494DCC26F5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6"/>
        <c:overlap val="-27"/>
        <c:axId val="387937720"/>
        <c:axId val="387935752"/>
      </c:barChart>
      <c:catAx>
        <c:axId val="387937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87935752"/>
        <c:crosses val="autoZero"/>
        <c:auto val="1"/>
        <c:lblAlgn val="ctr"/>
        <c:lblOffset val="100"/>
        <c:noMultiLvlLbl val="0"/>
      </c:catAx>
      <c:valAx>
        <c:axId val="387935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8793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FA4840-B46D-4102-9635-AF2BA984554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690072BC-9117-4028-8CA7-06708F5E38CB}" type="pres">
      <dgm:prSet presAssocID="{44FA4840-B46D-4102-9635-AF2BA9845548}" presName="Name0" presStyleCnt="0">
        <dgm:presLayoutVars>
          <dgm:chMax/>
          <dgm:chPref/>
          <dgm:dir/>
        </dgm:presLayoutVars>
      </dgm:prSet>
      <dgm:spPr/>
    </dgm:pt>
  </dgm:ptLst>
  <dgm:cxnLst>
    <dgm:cxn modelId="{A0F82BB3-B7AD-44AB-832A-EB5F3CC55A05}" type="presOf" srcId="{44FA4840-B46D-4102-9635-AF2BA9845548}" destId="{690072BC-9117-4028-8CA7-06708F5E38CB}" srcOrd="0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FF4D79-99F6-4637-B9C5-CD2763F6301E}" type="doc">
      <dgm:prSet loTypeId="urn:microsoft.com/office/officeart/2005/8/layout/hProcess6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593F953D-52A2-436C-9A10-B70519CC475A}" type="pres">
      <dgm:prSet presAssocID="{22FF4D79-99F6-4637-B9C5-CD2763F6301E}" presName="theList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949776B7-E3A5-4084-B632-0C6A242B7004}" type="presOf" srcId="{22FF4D79-99F6-4637-B9C5-CD2763F6301E}" destId="{593F953D-52A2-436C-9A10-B70519CC475A}" srcOrd="0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5035B8-D5F0-4621-BB9D-0E60B883E430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91B703B3-C8CD-4EC6-A55C-35B0B61989FF}">
      <dgm:prSet phldrT="[Text]"/>
      <dgm:spPr/>
      <dgm:t>
        <a:bodyPr/>
        <a:lstStyle/>
        <a:p>
          <a:r>
            <a:rPr lang="el-GR" dirty="0"/>
            <a:t>Στόχος και λογικής της Παρέμβασης</a:t>
          </a:r>
          <a:endParaRPr lang="LID4096" dirty="0"/>
        </a:p>
      </dgm:t>
    </dgm:pt>
    <dgm:pt modelId="{5AF5768F-605F-45D4-8351-2682239E409F}" type="parTrans" cxnId="{983B7E20-2541-466A-A743-950845EBA35A}">
      <dgm:prSet/>
      <dgm:spPr/>
      <dgm:t>
        <a:bodyPr/>
        <a:lstStyle/>
        <a:p>
          <a:endParaRPr lang="LID4096"/>
        </a:p>
      </dgm:t>
    </dgm:pt>
    <dgm:pt modelId="{77A170B5-4FD7-42B0-B34C-F7DF0BDDB196}" type="sibTrans" cxnId="{983B7E20-2541-466A-A743-950845EBA35A}">
      <dgm:prSet/>
      <dgm:spPr/>
      <dgm:t>
        <a:bodyPr/>
        <a:lstStyle/>
        <a:p>
          <a:endParaRPr lang="LID4096"/>
        </a:p>
      </dgm:t>
    </dgm:pt>
    <dgm:pt modelId="{9E4ABA77-0BFB-4AC0-AF52-E6FC62C27067}">
      <dgm:prSet phldrT="[Text]" custT="1"/>
      <dgm:spPr/>
      <dgm:t>
        <a:bodyPr/>
        <a:lstStyle/>
        <a:p>
          <a:r>
            <a:rPr lang="el-GR" sz="1200" dirty="0"/>
            <a:t>Αξιολόγηση κοινωνικοπολιτικής κατάστασης.</a:t>
          </a:r>
          <a:endParaRPr lang="LID4096" sz="1200" dirty="0"/>
        </a:p>
      </dgm:t>
    </dgm:pt>
    <dgm:pt modelId="{618BBDEE-049B-46B0-BE72-F36F87033594}" type="parTrans" cxnId="{70B67C9C-D760-4904-B78A-47463E548863}">
      <dgm:prSet/>
      <dgm:spPr/>
      <dgm:t>
        <a:bodyPr/>
        <a:lstStyle/>
        <a:p>
          <a:endParaRPr lang="LID4096"/>
        </a:p>
      </dgm:t>
    </dgm:pt>
    <dgm:pt modelId="{DBD3462F-4662-4C94-A32C-EB250A36883A}" type="sibTrans" cxnId="{70B67C9C-D760-4904-B78A-47463E548863}">
      <dgm:prSet/>
      <dgm:spPr/>
      <dgm:t>
        <a:bodyPr/>
        <a:lstStyle/>
        <a:p>
          <a:endParaRPr lang="LID4096"/>
        </a:p>
      </dgm:t>
    </dgm:pt>
    <dgm:pt modelId="{D51A32BD-D4E2-4714-BD11-87B5A59F087A}">
      <dgm:prSet phldrT="[Text]"/>
      <dgm:spPr/>
      <dgm:t>
        <a:bodyPr/>
        <a:lstStyle/>
        <a:p>
          <a:r>
            <a:rPr lang="el-GR" dirty="0"/>
            <a:t>Τρέχουσα Κατάσταση Υλοποίησης του Προγράμματος</a:t>
          </a:r>
          <a:endParaRPr lang="LID4096" dirty="0"/>
        </a:p>
      </dgm:t>
    </dgm:pt>
    <dgm:pt modelId="{7E4EC100-FB21-4E62-9757-9C6802494228}" type="parTrans" cxnId="{2833D41B-B7A0-4167-91F7-EBAC0C8EFA6C}">
      <dgm:prSet/>
      <dgm:spPr/>
      <dgm:t>
        <a:bodyPr/>
        <a:lstStyle/>
        <a:p>
          <a:endParaRPr lang="LID4096"/>
        </a:p>
      </dgm:t>
    </dgm:pt>
    <dgm:pt modelId="{BDBD4B59-6B2F-4ABD-B957-C379D2FA9947}" type="sibTrans" cxnId="{2833D41B-B7A0-4167-91F7-EBAC0C8EFA6C}">
      <dgm:prSet/>
      <dgm:spPr/>
      <dgm:t>
        <a:bodyPr/>
        <a:lstStyle/>
        <a:p>
          <a:endParaRPr lang="LID4096"/>
        </a:p>
      </dgm:t>
    </dgm:pt>
    <dgm:pt modelId="{A666AC93-D91F-4755-A83B-F31FE2FE671D}">
      <dgm:prSet phldrT="[Text]" custT="1"/>
      <dgm:spPr/>
      <dgm:t>
        <a:bodyPr/>
        <a:lstStyle/>
        <a:p>
          <a:r>
            <a:rPr lang="el-GR" sz="1200" dirty="0"/>
            <a:t>Αξιολόγηση οικονομικού αντικειμένου.</a:t>
          </a:r>
          <a:endParaRPr lang="LID4096" sz="1200" dirty="0"/>
        </a:p>
      </dgm:t>
    </dgm:pt>
    <dgm:pt modelId="{AC806EB9-9F46-49EE-95BB-6C756F756524}" type="parTrans" cxnId="{E888D442-D714-4611-8B2E-46C29EF37038}">
      <dgm:prSet/>
      <dgm:spPr/>
      <dgm:t>
        <a:bodyPr/>
        <a:lstStyle/>
        <a:p>
          <a:endParaRPr lang="LID4096"/>
        </a:p>
      </dgm:t>
    </dgm:pt>
    <dgm:pt modelId="{83911832-1EED-4979-9EE2-644B45FA8953}" type="sibTrans" cxnId="{E888D442-D714-4611-8B2E-46C29EF37038}">
      <dgm:prSet/>
      <dgm:spPr/>
      <dgm:t>
        <a:bodyPr/>
        <a:lstStyle/>
        <a:p>
          <a:endParaRPr lang="LID4096"/>
        </a:p>
      </dgm:t>
    </dgm:pt>
    <dgm:pt modelId="{682DEF38-842E-4C2A-BC43-70166EBB4C4D}">
      <dgm:prSet phldrT="[Text]"/>
      <dgm:spPr/>
      <dgm:t>
        <a:bodyPr/>
        <a:lstStyle/>
        <a:p>
          <a:pPr algn="r">
            <a:buNone/>
          </a:pPr>
          <a:endParaRPr lang="el-GR" dirty="0"/>
        </a:p>
        <a:p>
          <a:pPr algn="r">
            <a:buNone/>
          </a:pPr>
          <a:r>
            <a:rPr lang="el-GR" dirty="0"/>
            <a:t>Συμπεράσματα &amp; εξαγωγή συμπερασμάτων σχετικά με καλές /κακές πρακτικές</a:t>
          </a:r>
          <a:endParaRPr lang="LID4096" dirty="0"/>
        </a:p>
      </dgm:t>
    </dgm:pt>
    <dgm:pt modelId="{820A24D7-2DA6-4A5C-B0C8-01D3EE7343F0}" type="parTrans" cxnId="{2A2809D8-0899-490D-9033-2745FF1E9856}">
      <dgm:prSet/>
      <dgm:spPr/>
      <dgm:t>
        <a:bodyPr/>
        <a:lstStyle/>
        <a:p>
          <a:endParaRPr lang="LID4096"/>
        </a:p>
      </dgm:t>
    </dgm:pt>
    <dgm:pt modelId="{210D8D88-26C6-4EEA-918F-BF22050C3B55}" type="sibTrans" cxnId="{2A2809D8-0899-490D-9033-2745FF1E9856}">
      <dgm:prSet/>
      <dgm:spPr/>
      <dgm:t>
        <a:bodyPr/>
        <a:lstStyle/>
        <a:p>
          <a:endParaRPr lang="LID4096"/>
        </a:p>
      </dgm:t>
    </dgm:pt>
    <dgm:pt modelId="{D9AF5B52-79AE-4674-A589-0CBE059E4829}">
      <dgm:prSet phldrT="[Text]"/>
      <dgm:spPr/>
      <dgm:t>
        <a:bodyPr/>
        <a:lstStyle/>
        <a:p>
          <a:r>
            <a:rPr lang="el-GR" dirty="0"/>
            <a:t>Βασικά Πορίσματα Αξιολόγησης</a:t>
          </a:r>
          <a:endParaRPr lang="LID4096" dirty="0"/>
        </a:p>
      </dgm:t>
    </dgm:pt>
    <dgm:pt modelId="{05C4E4FF-479C-4474-930D-73C4BAAADA6F}" type="parTrans" cxnId="{CC313AE1-0FD6-4A28-A3DE-09156736949E}">
      <dgm:prSet/>
      <dgm:spPr/>
      <dgm:t>
        <a:bodyPr/>
        <a:lstStyle/>
        <a:p>
          <a:endParaRPr lang="LID4096"/>
        </a:p>
      </dgm:t>
    </dgm:pt>
    <dgm:pt modelId="{7A2F44D2-51A9-4FD6-BBD3-19381B956254}" type="sibTrans" cxnId="{CC313AE1-0FD6-4A28-A3DE-09156736949E}">
      <dgm:prSet/>
      <dgm:spPr/>
      <dgm:t>
        <a:bodyPr/>
        <a:lstStyle/>
        <a:p>
          <a:endParaRPr lang="LID4096"/>
        </a:p>
      </dgm:t>
    </dgm:pt>
    <dgm:pt modelId="{9C3B7570-C699-4A4F-A645-DB62F1F16910}">
      <dgm:prSet phldrT="[Text]"/>
      <dgm:spPr/>
      <dgm:t>
        <a:bodyPr/>
        <a:lstStyle/>
        <a:p>
          <a:pPr>
            <a:buNone/>
          </a:pPr>
          <a:r>
            <a:rPr lang="el-GR" dirty="0"/>
            <a:t>Πορίσματα της αξιολόγησης ανά ερώτηση και </a:t>
          </a:r>
          <a:r>
            <a:rPr lang="el-GR" dirty="0" err="1"/>
            <a:t>υποερώτημα</a:t>
          </a:r>
          <a:endParaRPr lang="LID4096" dirty="0"/>
        </a:p>
      </dgm:t>
    </dgm:pt>
    <dgm:pt modelId="{03D71195-4ADD-4307-83D9-48CBBEBDDFB3}" type="parTrans" cxnId="{2732ABE9-6A6C-42E7-BDC3-C46443D2E4A3}">
      <dgm:prSet/>
      <dgm:spPr/>
      <dgm:t>
        <a:bodyPr/>
        <a:lstStyle/>
        <a:p>
          <a:endParaRPr lang="LID4096"/>
        </a:p>
      </dgm:t>
    </dgm:pt>
    <dgm:pt modelId="{0A31ACE5-DD77-4178-9A9B-81829492F7E0}" type="sibTrans" cxnId="{2732ABE9-6A6C-42E7-BDC3-C46443D2E4A3}">
      <dgm:prSet/>
      <dgm:spPr/>
      <dgm:t>
        <a:bodyPr/>
        <a:lstStyle/>
        <a:p>
          <a:endParaRPr lang="LID4096"/>
        </a:p>
      </dgm:t>
    </dgm:pt>
    <dgm:pt modelId="{2FE81DB1-5589-41A5-9BC9-09A30C40552E}">
      <dgm:prSet phldrT="[Text]"/>
      <dgm:spPr/>
      <dgm:t>
        <a:bodyPr/>
        <a:lstStyle/>
        <a:p>
          <a:r>
            <a:rPr lang="el-GR" dirty="0"/>
            <a:t>Κάλυψη ερωτημάτων και </a:t>
          </a:r>
          <a:r>
            <a:rPr lang="el-GR" dirty="0" err="1"/>
            <a:t>υποερωτημάτων</a:t>
          </a:r>
          <a:r>
            <a:rPr lang="el-GR" dirty="0"/>
            <a:t> αξιολόγησης βάσει σχετικών κριτηρίων</a:t>
          </a:r>
          <a:endParaRPr lang="LID4096" dirty="0"/>
        </a:p>
      </dgm:t>
    </dgm:pt>
    <dgm:pt modelId="{15D1CD71-31C9-4C3A-AF9A-A939B53E421A}" type="parTrans" cxnId="{6D60C9B3-AFB5-432D-B341-C1C81F2E51C4}">
      <dgm:prSet/>
      <dgm:spPr/>
      <dgm:t>
        <a:bodyPr/>
        <a:lstStyle/>
        <a:p>
          <a:endParaRPr lang="LID4096"/>
        </a:p>
      </dgm:t>
    </dgm:pt>
    <dgm:pt modelId="{5971EE04-14BF-4983-83A8-4B8E6B0E89DA}" type="sibTrans" cxnId="{6D60C9B3-AFB5-432D-B341-C1C81F2E51C4}">
      <dgm:prSet/>
      <dgm:spPr/>
      <dgm:t>
        <a:bodyPr/>
        <a:lstStyle/>
        <a:p>
          <a:endParaRPr lang="LID4096"/>
        </a:p>
      </dgm:t>
    </dgm:pt>
    <dgm:pt modelId="{88424DE1-0974-4140-AF95-92D58D2B7237}">
      <dgm:prSet/>
      <dgm:spPr/>
    </dgm:pt>
    <dgm:pt modelId="{DFED9489-1C0D-4C46-B69C-C09232442A59}" type="parTrans" cxnId="{D7FF0D7B-E1CC-450E-AE9A-593743410936}">
      <dgm:prSet/>
      <dgm:spPr/>
      <dgm:t>
        <a:bodyPr/>
        <a:lstStyle/>
        <a:p>
          <a:endParaRPr lang="LID4096"/>
        </a:p>
      </dgm:t>
    </dgm:pt>
    <dgm:pt modelId="{8DF4759B-328A-4302-A8BB-104E021AAA39}" type="sibTrans" cxnId="{D7FF0D7B-E1CC-450E-AE9A-593743410936}">
      <dgm:prSet/>
      <dgm:spPr/>
      <dgm:t>
        <a:bodyPr/>
        <a:lstStyle/>
        <a:p>
          <a:endParaRPr lang="LID4096"/>
        </a:p>
      </dgm:t>
    </dgm:pt>
    <dgm:pt modelId="{7C9C397D-04E6-4CEA-AC94-C1B7EAB236AB}">
      <dgm:prSet phldrT="[Text]" custT="1"/>
      <dgm:spPr/>
      <dgm:t>
        <a:bodyPr/>
        <a:lstStyle/>
        <a:p>
          <a:r>
            <a:rPr lang="el-GR" sz="1200" dirty="0"/>
            <a:t>Αξιολόγησης της Λογικής της Παρέμβασης</a:t>
          </a:r>
          <a:endParaRPr lang="LID4096" sz="1200" dirty="0"/>
        </a:p>
      </dgm:t>
    </dgm:pt>
    <dgm:pt modelId="{37430A0C-7450-4AAA-BDEE-0733BBC059F7}" type="parTrans" cxnId="{F5C60BDC-3AA2-485A-8C25-5CF88F427689}">
      <dgm:prSet/>
      <dgm:spPr/>
      <dgm:t>
        <a:bodyPr/>
        <a:lstStyle/>
        <a:p>
          <a:endParaRPr lang="LID4096"/>
        </a:p>
      </dgm:t>
    </dgm:pt>
    <dgm:pt modelId="{8AE9D2B2-F03A-40E3-A852-D0788F2B1EAC}" type="sibTrans" cxnId="{F5C60BDC-3AA2-485A-8C25-5CF88F427689}">
      <dgm:prSet/>
      <dgm:spPr/>
      <dgm:t>
        <a:bodyPr/>
        <a:lstStyle/>
        <a:p>
          <a:endParaRPr lang="LID4096"/>
        </a:p>
      </dgm:t>
    </dgm:pt>
    <dgm:pt modelId="{21704EA5-7AE2-4979-98E5-A7C4A1801308}">
      <dgm:prSet phldrT="[Text]" custT="1"/>
      <dgm:spPr/>
      <dgm:t>
        <a:bodyPr/>
        <a:lstStyle/>
        <a:p>
          <a:r>
            <a:rPr lang="el-GR" sz="1200" dirty="0"/>
            <a:t>Αξιολόγηση Φυσικού Αντικειμένου (επίτευξη γενικών και ειδικών στόχων, </a:t>
          </a:r>
          <a:r>
            <a:rPr lang="el-GR" sz="1200" dirty="0" err="1"/>
            <a:t>στοχοθεσία</a:t>
          </a:r>
          <a:r>
            <a:rPr lang="el-GR" sz="1200" dirty="0"/>
            <a:t> δεικτών) </a:t>
          </a:r>
          <a:endParaRPr lang="LID4096" sz="1200" dirty="0"/>
        </a:p>
      </dgm:t>
    </dgm:pt>
    <dgm:pt modelId="{5E550072-7D43-48CA-9ECE-CA0EE4B201EC}" type="parTrans" cxnId="{27709381-AF21-4EB8-AF6A-7B6007E906BE}">
      <dgm:prSet/>
      <dgm:spPr/>
      <dgm:t>
        <a:bodyPr/>
        <a:lstStyle/>
        <a:p>
          <a:endParaRPr lang="LID4096"/>
        </a:p>
      </dgm:t>
    </dgm:pt>
    <dgm:pt modelId="{B46DCFA3-8990-4F5B-875A-C9D59A27A142}" type="sibTrans" cxnId="{27709381-AF21-4EB8-AF6A-7B6007E906BE}">
      <dgm:prSet/>
      <dgm:spPr/>
      <dgm:t>
        <a:bodyPr/>
        <a:lstStyle/>
        <a:p>
          <a:endParaRPr lang="LID4096"/>
        </a:p>
      </dgm:t>
    </dgm:pt>
    <dgm:pt modelId="{64DD31A6-8129-4973-928D-42F2FC5268B8}">
      <dgm:prSet phldrT="[Text]"/>
      <dgm:spPr/>
      <dgm:t>
        <a:bodyPr/>
        <a:lstStyle/>
        <a:p>
          <a:r>
            <a:rPr lang="el-GR" dirty="0"/>
            <a:t>Ανάδειξη Καλών Πρακτικών και Προκλήσεων</a:t>
          </a:r>
          <a:endParaRPr lang="LID4096" dirty="0"/>
        </a:p>
      </dgm:t>
    </dgm:pt>
    <dgm:pt modelId="{FAB58845-A63E-4920-AC9D-DCEAD69F037B}" type="parTrans" cxnId="{0A765767-D571-4115-AC39-82DE4BE1B297}">
      <dgm:prSet/>
      <dgm:spPr/>
      <dgm:t>
        <a:bodyPr/>
        <a:lstStyle/>
        <a:p>
          <a:endParaRPr lang="LID4096"/>
        </a:p>
      </dgm:t>
    </dgm:pt>
    <dgm:pt modelId="{2D2C299B-E275-4FDF-B470-D0F71EA4BD5E}" type="sibTrans" cxnId="{0A765767-D571-4115-AC39-82DE4BE1B297}">
      <dgm:prSet/>
      <dgm:spPr/>
      <dgm:t>
        <a:bodyPr/>
        <a:lstStyle/>
        <a:p>
          <a:endParaRPr lang="LID4096"/>
        </a:p>
      </dgm:t>
    </dgm:pt>
    <dgm:pt modelId="{3175FF94-8594-4944-928E-8DC1206635B7}">
      <dgm:prSet phldrT="[Text]"/>
      <dgm:spPr/>
      <dgm:t>
        <a:bodyPr/>
        <a:lstStyle/>
        <a:p>
          <a:endParaRPr lang="LID4096" dirty="0"/>
        </a:p>
      </dgm:t>
    </dgm:pt>
    <dgm:pt modelId="{2EACDB86-BA87-4C38-9934-C711A60C6EE5}" type="parTrans" cxnId="{6455EEA2-0122-47DC-A158-92EF298F9D5C}">
      <dgm:prSet/>
      <dgm:spPr/>
      <dgm:t>
        <a:bodyPr/>
        <a:lstStyle/>
        <a:p>
          <a:endParaRPr lang="LID4096"/>
        </a:p>
      </dgm:t>
    </dgm:pt>
    <dgm:pt modelId="{8AB16F01-89B2-4743-9697-BD8245A4D090}" type="sibTrans" cxnId="{6455EEA2-0122-47DC-A158-92EF298F9D5C}">
      <dgm:prSet/>
      <dgm:spPr/>
      <dgm:t>
        <a:bodyPr/>
        <a:lstStyle/>
        <a:p>
          <a:endParaRPr lang="LID4096"/>
        </a:p>
      </dgm:t>
    </dgm:pt>
    <dgm:pt modelId="{E2F22A2F-C5E3-4662-A385-21B51D23EC5A}">
      <dgm:prSet phldrT="[Text]"/>
      <dgm:spPr/>
      <dgm:t>
        <a:bodyPr/>
        <a:lstStyle/>
        <a:p>
          <a:endParaRPr lang="LID4096" dirty="0"/>
        </a:p>
      </dgm:t>
    </dgm:pt>
    <dgm:pt modelId="{63186A3E-E72B-4A1A-A591-A6FEEDD76C96}" type="parTrans" cxnId="{28E5153F-D3E7-479B-A996-0A15F3274546}">
      <dgm:prSet/>
      <dgm:spPr/>
      <dgm:t>
        <a:bodyPr/>
        <a:lstStyle/>
        <a:p>
          <a:endParaRPr lang="LID4096"/>
        </a:p>
      </dgm:t>
    </dgm:pt>
    <dgm:pt modelId="{2EBAA1B7-0EAF-4866-9C41-E7DE51B4ABF7}" type="sibTrans" cxnId="{28E5153F-D3E7-479B-A996-0A15F3274546}">
      <dgm:prSet/>
      <dgm:spPr/>
      <dgm:t>
        <a:bodyPr/>
        <a:lstStyle/>
        <a:p>
          <a:endParaRPr lang="LID4096"/>
        </a:p>
      </dgm:t>
    </dgm:pt>
    <dgm:pt modelId="{7BBAF546-CB04-4F4F-B804-9E6EEA35F401}" type="pres">
      <dgm:prSet presAssocID="{EF5035B8-D5F0-4621-BB9D-0E60B883E43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D7736BA5-0A24-4BAF-A59F-C7B5532FF851}" type="pres">
      <dgm:prSet presAssocID="{EF5035B8-D5F0-4621-BB9D-0E60B883E430}" presName="children" presStyleCnt="0"/>
      <dgm:spPr/>
    </dgm:pt>
    <dgm:pt modelId="{C1C0BBE8-294F-4EEF-A60C-A7411332B474}" type="pres">
      <dgm:prSet presAssocID="{EF5035B8-D5F0-4621-BB9D-0E60B883E430}" presName="child1group" presStyleCnt="0"/>
      <dgm:spPr/>
    </dgm:pt>
    <dgm:pt modelId="{4440AE01-5760-4D0F-8ED4-DBD1E6865A00}" type="pres">
      <dgm:prSet presAssocID="{EF5035B8-D5F0-4621-BB9D-0E60B883E430}" presName="child1" presStyleLbl="bgAcc1" presStyleIdx="0" presStyleCnt="4"/>
      <dgm:spPr/>
    </dgm:pt>
    <dgm:pt modelId="{233FD141-1538-46A7-9EA2-340FFBDC86C5}" type="pres">
      <dgm:prSet presAssocID="{EF5035B8-D5F0-4621-BB9D-0E60B883E430}" presName="child1Text" presStyleLbl="bgAcc1" presStyleIdx="0" presStyleCnt="4">
        <dgm:presLayoutVars>
          <dgm:bulletEnabled val="1"/>
        </dgm:presLayoutVars>
      </dgm:prSet>
      <dgm:spPr/>
    </dgm:pt>
    <dgm:pt modelId="{5A4A2FDD-2982-4D59-BF06-AC02F104D477}" type="pres">
      <dgm:prSet presAssocID="{EF5035B8-D5F0-4621-BB9D-0E60B883E430}" presName="child2group" presStyleCnt="0"/>
      <dgm:spPr/>
    </dgm:pt>
    <dgm:pt modelId="{AB9D0F2C-046A-4CB4-AE94-70B9F670DB96}" type="pres">
      <dgm:prSet presAssocID="{EF5035B8-D5F0-4621-BB9D-0E60B883E430}" presName="child2" presStyleLbl="bgAcc1" presStyleIdx="1" presStyleCnt="4" custLinFactNeighborX="4106"/>
      <dgm:spPr/>
    </dgm:pt>
    <dgm:pt modelId="{2D16F9F2-A656-4744-A309-2B4B1EA0454F}" type="pres">
      <dgm:prSet presAssocID="{EF5035B8-D5F0-4621-BB9D-0E60B883E430}" presName="child2Text" presStyleLbl="bgAcc1" presStyleIdx="1" presStyleCnt="4">
        <dgm:presLayoutVars>
          <dgm:bulletEnabled val="1"/>
        </dgm:presLayoutVars>
      </dgm:prSet>
      <dgm:spPr/>
    </dgm:pt>
    <dgm:pt modelId="{05402AA8-C9D2-40C2-841F-B7ED4DE8C0CB}" type="pres">
      <dgm:prSet presAssocID="{EF5035B8-D5F0-4621-BB9D-0E60B883E430}" presName="child3group" presStyleCnt="0"/>
      <dgm:spPr/>
    </dgm:pt>
    <dgm:pt modelId="{FC80A9B2-6FF6-486D-8C44-7759D70C9C89}" type="pres">
      <dgm:prSet presAssocID="{EF5035B8-D5F0-4621-BB9D-0E60B883E430}" presName="child3" presStyleLbl="bgAcc1" presStyleIdx="2" presStyleCnt="4" custLinFactNeighborX="6843" custLinFactNeighborY="0"/>
      <dgm:spPr/>
    </dgm:pt>
    <dgm:pt modelId="{4B7A32AD-9AB5-47E3-A7A1-1B113863EBF6}" type="pres">
      <dgm:prSet presAssocID="{EF5035B8-D5F0-4621-BB9D-0E60B883E430}" presName="child3Text" presStyleLbl="bgAcc1" presStyleIdx="2" presStyleCnt="4">
        <dgm:presLayoutVars>
          <dgm:bulletEnabled val="1"/>
        </dgm:presLayoutVars>
      </dgm:prSet>
      <dgm:spPr/>
    </dgm:pt>
    <dgm:pt modelId="{A2724D4D-3670-43C0-85C3-1A6C215E583D}" type="pres">
      <dgm:prSet presAssocID="{EF5035B8-D5F0-4621-BB9D-0E60B883E430}" presName="child4group" presStyleCnt="0"/>
      <dgm:spPr/>
    </dgm:pt>
    <dgm:pt modelId="{7F2899C9-3F87-48D5-9D66-190E9E949F52}" type="pres">
      <dgm:prSet presAssocID="{EF5035B8-D5F0-4621-BB9D-0E60B883E430}" presName="child4" presStyleLbl="bgAcc1" presStyleIdx="3" presStyleCnt="4" custLinFactNeighborX="-3650" custLinFactNeighborY="0"/>
      <dgm:spPr/>
    </dgm:pt>
    <dgm:pt modelId="{49221AE9-8F54-4C55-A4FA-F6E56726003C}" type="pres">
      <dgm:prSet presAssocID="{EF5035B8-D5F0-4621-BB9D-0E60B883E430}" presName="child4Text" presStyleLbl="bgAcc1" presStyleIdx="3" presStyleCnt="4">
        <dgm:presLayoutVars>
          <dgm:bulletEnabled val="1"/>
        </dgm:presLayoutVars>
      </dgm:prSet>
      <dgm:spPr/>
    </dgm:pt>
    <dgm:pt modelId="{C58DC63B-59C9-401A-B201-941854CD2CDC}" type="pres">
      <dgm:prSet presAssocID="{EF5035B8-D5F0-4621-BB9D-0E60B883E430}" presName="childPlaceholder" presStyleCnt="0"/>
      <dgm:spPr/>
    </dgm:pt>
    <dgm:pt modelId="{3EACC3ED-1400-4EFA-98F5-1529C0232B46}" type="pres">
      <dgm:prSet presAssocID="{EF5035B8-D5F0-4621-BB9D-0E60B883E430}" presName="circle" presStyleCnt="0"/>
      <dgm:spPr/>
    </dgm:pt>
    <dgm:pt modelId="{59B4D5B4-D31B-481D-ACBE-ECE74D07E581}" type="pres">
      <dgm:prSet presAssocID="{EF5035B8-D5F0-4621-BB9D-0E60B883E43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95A8B84-A928-4DEA-9A29-166CCC8E78CF}" type="pres">
      <dgm:prSet presAssocID="{EF5035B8-D5F0-4621-BB9D-0E60B883E43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9BF08F6-4D02-41A8-BBAD-CDB3C3EB9AA2}" type="pres">
      <dgm:prSet presAssocID="{EF5035B8-D5F0-4621-BB9D-0E60B883E43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1613988-B5B7-4396-8389-43D60955ED8A}" type="pres">
      <dgm:prSet presAssocID="{EF5035B8-D5F0-4621-BB9D-0E60B883E43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E4B865FC-4F28-4CC0-83EA-6A37831EB191}" type="pres">
      <dgm:prSet presAssocID="{EF5035B8-D5F0-4621-BB9D-0E60B883E430}" presName="quadrantPlaceholder" presStyleCnt="0"/>
      <dgm:spPr/>
    </dgm:pt>
    <dgm:pt modelId="{32FCE66D-5C26-41D7-A12B-8AAC628F02C7}" type="pres">
      <dgm:prSet presAssocID="{EF5035B8-D5F0-4621-BB9D-0E60B883E430}" presName="center1" presStyleLbl="fgShp" presStyleIdx="0" presStyleCnt="2"/>
      <dgm:spPr/>
    </dgm:pt>
    <dgm:pt modelId="{F6C3337C-F331-403C-8154-07F2FD6F4D59}" type="pres">
      <dgm:prSet presAssocID="{EF5035B8-D5F0-4621-BB9D-0E60B883E430}" presName="center2" presStyleLbl="fgShp" presStyleIdx="1" presStyleCnt="2"/>
      <dgm:spPr/>
    </dgm:pt>
  </dgm:ptLst>
  <dgm:cxnLst>
    <dgm:cxn modelId="{C8258818-0302-4D75-A769-6719332C4357}" type="presOf" srcId="{21704EA5-7AE2-4979-98E5-A7C4A1801308}" destId="{AB9D0F2C-046A-4CB4-AE94-70B9F670DB96}" srcOrd="0" destOrd="1" presId="urn:microsoft.com/office/officeart/2005/8/layout/cycle4"/>
    <dgm:cxn modelId="{2833D41B-B7A0-4167-91F7-EBAC0C8EFA6C}" srcId="{EF5035B8-D5F0-4621-BB9D-0E60B883E430}" destId="{D51A32BD-D4E2-4714-BD11-87B5A59F087A}" srcOrd="1" destOrd="0" parTransId="{7E4EC100-FB21-4E62-9757-9C6802494228}" sibTransId="{BDBD4B59-6B2F-4ABD-B957-C379D2FA9947}"/>
    <dgm:cxn modelId="{983B7E20-2541-466A-A743-950845EBA35A}" srcId="{EF5035B8-D5F0-4621-BB9D-0E60B883E430}" destId="{91B703B3-C8CD-4EC6-A55C-35B0B61989FF}" srcOrd="0" destOrd="0" parTransId="{5AF5768F-605F-45D4-8351-2682239E409F}" sibTransId="{77A170B5-4FD7-42B0-B34C-F7DF0BDDB196}"/>
    <dgm:cxn modelId="{2B790423-E412-4DED-BACF-B4A522CE84DB}" type="presOf" srcId="{9E4ABA77-0BFB-4AC0-AF52-E6FC62C27067}" destId="{233FD141-1538-46A7-9EA2-340FFBDC86C5}" srcOrd="1" destOrd="0" presId="urn:microsoft.com/office/officeart/2005/8/layout/cycle4"/>
    <dgm:cxn modelId="{D7B22A26-6F89-419D-8A73-89B19CDB24D9}" type="presOf" srcId="{E2F22A2F-C5E3-4662-A385-21B51D23EC5A}" destId="{49221AE9-8F54-4C55-A4FA-F6E56726003C}" srcOrd="1" destOrd="0" presId="urn:microsoft.com/office/officeart/2005/8/layout/cycle4"/>
    <dgm:cxn modelId="{F7D0BB26-CEDA-4D02-9D3F-686B3B82E5FC}" type="presOf" srcId="{7C9C397D-04E6-4CEA-AC94-C1B7EAB236AB}" destId="{233FD141-1538-46A7-9EA2-340FFBDC86C5}" srcOrd="1" destOrd="1" presId="urn:microsoft.com/office/officeart/2005/8/layout/cycle4"/>
    <dgm:cxn modelId="{3C4D3729-9F45-4C58-A45D-14926EC8C3D6}" type="presOf" srcId="{D9AF5B52-79AE-4674-A589-0CBE059E4829}" destId="{4B7A32AD-9AB5-47E3-A7A1-1B113863EBF6}" srcOrd="1" destOrd="1" presId="urn:microsoft.com/office/officeart/2005/8/layout/cycle4"/>
    <dgm:cxn modelId="{0C1BB03B-5A66-4B5A-B971-3DF12328F661}" type="presOf" srcId="{7C9C397D-04E6-4CEA-AC94-C1B7EAB236AB}" destId="{4440AE01-5760-4D0F-8ED4-DBD1E6865A00}" srcOrd="0" destOrd="1" presId="urn:microsoft.com/office/officeart/2005/8/layout/cycle4"/>
    <dgm:cxn modelId="{28E5153F-D3E7-479B-A996-0A15F3274546}" srcId="{9C3B7570-C699-4A4F-A645-DB62F1F16910}" destId="{E2F22A2F-C5E3-4662-A385-21B51D23EC5A}" srcOrd="0" destOrd="0" parTransId="{63186A3E-E72B-4A1A-A591-A6FEEDD76C96}" sibTransId="{2EBAA1B7-0EAF-4866-9C41-E7DE51B4ABF7}"/>
    <dgm:cxn modelId="{E888D442-D714-4611-8B2E-46C29EF37038}" srcId="{D51A32BD-D4E2-4714-BD11-87B5A59F087A}" destId="{A666AC93-D91F-4755-A83B-F31FE2FE671D}" srcOrd="0" destOrd="0" parTransId="{AC806EB9-9F46-49EE-95BB-6C756F756524}" sibTransId="{83911832-1EED-4979-9EE2-644B45FA8953}"/>
    <dgm:cxn modelId="{0A765767-D571-4115-AC39-82DE4BE1B297}" srcId="{682DEF38-842E-4C2A-BC43-70166EBB4C4D}" destId="{64DD31A6-8129-4973-928D-42F2FC5268B8}" srcOrd="2" destOrd="0" parTransId="{FAB58845-A63E-4920-AC9D-DCEAD69F037B}" sibTransId="{2D2C299B-E275-4FDF-B470-D0F71EA4BD5E}"/>
    <dgm:cxn modelId="{9D68CB71-7782-4810-AA6A-6DA10174C31A}" type="presOf" srcId="{9C3B7570-C699-4A4F-A645-DB62F1F16910}" destId="{71613988-B5B7-4396-8389-43D60955ED8A}" srcOrd="0" destOrd="0" presId="urn:microsoft.com/office/officeart/2005/8/layout/cycle4"/>
    <dgm:cxn modelId="{AA206F53-1071-404A-9465-B02C75178C21}" type="presOf" srcId="{D9AF5B52-79AE-4674-A589-0CBE059E4829}" destId="{FC80A9B2-6FF6-486D-8C44-7759D70C9C89}" srcOrd="0" destOrd="1" presId="urn:microsoft.com/office/officeart/2005/8/layout/cycle4"/>
    <dgm:cxn modelId="{DEEC7B53-0685-4FCF-9098-FC21B4C48642}" type="presOf" srcId="{682DEF38-842E-4C2A-BC43-70166EBB4C4D}" destId="{D9BF08F6-4D02-41A8-BBAD-CDB3C3EB9AA2}" srcOrd="0" destOrd="0" presId="urn:microsoft.com/office/officeart/2005/8/layout/cycle4"/>
    <dgm:cxn modelId="{7643D077-89DA-4FDE-8076-B519D9FF2201}" type="presOf" srcId="{64DD31A6-8129-4973-928D-42F2FC5268B8}" destId="{FC80A9B2-6FF6-486D-8C44-7759D70C9C89}" srcOrd="0" destOrd="2" presId="urn:microsoft.com/office/officeart/2005/8/layout/cycle4"/>
    <dgm:cxn modelId="{D7FF0D7B-E1CC-450E-AE9A-593743410936}" srcId="{EF5035B8-D5F0-4621-BB9D-0E60B883E430}" destId="{88424DE1-0974-4140-AF95-92D58D2B7237}" srcOrd="4" destOrd="0" parTransId="{DFED9489-1C0D-4C46-B69C-C09232442A59}" sibTransId="{8DF4759B-328A-4302-A8BB-104E021AAA39}"/>
    <dgm:cxn modelId="{27709381-AF21-4EB8-AF6A-7B6007E906BE}" srcId="{D51A32BD-D4E2-4714-BD11-87B5A59F087A}" destId="{21704EA5-7AE2-4979-98E5-A7C4A1801308}" srcOrd="1" destOrd="0" parTransId="{5E550072-7D43-48CA-9ECE-CA0EE4B201EC}" sibTransId="{B46DCFA3-8990-4F5B-875A-C9D59A27A142}"/>
    <dgm:cxn modelId="{2BC82784-1A8E-4275-99ED-6E10F5042DFB}" type="presOf" srcId="{2FE81DB1-5589-41A5-9BC9-09A30C40552E}" destId="{49221AE9-8F54-4C55-A4FA-F6E56726003C}" srcOrd="1" destOrd="1" presId="urn:microsoft.com/office/officeart/2005/8/layout/cycle4"/>
    <dgm:cxn modelId="{3843B98D-52AE-4BCD-9494-00951C7ED530}" type="presOf" srcId="{2FE81DB1-5589-41A5-9BC9-09A30C40552E}" destId="{7F2899C9-3F87-48D5-9D66-190E9E949F52}" srcOrd="0" destOrd="1" presId="urn:microsoft.com/office/officeart/2005/8/layout/cycle4"/>
    <dgm:cxn modelId="{0D904296-0BF3-4A31-AD20-63C03E398826}" type="presOf" srcId="{3175FF94-8594-4944-928E-8DC1206635B7}" destId="{4B7A32AD-9AB5-47E3-A7A1-1B113863EBF6}" srcOrd="1" destOrd="0" presId="urn:microsoft.com/office/officeart/2005/8/layout/cycle4"/>
    <dgm:cxn modelId="{065FA296-3A77-4A48-8642-AD52EC5FAACB}" type="presOf" srcId="{9E4ABA77-0BFB-4AC0-AF52-E6FC62C27067}" destId="{4440AE01-5760-4D0F-8ED4-DBD1E6865A00}" srcOrd="0" destOrd="0" presId="urn:microsoft.com/office/officeart/2005/8/layout/cycle4"/>
    <dgm:cxn modelId="{DFF52F9A-624D-465F-A90B-C4034736063E}" type="presOf" srcId="{64DD31A6-8129-4973-928D-42F2FC5268B8}" destId="{4B7A32AD-9AB5-47E3-A7A1-1B113863EBF6}" srcOrd="1" destOrd="2" presId="urn:microsoft.com/office/officeart/2005/8/layout/cycle4"/>
    <dgm:cxn modelId="{70B67C9C-D760-4904-B78A-47463E548863}" srcId="{91B703B3-C8CD-4EC6-A55C-35B0B61989FF}" destId="{9E4ABA77-0BFB-4AC0-AF52-E6FC62C27067}" srcOrd="0" destOrd="0" parTransId="{618BBDEE-049B-46B0-BE72-F36F87033594}" sibTransId="{DBD3462F-4662-4C94-A32C-EB250A36883A}"/>
    <dgm:cxn modelId="{CE4AA2A0-B6AF-4E20-9FC5-64E61CA39115}" type="presOf" srcId="{E2F22A2F-C5E3-4662-A385-21B51D23EC5A}" destId="{7F2899C9-3F87-48D5-9D66-190E9E949F52}" srcOrd="0" destOrd="0" presId="urn:microsoft.com/office/officeart/2005/8/layout/cycle4"/>
    <dgm:cxn modelId="{6455EEA2-0122-47DC-A158-92EF298F9D5C}" srcId="{682DEF38-842E-4C2A-BC43-70166EBB4C4D}" destId="{3175FF94-8594-4944-928E-8DC1206635B7}" srcOrd="0" destOrd="0" parTransId="{2EACDB86-BA87-4C38-9934-C711A60C6EE5}" sibTransId="{8AB16F01-89B2-4743-9697-BD8245A4D090}"/>
    <dgm:cxn modelId="{02D232AD-DECC-4F96-9545-293838EF203D}" type="presOf" srcId="{21704EA5-7AE2-4979-98E5-A7C4A1801308}" destId="{2D16F9F2-A656-4744-A309-2B4B1EA0454F}" srcOrd="1" destOrd="1" presId="urn:microsoft.com/office/officeart/2005/8/layout/cycle4"/>
    <dgm:cxn modelId="{FA33E1AE-E93D-48BB-BAFD-B131EA5DB4B4}" type="presOf" srcId="{91B703B3-C8CD-4EC6-A55C-35B0B61989FF}" destId="{59B4D5B4-D31B-481D-ACBE-ECE74D07E581}" srcOrd="0" destOrd="0" presId="urn:microsoft.com/office/officeart/2005/8/layout/cycle4"/>
    <dgm:cxn modelId="{6D60C9B3-AFB5-432D-B341-C1C81F2E51C4}" srcId="{9C3B7570-C699-4A4F-A645-DB62F1F16910}" destId="{2FE81DB1-5589-41A5-9BC9-09A30C40552E}" srcOrd="1" destOrd="0" parTransId="{15D1CD71-31C9-4C3A-AF9A-A939B53E421A}" sibTransId="{5971EE04-14BF-4983-83A8-4B8E6B0E89DA}"/>
    <dgm:cxn modelId="{C981B8B6-7EF8-40A0-8B4A-991658C8AF6D}" type="presOf" srcId="{D51A32BD-D4E2-4714-BD11-87B5A59F087A}" destId="{D95A8B84-A928-4DEA-9A29-166CCC8E78CF}" srcOrd="0" destOrd="0" presId="urn:microsoft.com/office/officeart/2005/8/layout/cycle4"/>
    <dgm:cxn modelId="{30F1AFCB-56E3-4C64-8238-29AC306C42B5}" type="presOf" srcId="{EF5035B8-D5F0-4621-BB9D-0E60B883E430}" destId="{7BBAF546-CB04-4F4F-B804-9E6EEA35F401}" srcOrd="0" destOrd="0" presId="urn:microsoft.com/office/officeart/2005/8/layout/cycle4"/>
    <dgm:cxn modelId="{2A2809D8-0899-490D-9033-2745FF1E9856}" srcId="{EF5035B8-D5F0-4621-BB9D-0E60B883E430}" destId="{682DEF38-842E-4C2A-BC43-70166EBB4C4D}" srcOrd="2" destOrd="0" parTransId="{820A24D7-2DA6-4A5C-B0C8-01D3EE7343F0}" sibTransId="{210D8D88-26C6-4EEA-918F-BF22050C3B55}"/>
    <dgm:cxn modelId="{F5C60BDC-3AA2-485A-8C25-5CF88F427689}" srcId="{91B703B3-C8CD-4EC6-A55C-35B0B61989FF}" destId="{7C9C397D-04E6-4CEA-AC94-C1B7EAB236AB}" srcOrd="1" destOrd="0" parTransId="{37430A0C-7450-4AAA-BDEE-0733BBC059F7}" sibTransId="{8AE9D2B2-F03A-40E3-A852-D0788F2B1EAC}"/>
    <dgm:cxn modelId="{CC313AE1-0FD6-4A28-A3DE-09156736949E}" srcId="{682DEF38-842E-4C2A-BC43-70166EBB4C4D}" destId="{D9AF5B52-79AE-4674-A589-0CBE059E4829}" srcOrd="1" destOrd="0" parTransId="{05C4E4FF-479C-4474-930D-73C4BAAADA6F}" sibTransId="{7A2F44D2-51A9-4FD6-BBD3-19381B956254}"/>
    <dgm:cxn modelId="{0FF689E1-3D70-4370-B7E8-0548630CA5BB}" type="presOf" srcId="{3175FF94-8594-4944-928E-8DC1206635B7}" destId="{FC80A9B2-6FF6-486D-8C44-7759D70C9C89}" srcOrd="0" destOrd="0" presId="urn:microsoft.com/office/officeart/2005/8/layout/cycle4"/>
    <dgm:cxn modelId="{2732ABE9-6A6C-42E7-BDC3-C46443D2E4A3}" srcId="{EF5035B8-D5F0-4621-BB9D-0E60B883E430}" destId="{9C3B7570-C699-4A4F-A645-DB62F1F16910}" srcOrd="3" destOrd="0" parTransId="{03D71195-4ADD-4307-83D9-48CBBEBDDFB3}" sibTransId="{0A31ACE5-DD77-4178-9A9B-81829492F7E0}"/>
    <dgm:cxn modelId="{792D65ED-E414-4722-A3DC-6A92DF241C17}" type="presOf" srcId="{A666AC93-D91F-4755-A83B-F31FE2FE671D}" destId="{2D16F9F2-A656-4744-A309-2B4B1EA0454F}" srcOrd="1" destOrd="0" presId="urn:microsoft.com/office/officeart/2005/8/layout/cycle4"/>
    <dgm:cxn modelId="{7EA0EAFE-2688-4A7A-9526-2454C622E8A4}" type="presOf" srcId="{A666AC93-D91F-4755-A83B-F31FE2FE671D}" destId="{AB9D0F2C-046A-4CB4-AE94-70B9F670DB96}" srcOrd="0" destOrd="0" presId="urn:microsoft.com/office/officeart/2005/8/layout/cycle4"/>
    <dgm:cxn modelId="{B5E642D5-2E48-48D1-B279-90FABEBB57B9}" type="presParOf" srcId="{7BBAF546-CB04-4F4F-B804-9E6EEA35F401}" destId="{D7736BA5-0A24-4BAF-A59F-C7B5532FF851}" srcOrd="0" destOrd="0" presId="urn:microsoft.com/office/officeart/2005/8/layout/cycle4"/>
    <dgm:cxn modelId="{08674A66-7FE8-4B3C-818E-0455F0103B30}" type="presParOf" srcId="{D7736BA5-0A24-4BAF-A59F-C7B5532FF851}" destId="{C1C0BBE8-294F-4EEF-A60C-A7411332B474}" srcOrd="0" destOrd="0" presId="urn:microsoft.com/office/officeart/2005/8/layout/cycle4"/>
    <dgm:cxn modelId="{5F21DCE4-B7ED-4BD3-8B5A-905909466E56}" type="presParOf" srcId="{C1C0BBE8-294F-4EEF-A60C-A7411332B474}" destId="{4440AE01-5760-4D0F-8ED4-DBD1E6865A00}" srcOrd="0" destOrd="0" presId="urn:microsoft.com/office/officeart/2005/8/layout/cycle4"/>
    <dgm:cxn modelId="{3C2F4410-368A-4E91-A21E-89EB68A744D9}" type="presParOf" srcId="{C1C0BBE8-294F-4EEF-A60C-A7411332B474}" destId="{233FD141-1538-46A7-9EA2-340FFBDC86C5}" srcOrd="1" destOrd="0" presId="urn:microsoft.com/office/officeart/2005/8/layout/cycle4"/>
    <dgm:cxn modelId="{0B7D985E-5478-41E1-8FE5-3A8BF9AF2D66}" type="presParOf" srcId="{D7736BA5-0A24-4BAF-A59F-C7B5532FF851}" destId="{5A4A2FDD-2982-4D59-BF06-AC02F104D477}" srcOrd="1" destOrd="0" presId="urn:microsoft.com/office/officeart/2005/8/layout/cycle4"/>
    <dgm:cxn modelId="{3E67D49E-CE3F-4E05-9497-F03E1C2F9FB5}" type="presParOf" srcId="{5A4A2FDD-2982-4D59-BF06-AC02F104D477}" destId="{AB9D0F2C-046A-4CB4-AE94-70B9F670DB96}" srcOrd="0" destOrd="0" presId="urn:microsoft.com/office/officeart/2005/8/layout/cycle4"/>
    <dgm:cxn modelId="{92BED4C1-1F40-45CB-8D62-39E48F47C353}" type="presParOf" srcId="{5A4A2FDD-2982-4D59-BF06-AC02F104D477}" destId="{2D16F9F2-A656-4744-A309-2B4B1EA0454F}" srcOrd="1" destOrd="0" presId="urn:microsoft.com/office/officeart/2005/8/layout/cycle4"/>
    <dgm:cxn modelId="{706D1B0D-4D96-4CDE-AE60-409B17DBB49F}" type="presParOf" srcId="{D7736BA5-0A24-4BAF-A59F-C7B5532FF851}" destId="{05402AA8-C9D2-40C2-841F-B7ED4DE8C0CB}" srcOrd="2" destOrd="0" presId="urn:microsoft.com/office/officeart/2005/8/layout/cycle4"/>
    <dgm:cxn modelId="{79E4CD10-BDC6-4253-9170-C3BA203B9EEF}" type="presParOf" srcId="{05402AA8-C9D2-40C2-841F-B7ED4DE8C0CB}" destId="{FC80A9B2-6FF6-486D-8C44-7759D70C9C89}" srcOrd="0" destOrd="0" presId="urn:microsoft.com/office/officeart/2005/8/layout/cycle4"/>
    <dgm:cxn modelId="{EA30132F-8383-42E9-927A-2C5866445717}" type="presParOf" srcId="{05402AA8-C9D2-40C2-841F-B7ED4DE8C0CB}" destId="{4B7A32AD-9AB5-47E3-A7A1-1B113863EBF6}" srcOrd="1" destOrd="0" presId="urn:microsoft.com/office/officeart/2005/8/layout/cycle4"/>
    <dgm:cxn modelId="{C8EA1166-A52A-49F8-AAFD-A1E159CE2224}" type="presParOf" srcId="{D7736BA5-0A24-4BAF-A59F-C7B5532FF851}" destId="{A2724D4D-3670-43C0-85C3-1A6C215E583D}" srcOrd="3" destOrd="0" presId="urn:microsoft.com/office/officeart/2005/8/layout/cycle4"/>
    <dgm:cxn modelId="{69A963A5-DB95-4E6F-BEFE-48BC3B56E268}" type="presParOf" srcId="{A2724D4D-3670-43C0-85C3-1A6C215E583D}" destId="{7F2899C9-3F87-48D5-9D66-190E9E949F52}" srcOrd="0" destOrd="0" presId="urn:microsoft.com/office/officeart/2005/8/layout/cycle4"/>
    <dgm:cxn modelId="{01D401BE-9C4E-4AB3-849F-8053729DBFBD}" type="presParOf" srcId="{A2724D4D-3670-43C0-85C3-1A6C215E583D}" destId="{49221AE9-8F54-4C55-A4FA-F6E56726003C}" srcOrd="1" destOrd="0" presId="urn:microsoft.com/office/officeart/2005/8/layout/cycle4"/>
    <dgm:cxn modelId="{7064F66F-3F49-43DC-AC20-E8856E8600E9}" type="presParOf" srcId="{D7736BA5-0A24-4BAF-A59F-C7B5532FF851}" destId="{C58DC63B-59C9-401A-B201-941854CD2CDC}" srcOrd="4" destOrd="0" presId="urn:microsoft.com/office/officeart/2005/8/layout/cycle4"/>
    <dgm:cxn modelId="{875690C1-EDE0-4323-8A08-3FDD020E527D}" type="presParOf" srcId="{7BBAF546-CB04-4F4F-B804-9E6EEA35F401}" destId="{3EACC3ED-1400-4EFA-98F5-1529C0232B46}" srcOrd="1" destOrd="0" presId="urn:microsoft.com/office/officeart/2005/8/layout/cycle4"/>
    <dgm:cxn modelId="{75F28B47-6298-40BB-8CF5-8B4A4BB7AD42}" type="presParOf" srcId="{3EACC3ED-1400-4EFA-98F5-1529C0232B46}" destId="{59B4D5B4-D31B-481D-ACBE-ECE74D07E581}" srcOrd="0" destOrd="0" presId="urn:microsoft.com/office/officeart/2005/8/layout/cycle4"/>
    <dgm:cxn modelId="{4971BA4D-3DB1-48C3-84C0-C1398D828866}" type="presParOf" srcId="{3EACC3ED-1400-4EFA-98F5-1529C0232B46}" destId="{D95A8B84-A928-4DEA-9A29-166CCC8E78CF}" srcOrd="1" destOrd="0" presId="urn:microsoft.com/office/officeart/2005/8/layout/cycle4"/>
    <dgm:cxn modelId="{470F0551-0C4D-4D51-B5F2-BCE112FB075F}" type="presParOf" srcId="{3EACC3ED-1400-4EFA-98F5-1529C0232B46}" destId="{D9BF08F6-4D02-41A8-BBAD-CDB3C3EB9AA2}" srcOrd="2" destOrd="0" presId="urn:microsoft.com/office/officeart/2005/8/layout/cycle4"/>
    <dgm:cxn modelId="{CDBCBC15-94D4-4115-802A-397C5C198501}" type="presParOf" srcId="{3EACC3ED-1400-4EFA-98F5-1529C0232B46}" destId="{71613988-B5B7-4396-8389-43D60955ED8A}" srcOrd="3" destOrd="0" presId="urn:microsoft.com/office/officeart/2005/8/layout/cycle4"/>
    <dgm:cxn modelId="{82BB5A44-7D2E-41A9-9E23-7C756D661D0D}" type="presParOf" srcId="{3EACC3ED-1400-4EFA-98F5-1529C0232B46}" destId="{E4B865FC-4F28-4CC0-83EA-6A37831EB191}" srcOrd="4" destOrd="0" presId="urn:microsoft.com/office/officeart/2005/8/layout/cycle4"/>
    <dgm:cxn modelId="{329D771C-4F47-49DA-A32B-42E4DF475D50}" type="presParOf" srcId="{7BBAF546-CB04-4F4F-B804-9E6EEA35F401}" destId="{32FCE66D-5C26-41D7-A12B-8AAC628F02C7}" srcOrd="2" destOrd="0" presId="urn:microsoft.com/office/officeart/2005/8/layout/cycle4"/>
    <dgm:cxn modelId="{D6F3C28F-778C-4442-9116-4184068B138A}" type="presParOf" srcId="{7BBAF546-CB04-4F4F-B804-9E6EEA35F401}" destId="{F6C3337C-F331-403C-8154-07F2FD6F4D5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FA4840-B46D-4102-9635-AF2BA9845548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ID4096"/>
        </a:p>
      </dgm:t>
    </dgm:pt>
    <dgm:pt modelId="{26250D60-C1EA-437E-AA28-721F9E50CCC9}">
      <dgm:prSet phldrT="[Text]"/>
      <dgm:spPr/>
      <dgm:t>
        <a:bodyPr/>
        <a:lstStyle/>
        <a:p>
          <a:pPr algn="l"/>
          <a:r>
            <a:rPr lang="el-GR" b="1" u="sng" dirty="0"/>
            <a:t>Συγκέντρωση και στατιστική επεξεργασία δευτερογενών δεδομένων</a:t>
          </a:r>
          <a:endParaRPr lang="LID4096" dirty="0"/>
        </a:p>
      </dgm:t>
    </dgm:pt>
    <dgm:pt modelId="{CEB4C533-DC39-4385-AF1D-45B63CF8819F}" type="parTrans" cxnId="{44A037BF-D1CA-490F-A57B-547D0480B155}">
      <dgm:prSet/>
      <dgm:spPr/>
      <dgm:t>
        <a:bodyPr/>
        <a:lstStyle/>
        <a:p>
          <a:endParaRPr lang="LID4096"/>
        </a:p>
      </dgm:t>
    </dgm:pt>
    <dgm:pt modelId="{E9D9CE6C-B061-4F0E-BB05-133CA399DF98}" type="sibTrans" cxnId="{44A037BF-D1CA-490F-A57B-547D0480B155}">
      <dgm:prSet/>
      <dgm:spPr/>
      <dgm:t>
        <a:bodyPr/>
        <a:lstStyle/>
        <a:p>
          <a:endParaRPr lang="LID4096"/>
        </a:p>
      </dgm:t>
    </dgm:pt>
    <dgm:pt modelId="{11A0B690-B998-438B-933E-8349D779B418}">
      <dgm:prSet phldrT="[Text]"/>
      <dgm:spPr/>
      <dgm:t>
        <a:bodyPr/>
        <a:lstStyle/>
        <a:p>
          <a:pPr algn="just"/>
          <a:r>
            <a:rPr lang="el-GR" dirty="0"/>
            <a:t>Αξιοποίηση έγκυρων και </a:t>
          </a:r>
          <a:r>
            <a:rPr lang="el-GR" dirty="0" err="1"/>
            <a:t>επικαιροποιημένων</a:t>
          </a:r>
          <a:r>
            <a:rPr lang="el-GR" dirty="0"/>
            <a:t> πηγών </a:t>
          </a:r>
          <a:r>
            <a:rPr lang="el-GR" i="1" dirty="0"/>
            <a:t>(όπως </a:t>
          </a:r>
          <a:r>
            <a:rPr lang="el-GR" i="1" dirty="0" err="1"/>
            <a:t>Eurostat</a:t>
          </a:r>
          <a:r>
            <a:rPr lang="el-GR" i="1" dirty="0"/>
            <a:t>, ΟΟΣΑ, , ΕΣΥΕ, κείμενα της Ε.Ε, Εκθέσεις Μεταναστευτικών ροών ΕΛΑΣ κλπ.)</a:t>
          </a:r>
          <a:endParaRPr lang="LID4096" dirty="0"/>
        </a:p>
      </dgm:t>
    </dgm:pt>
    <dgm:pt modelId="{74AAF25A-5849-4814-8FEE-34FFF66B7FF2}" type="parTrans" cxnId="{30789994-F81D-4811-8B1E-8F694E8FC8F5}">
      <dgm:prSet/>
      <dgm:spPr/>
      <dgm:t>
        <a:bodyPr/>
        <a:lstStyle/>
        <a:p>
          <a:endParaRPr lang="LID4096"/>
        </a:p>
      </dgm:t>
    </dgm:pt>
    <dgm:pt modelId="{12D21DF9-E5DC-4D8C-9513-32CD43B984D2}" type="sibTrans" cxnId="{30789994-F81D-4811-8B1E-8F694E8FC8F5}">
      <dgm:prSet/>
      <dgm:spPr/>
      <dgm:t>
        <a:bodyPr/>
        <a:lstStyle/>
        <a:p>
          <a:endParaRPr lang="LID4096"/>
        </a:p>
      </dgm:t>
    </dgm:pt>
    <dgm:pt modelId="{01EC1336-9A98-4202-B589-6769CD34FE81}">
      <dgm:prSet phldrT="[Text]"/>
      <dgm:spPr/>
      <dgm:t>
        <a:bodyPr/>
        <a:lstStyle/>
        <a:p>
          <a:r>
            <a:rPr lang="el-GR" b="1" u="sng" dirty="0"/>
            <a:t>Εκπόνηση της αξιολόγησης</a:t>
          </a:r>
          <a:r>
            <a:rPr lang="el-GR" dirty="0"/>
            <a:t>, βάσει των οδηγιών της ΕΕ “</a:t>
          </a:r>
          <a:r>
            <a:rPr lang="en-US" dirty="0"/>
            <a:t>Guidance on the common monitoring and evaluation framework of the Asylum, Migration and Integration Fund (AMIF) and the Internal Security Fund (ISF) </a:t>
          </a:r>
          <a:endParaRPr lang="LID4096" dirty="0"/>
        </a:p>
      </dgm:t>
    </dgm:pt>
    <dgm:pt modelId="{7C55200F-A25D-4AB0-8AB4-04E5319EF175}" type="parTrans" cxnId="{7BD3CBA4-54AB-404B-8120-295D9B0CFA63}">
      <dgm:prSet/>
      <dgm:spPr/>
      <dgm:t>
        <a:bodyPr/>
        <a:lstStyle/>
        <a:p>
          <a:endParaRPr lang="LID4096"/>
        </a:p>
      </dgm:t>
    </dgm:pt>
    <dgm:pt modelId="{582F9E9B-7FA6-4AC8-AF59-F953DDDDB6C7}" type="sibTrans" cxnId="{7BD3CBA4-54AB-404B-8120-295D9B0CFA63}">
      <dgm:prSet/>
      <dgm:spPr/>
      <dgm:t>
        <a:bodyPr/>
        <a:lstStyle/>
        <a:p>
          <a:endParaRPr lang="LID4096"/>
        </a:p>
      </dgm:t>
    </dgm:pt>
    <dgm:pt modelId="{2BCF3438-8E11-49C5-80DD-B228254B6BED}">
      <dgm:prSet phldrT="[Text]"/>
      <dgm:spPr>
        <a:solidFill>
          <a:srgbClr val="00B050"/>
        </a:solidFill>
      </dgm:spPr>
      <dgm:t>
        <a:bodyPr/>
        <a:lstStyle/>
        <a:p>
          <a:r>
            <a:rPr lang="el-GR" b="1" u="sng" dirty="0"/>
            <a:t>Διενέργεια Έρευνας Πεδίου και τη συλλογή πρωτογενών δεδομένων</a:t>
          </a:r>
          <a:endParaRPr lang="LID4096" dirty="0"/>
        </a:p>
      </dgm:t>
    </dgm:pt>
    <dgm:pt modelId="{EE50DE97-EDFC-4E6D-A370-FEBA9A941413}" type="parTrans" cxnId="{ADFA8350-A624-4156-A5BE-9E5432F3CC7C}">
      <dgm:prSet/>
      <dgm:spPr/>
      <dgm:t>
        <a:bodyPr/>
        <a:lstStyle/>
        <a:p>
          <a:endParaRPr lang="LID4096"/>
        </a:p>
      </dgm:t>
    </dgm:pt>
    <dgm:pt modelId="{49FFD7B0-FE12-41A9-B9BD-FB04B5628329}" type="sibTrans" cxnId="{ADFA8350-A624-4156-A5BE-9E5432F3CC7C}">
      <dgm:prSet/>
      <dgm:spPr/>
      <dgm:t>
        <a:bodyPr/>
        <a:lstStyle/>
        <a:p>
          <a:endParaRPr lang="LID4096"/>
        </a:p>
      </dgm:t>
    </dgm:pt>
    <dgm:pt modelId="{0A7DC32A-1F10-48DF-BC6B-05EC64B48CA4}">
      <dgm:prSet phldrT="[Text]"/>
      <dgm:spPr>
        <a:solidFill>
          <a:srgbClr val="00B050"/>
        </a:solidFill>
      </dgm:spPr>
      <dgm:t>
        <a:bodyPr/>
        <a:lstStyle/>
        <a:p>
          <a:r>
            <a:rPr lang="el-GR" dirty="0"/>
            <a:t>Διακίνηση Ερωτηματολογίου σε Δικαιούχους (</a:t>
          </a:r>
          <a:r>
            <a:rPr lang="en-US" dirty="0"/>
            <a:t>28 </a:t>
          </a:r>
          <a:r>
            <a:rPr lang="el-GR" dirty="0"/>
            <a:t>και</a:t>
          </a:r>
          <a:r>
            <a:rPr lang="en-US" dirty="0"/>
            <a:t> </a:t>
          </a:r>
          <a:r>
            <a:rPr lang="el-GR" dirty="0"/>
            <a:t>17 εκπρόσωποι Δικαιούχων για </a:t>
          </a:r>
          <a:r>
            <a:rPr lang="en-US" dirty="0"/>
            <a:t>TAME </a:t>
          </a:r>
          <a:r>
            <a:rPr lang="el-GR" dirty="0"/>
            <a:t>και ΤΕΑ αντίστοιχα.)</a:t>
          </a:r>
          <a:endParaRPr lang="LID4096" dirty="0"/>
        </a:p>
      </dgm:t>
    </dgm:pt>
    <dgm:pt modelId="{3D29F4E3-A689-456A-BA63-CF5B5D3B15C7}" type="parTrans" cxnId="{15B78A22-5C77-4547-9CE8-48305979E933}">
      <dgm:prSet/>
      <dgm:spPr/>
      <dgm:t>
        <a:bodyPr/>
        <a:lstStyle/>
        <a:p>
          <a:endParaRPr lang="LID4096"/>
        </a:p>
      </dgm:t>
    </dgm:pt>
    <dgm:pt modelId="{78BB84A9-78FB-4611-B5AE-1E38CA7FAD7C}" type="sibTrans" cxnId="{15B78A22-5C77-4547-9CE8-48305979E933}">
      <dgm:prSet/>
      <dgm:spPr/>
      <dgm:t>
        <a:bodyPr/>
        <a:lstStyle/>
        <a:p>
          <a:endParaRPr lang="LID4096"/>
        </a:p>
      </dgm:t>
    </dgm:pt>
    <dgm:pt modelId="{58C7513D-4376-438D-AB1A-C9B30ED4A37F}">
      <dgm:prSet phldrT="[Text]"/>
      <dgm:spPr>
        <a:solidFill>
          <a:srgbClr val="00B050"/>
        </a:solidFill>
      </dgm:spPr>
      <dgm:t>
        <a:bodyPr/>
        <a:lstStyle/>
        <a:p>
          <a:r>
            <a:rPr lang="el-GR" dirty="0"/>
            <a:t>Ομάδες Εστίασης Συμμετοχή από (8 εκπροσώπους Δικαιούχων για το ΤΑΜΕ/ ΤΕΑ, υλοποίηση βάσει δομημένου οδηγού)</a:t>
          </a:r>
          <a:endParaRPr lang="LID4096" dirty="0"/>
        </a:p>
      </dgm:t>
    </dgm:pt>
    <dgm:pt modelId="{9A215920-8B68-4DED-90A6-2C47E08FB2DC}" type="parTrans" cxnId="{2FBD3F7D-43C2-4727-ACFD-651BFCC860A4}">
      <dgm:prSet/>
      <dgm:spPr/>
      <dgm:t>
        <a:bodyPr/>
        <a:lstStyle/>
        <a:p>
          <a:endParaRPr lang="LID4096"/>
        </a:p>
      </dgm:t>
    </dgm:pt>
    <dgm:pt modelId="{37EF3FB4-A18F-48FC-BEE3-519F5D0ED3AC}" type="sibTrans" cxnId="{2FBD3F7D-43C2-4727-ACFD-651BFCC860A4}">
      <dgm:prSet/>
      <dgm:spPr/>
      <dgm:t>
        <a:bodyPr/>
        <a:lstStyle/>
        <a:p>
          <a:endParaRPr lang="LID4096"/>
        </a:p>
      </dgm:t>
    </dgm:pt>
    <dgm:pt modelId="{688D18C5-5673-431D-8E03-1FEC9BEA07E4}">
      <dgm:prSet phldrT="[Text]"/>
      <dgm:spPr/>
      <dgm:t>
        <a:bodyPr/>
        <a:lstStyle/>
        <a:p>
          <a:pPr algn="just"/>
          <a:r>
            <a:rPr lang="el-GR" dirty="0"/>
            <a:t>Άντληση δεδομένων από το ΟΠΣ , την πλατφόρμα SFC, στοιχεία από τις περιοδικές εκθέσεις αναφοράς (APR) και τα πορίσματα προηγούμενων αξιολογήσεων (Ενδιάμεση Αξιολόγηση – </a:t>
          </a:r>
          <a:r>
            <a:rPr lang="el-GR" dirty="0" err="1"/>
            <a:t>Mid-term</a:t>
          </a:r>
          <a:r>
            <a:rPr lang="el-GR" dirty="0"/>
            <a:t> </a:t>
          </a:r>
          <a:r>
            <a:rPr lang="el-GR" dirty="0" err="1"/>
            <a:t>Evaluation</a:t>
          </a:r>
          <a:r>
            <a:rPr lang="el-GR" dirty="0"/>
            <a:t>), στοιχεία από Δικαιούχους.</a:t>
          </a:r>
          <a:endParaRPr lang="LID4096" dirty="0"/>
        </a:p>
      </dgm:t>
    </dgm:pt>
    <dgm:pt modelId="{183AB2BB-71A5-4DCC-8060-FBBF67D81882}" type="parTrans" cxnId="{18E809D3-82D7-49E9-86F3-049964E40917}">
      <dgm:prSet/>
      <dgm:spPr/>
      <dgm:t>
        <a:bodyPr/>
        <a:lstStyle/>
        <a:p>
          <a:endParaRPr lang="LID4096"/>
        </a:p>
      </dgm:t>
    </dgm:pt>
    <dgm:pt modelId="{3C53A9B4-ADCB-4641-87DE-833472796151}" type="sibTrans" cxnId="{18E809D3-82D7-49E9-86F3-049964E40917}">
      <dgm:prSet/>
      <dgm:spPr/>
      <dgm:t>
        <a:bodyPr/>
        <a:lstStyle/>
        <a:p>
          <a:endParaRPr lang="LID4096"/>
        </a:p>
      </dgm:t>
    </dgm:pt>
    <dgm:pt modelId="{D828AB0C-D494-4E23-B9B2-6CBBBF3EF2A9}">
      <dgm:prSet phldrT="[Text]"/>
      <dgm:spPr>
        <a:solidFill>
          <a:srgbClr val="00B050"/>
        </a:solidFill>
      </dgm:spPr>
      <dgm:t>
        <a:bodyPr/>
        <a:lstStyle/>
        <a:p>
          <a:endParaRPr lang="LID4096" dirty="0"/>
        </a:p>
      </dgm:t>
    </dgm:pt>
    <dgm:pt modelId="{BB838301-5FB6-41A6-BA33-6E81AD1CA886}" type="parTrans" cxnId="{F3D0DEC5-1D05-458A-BAED-9A84880589EF}">
      <dgm:prSet/>
      <dgm:spPr/>
      <dgm:t>
        <a:bodyPr/>
        <a:lstStyle/>
        <a:p>
          <a:endParaRPr lang="LID4096"/>
        </a:p>
      </dgm:t>
    </dgm:pt>
    <dgm:pt modelId="{727F91CB-9BCA-413F-BF67-127E68E7D74F}" type="sibTrans" cxnId="{F3D0DEC5-1D05-458A-BAED-9A84880589EF}">
      <dgm:prSet/>
      <dgm:spPr/>
      <dgm:t>
        <a:bodyPr/>
        <a:lstStyle/>
        <a:p>
          <a:endParaRPr lang="LID4096"/>
        </a:p>
      </dgm:t>
    </dgm:pt>
    <dgm:pt modelId="{8E172B6B-0B8C-4379-8CE9-D836199CDF17}" type="pres">
      <dgm:prSet presAssocID="{44FA4840-B46D-4102-9635-AF2BA9845548}" presName="Name0" presStyleCnt="0">
        <dgm:presLayoutVars>
          <dgm:dir/>
          <dgm:resizeHandles val="exact"/>
        </dgm:presLayoutVars>
      </dgm:prSet>
      <dgm:spPr/>
    </dgm:pt>
    <dgm:pt modelId="{EE123AF2-7ABF-451C-9678-0FA3F880A345}" type="pres">
      <dgm:prSet presAssocID="{26250D60-C1EA-437E-AA28-721F9E50CCC9}" presName="node" presStyleLbl="node1" presStyleIdx="0" presStyleCnt="3">
        <dgm:presLayoutVars>
          <dgm:bulletEnabled val="1"/>
        </dgm:presLayoutVars>
      </dgm:prSet>
      <dgm:spPr/>
    </dgm:pt>
    <dgm:pt modelId="{5AD36461-C60A-47EA-BD6A-0B4948F126E9}" type="pres">
      <dgm:prSet presAssocID="{E9D9CE6C-B061-4F0E-BB05-133CA399DF98}" presName="sibTrans" presStyleCnt="0"/>
      <dgm:spPr/>
    </dgm:pt>
    <dgm:pt modelId="{53E56DFC-8428-4912-AD28-C39F061E5130}" type="pres">
      <dgm:prSet presAssocID="{2BCF3438-8E11-49C5-80DD-B228254B6BED}" presName="node" presStyleLbl="node1" presStyleIdx="1" presStyleCnt="3">
        <dgm:presLayoutVars>
          <dgm:bulletEnabled val="1"/>
        </dgm:presLayoutVars>
      </dgm:prSet>
      <dgm:spPr/>
    </dgm:pt>
    <dgm:pt modelId="{86485384-45D7-4A4C-8290-226A380A649F}" type="pres">
      <dgm:prSet presAssocID="{49FFD7B0-FE12-41A9-B9BD-FB04B5628329}" presName="sibTrans" presStyleCnt="0"/>
      <dgm:spPr/>
    </dgm:pt>
    <dgm:pt modelId="{C1A6EC9B-06F7-440A-BACB-DB6EC27861C5}" type="pres">
      <dgm:prSet presAssocID="{01EC1336-9A98-4202-B589-6769CD34FE81}" presName="node" presStyleLbl="node1" presStyleIdx="2" presStyleCnt="3" custLinFactNeighborX="24335" custLinFactNeighborY="0">
        <dgm:presLayoutVars>
          <dgm:bulletEnabled val="1"/>
        </dgm:presLayoutVars>
      </dgm:prSet>
      <dgm:spPr/>
    </dgm:pt>
  </dgm:ptLst>
  <dgm:cxnLst>
    <dgm:cxn modelId="{15B78A22-5C77-4547-9CE8-48305979E933}" srcId="{2BCF3438-8E11-49C5-80DD-B228254B6BED}" destId="{0A7DC32A-1F10-48DF-BC6B-05EC64B48CA4}" srcOrd="0" destOrd="0" parTransId="{3D29F4E3-A689-456A-BA63-CF5B5D3B15C7}" sibTransId="{78BB84A9-78FB-4611-B5AE-1E38CA7FAD7C}"/>
    <dgm:cxn modelId="{8297A740-CF4A-43BA-AB03-8537819E9C6D}" type="presOf" srcId="{01EC1336-9A98-4202-B589-6769CD34FE81}" destId="{C1A6EC9B-06F7-440A-BACB-DB6EC27861C5}" srcOrd="0" destOrd="0" presId="urn:microsoft.com/office/officeart/2005/8/layout/hList6"/>
    <dgm:cxn modelId="{96047067-47C8-4A9E-9915-A19095A746C9}" type="presOf" srcId="{688D18C5-5673-431D-8E03-1FEC9BEA07E4}" destId="{EE123AF2-7ABF-451C-9678-0FA3F880A345}" srcOrd="0" destOrd="2" presId="urn:microsoft.com/office/officeart/2005/8/layout/hList6"/>
    <dgm:cxn modelId="{62EF2449-089D-4A7A-8CE8-BC589AB27B9C}" type="presOf" srcId="{58C7513D-4376-438D-AB1A-C9B30ED4A37F}" destId="{53E56DFC-8428-4912-AD28-C39F061E5130}" srcOrd="0" destOrd="3" presId="urn:microsoft.com/office/officeart/2005/8/layout/hList6"/>
    <dgm:cxn modelId="{2059766C-5821-486D-B78F-1A34AEE39314}" type="presOf" srcId="{0A7DC32A-1F10-48DF-BC6B-05EC64B48CA4}" destId="{53E56DFC-8428-4912-AD28-C39F061E5130}" srcOrd="0" destOrd="1" presId="urn:microsoft.com/office/officeart/2005/8/layout/hList6"/>
    <dgm:cxn modelId="{ADFA8350-A624-4156-A5BE-9E5432F3CC7C}" srcId="{44FA4840-B46D-4102-9635-AF2BA9845548}" destId="{2BCF3438-8E11-49C5-80DD-B228254B6BED}" srcOrd="1" destOrd="0" parTransId="{EE50DE97-EDFC-4E6D-A370-FEBA9A941413}" sibTransId="{49FFD7B0-FE12-41A9-B9BD-FB04B5628329}"/>
    <dgm:cxn modelId="{B2F04253-DEAF-4F12-8423-862B2CA1F240}" type="presOf" srcId="{26250D60-C1EA-437E-AA28-721F9E50CCC9}" destId="{EE123AF2-7ABF-451C-9678-0FA3F880A345}" srcOrd="0" destOrd="0" presId="urn:microsoft.com/office/officeart/2005/8/layout/hList6"/>
    <dgm:cxn modelId="{2FBD3F7D-43C2-4727-ACFD-651BFCC860A4}" srcId="{2BCF3438-8E11-49C5-80DD-B228254B6BED}" destId="{58C7513D-4376-438D-AB1A-C9B30ED4A37F}" srcOrd="2" destOrd="0" parTransId="{9A215920-8B68-4DED-90A6-2C47E08FB2DC}" sibTransId="{37EF3FB4-A18F-48FC-BEE3-519F5D0ED3AC}"/>
    <dgm:cxn modelId="{83C19A84-ADE1-41B8-B1D5-BD40132D1DE5}" type="presOf" srcId="{D828AB0C-D494-4E23-B9B2-6CBBBF3EF2A9}" destId="{53E56DFC-8428-4912-AD28-C39F061E5130}" srcOrd="0" destOrd="2" presId="urn:microsoft.com/office/officeart/2005/8/layout/hList6"/>
    <dgm:cxn modelId="{30789994-F81D-4811-8B1E-8F694E8FC8F5}" srcId="{26250D60-C1EA-437E-AA28-721F9E50CCC9}" destId="{11A0B690-B998-438B-933E-8349D779B418}" srcOrd="0" destOrd="0" parTransId="{74AAF25A-5849-4814-8FEE-34FFF66B7FF2}" sibTransId="{12D21DF9-E5DC-4D8C-9513-32CD43B984D2}"/>
    <dgm:cxn modelId="{7BD3CBA4-54AB-404B-8120-295D9B0CFA63}" srcId="{44FA4840-B46D-4102-9635-AF2BA9845548}" destId="{01EC1336-9A98-4202-B589-6769CD34FE81}" srcOrd="2" destOrd="0" parTransId="{7C55200F-A25D-4AB0-8AB4-04E5319EF175}" sibTransId="{582F9E9B-7FA6-4AC8-AF59-F953DDDDB6C7}"/>
    <dgm:cxn modelId="{BC4F66B7-D263-464C-828B-89F39018C372}" type="presOf" srcId="{44FA4840-B46D-4102-9635-AF2BA9845548}" destId="{8E172B6B-0B8C-4379-8CE9-D836199CDF17}" srcOrd="0" destOrd="0" presId="urn:microsoft.com/office/officeart/2005/8/layout/hList6"/>
    <dgm:cxn modelId="{44A037BF-D1CA-490F-A57B-547D0480B155}" srcId="{44FA4840-B46D-4102-9635-AF2BA9845548}" destId="{26250D60-C1EA-437E-AA28-721F9E50CCC9}" srcOrd="0" destOrd="0" parTransId="{CEB4C533-DC39-4385-AF1D-45B63CF8819F}" sibTransId="{E9D9CE6C-B061-4F0E-BB05-133CA399DF98}"/>
    <dgm:cxn modelId="{F3D0DEC5-1D05-458A-BAED-9A84880589EF}" srcId="{2BCF3438-8E11-49C5-80DD-B228254B6BED}" destId="{D828AB0C-D494-4E23-B9B2-6CBBBF3EF2A9}" srcOrd="1" destOrd="0" parTransId="{BB838301-5FB6-41A6-BA33-6E81AD1CA886}" sibTransId="{727F91CB-9BCA-413F-BF67-127E68E7D74F}"/>
    <dgm:cxn modelId="{5530C9CB-6CC4-4F9D-92E5-86065518A58E}" type="presOf" srcId="{2BCF3438-8E11-49C5-80DD-B228254B6BED}" destId="{53E56DFC-8428-4912-AD28-C39F061E5130}" srcOrd="0" destOrd="0" presId="urn:microsoft.com/office/officeart/2005/8/layout/hList6"/>
    <dgm:cxn modelId="{381DA8D1-E22F-48B7-AB02-1F1001BFA697}" type="presOf" srcId="{11A0B690-B998-438B-933E-8349D779B418}" destId="{EE123AF2-7ABF-451C-9678-0FA3F880A345}" srcOrd="0" destOrd="1" presId="urn:microsoft.com/office/officeart/2005/8/layout/hList6"/>
    <dgm:cxn modelId="{18E809D3-82D7-49E9-86F3-049964E40917}" srcId="{26250D60-C1EA-437E-AA28-721F9E50CCC9}" destId="{688D18C5-5673-431D-8E03-1FEC9BEA07E4}" srcOrd="1" destOrd="0" parTransId="{183AB2BB-71A5-4DCC-8060-FBBF67D81882}" sibTransId="{3C53A9B4-ADCB-4641-87DE-833472796151}"/>
    <dgm:cxn modelId="{FA8FFB09-7EAE-4F0E-BFCD-980139AC00E2}" type="presParOf" srcId="{8E172B6B-0B8C-4379-8CE9-D836199CDF17}" destId="{EE123AF2-7ABF-451C-9678-0FA3F880A345}" srcOrd="0" destOrd="0" presId="urn:microsoft.com/office/officeart/2005/8/layout/hList6"/>
    <dgm:cxn modelId="{DCE9F67D-5DF6-4BAA-A36D-768DA2BC248E}" type="presParOf" srcId="{8E172B6B-0B8C-4379-8CE9-D836199CDF17}" destId="{5AD36461-C60A-47EA-BD6A-0B4948F126E9}" srcOrd="1" destOrd="0" presId="urn:microsoft.com/office/officeart/2005/8/layout/hList6"/>
    <dgm:cxn modelId="{5CDFA722-525B-42FB-8E2A-8ECE29F9AC0E}" type="presParOf" srcId="{8E172B6B-0B8C-4379-8CE9-D836199CDF17}" destId="{53E56DFC-8428-4912-AD28-C39F061E5130}" srcOrd="2" destOrd="0" presId="urn:microsoft.com/office/officeart/2005/8/layout/hList6"/>
    <dgm:cxn modelId="{96A3DDE5-A306-4B02-B4F0-C3C146F6F3E5}" type="presParOf" srcId="{8E172B6B-0B8C-4379-8CE9-D836199CDF17}" destId="{86485384-45D7-4A4C-8290-226A380A649F}" srcOrd="3" destOrd="0" presId="urn:microsoft.com/office/officeart/2005/8/layout/hList6"/>
    <dgm:cxn modelId="{87692474-1A29-455D-83C7-8A95030ABA79}" type="presParOf" srcId="{8E172B6B-0B8C-4379-8CE9-D836199CDF17}" destId="{C1A6EC9B-06F7-440A-BACB-DB6EC27861C5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0A9B2-6FF6-486D-8C44-7759D70C9C89}">
      <dsp:nvSpPr>
        <dsp:cNvPr id="0" name=""/>
        <dsp:cNvSpPr/>
      </dsp:nvSpPr>
      <dsp:spPr>
        <a:xfrm>
          <a:off x="5554459" y="3831795"/>
          <a:ext cx="2783687" cy="1803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Βασικά Πορίσματα Αξιολόγησης</a:t>
          </a: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Ανάδειξη Καλών Πρακτικών και Προκλήσεων</a:t>
          </a:r>
          <a:endParaRPr lang="LID4096" sz="1200" kern="1200" dirty="0"/>
        </a:p>
      </dsp:txBody>
      <dsp:txXfrm>
        <a:off x="6429175" y="4322205"/>
        <a:ext cx="1869360" cy="1273178"/>
      </dsp:txXfrm>
    </dsp:sp>
    <dsp:sp modelId="{7F2899C9-3F87-48D5-9D66-190E9E949F52}">
      <dsp:nvSpPr>
        <dsp:cNvPr id="0" name=""/>
        <dsp:cNvSpPr/>
      </dsp:nvSpPr>
      <dsp:spPr>
        <a:xfrm>
          <a:off x="720562" y="3831795"/>
          <a:ext cx="2783687" cy="1803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Κάλυψη ερωτημάτων και </a:t>
          </a:r>
          <a:r>
            <a:rPr lang="el-GR" sz="1200" kern="1200" dirty="0" err="1"/>
            <a:t>υποερωτημάτων</a:t>
          </a:r>
          <a:r>
            <a:rPr lang="el-GR" sz="1200" kern="1200" dirty="0"/>
            <a:t> αξιολόγησης βάσει σχετικών κριτηρίων</a:t>
          </a:r>
          <a:endParaRPr lang="LID4096" sz="1200" kern="1200" dirty="0"/>
        </a:p>
      </dsp:txBody>
      <dsp:txXfrm>
        <a:off x="760172" y="4322205"/>
        <a:ext cx="1869360" cy="1273178"/>
      </dsp:txXfrm>
    </dsp:sp>
    <dsp:sp modelId="{AB9D0F2C-046A-4CB4-AE94-70B9F670DB96}">
      <dsp:nvSpPr>
        <dsp:cNvPr id="0" name=""/>
        <dsp:cNvSpPr/>
      </dsp:nvSpPr>
      <dsp:spPr>
        <a:xfrm>
          <a:off x="5478270" y="0"/>
          <a:ext cx="2783687" cy="1803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Αξιολόγηση οικονομικού αντικειμένου.</a:t>
          </a: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Αξιολόγηση Φυσικού Αντικειμένου (επίτευξη γενικών και ειδικών στόχων, </a:t>
          </a:r>
          <a:r>
            <a:rPr lang="el-GR" sz="1200" kern="1200" dirty="0" err="1"/>
            <a:t>στοχοθεσία</a:t>
          </a:r>
          <a:r>
            <a:rPr lang="el-GR" sz="1200" kern="1200" dirty="0"/>
            <a:t> δεικτών) </a:t>
          </a:r>
          <a:endParaRPr lang="LID4096" sz="1200" kern="1200" dirty="0"/>
        </a:p>
      </dsp:txBody>
      <dsp:txXfrm>
        <a:off x="6352986" y="39610"/>
        <a:ext cx="1869360" cy="1273178"/>
      </dsp:txXfrm>
    </dsp:sp>
    <dsp:sp modelId="{4440AE01-5760-4D0F-8ED4-DBD1E6865A00}">
      <dsp:nvSpPr>
        <dsp:cNvPr id="0" name=""/>
        <dsp:cNvSpPr/>
      </dsp:nvSpPr>
      <dsp:spPr>
        <a:xfrm>
          <a:off x="822166" y="0"/>
          <a:ext cx="2783687" cy="18031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Αξιολόγηση κοινωνικοπολιτικής κατάστασης.</a:t>
          </a:r>
          <a:endParaRPr lang="LID4096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200" kern="1200" dirty="0"/>
            <a:t>Αξιολόγησης της Λογικής της Παρέμβασης</a:t>
          </a:r>
          <a:endParaRPr lang="LID4096" sz="1200" kern="1200" dirty="0"/>
        </a:p>
      </dsp:txBody>
      <dsp:txXfrm>
        <a:off x="861776" y="39610"/>
        <a:ext cx="1869360" cy="1273178"/>
      </dsp:txXfrm>
    </dsp:sp>
    <dsp:sp modelId="{59B4D5B4-D31B-481D-ACBE-ECE74D07E581}">
      <dsp:nvSpPr>
        <dsp:cNvPr id="0" name=""/>
        <dsp:cNvSpPr/>
      </dsp:nvSpPr>
      <dsp:spPr>
        <a:xfrm>
          <a:off x="1988610" y="321194"/>
          <a:ext cx="2439952" cy="24399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Στόχος και λογικής της Παρέμβασης</a:t>
          </a:r>
          <a:endParaRPr lang="LID4096" sz="1600" kern="1200" dirty="0"/>
        </a:p>
      </dsp:txBody>
      <dsp:txXfrm>
        <a:off x="2703255" y="1035839"/>
        <a:ext cx="1725307" cy="1725307"/>
      </dsp:txXfrm>
    </dsp:sp>
    <dsp:sp modelId="{D95A8B84-A928-4DEA-9A29-166CCC8E78CF}">
      <dsp:nvSpPr>
        <dsp:cNvPr id="0" name=""/>
        <dsp:cNvSpPr/>
      </dsp:nvSpPr>
      <dsp:spPr>
        <a:xfrm rot="5400000">
          <a:off x="4541262" y="321194"/>
          <a:ext cx="2439952" cy="24399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Τρέχουσα Κατάσταση Υλοποίησης του Προγράμματος</a:t>
          </a:r>
          <a:endParaRPr lang="LID4096" sz="1600" kern="1200" dirty="0"/>
        </a:p>
      </dsp:txBody>
      <dsp:txXfrm rot="-5400000">
        <a:off x="4541262" y="1035839"/>
        <a:ext cx="1725307" cy="1725307"/>
      </dsp:txXfrm>
    </dsp:sp>
    <dsp:sp modelId="{D9BF08F6-4D02-41A8-BBAD-CDB3C3EB9AA2}">
      <dsp:nvSpPr>
        <dsp:cNvPr id="0" name=""/>
        <dsp:cNvSpPr/>
      </dsp:nvSpPr>
      <dsp:spPr>
        <a:xfrm rot="10800000">
          <a:off x="4541262" y="2873846"/>
          <a:ext cx="2439952" cy="24399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600" kern="1200" dirty="0"/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Συμπεράσματα &amp; εξαγωγή συμπερασμάτων σχετικά με καλές /κακές πρακτικές</a:t>
          </a:r>
          <a:endParaRPr lang="LID4096" sz="1600" kern="1200" dirty="0"/>
        </a:p>
      </dsp:txBody>
      <dsp:txXfrm rot="10800000">
        <a:off x="4541262" y="2873846"/>
        <a:ext cx="1725307" cy="1725307"/>
      </dsp:txXfrm>
    </dsp:sp>
    <dsp:sp modelId="{71613988-B5B7-4396-8389-43D60955ED8A}">
      <dsp:nvSpPr>
        <dsp:cNvPr id="0" name=""/>
        <dsp:cNvSpPr/>
      </dsp:nvSpPr>
      <dsp:spPr>
        <a:xfrm rot="16200000">
          <a:off x="1988610" y="2873846"/>
          <a:ext cx="2439952" cy="243995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Πορίσματα της αξιολόγησης ανά ερώτηση και </a:t>
          </a:r>
          <a:r>
            <a:rPr lang="el-GR" sz="1600" kern="1200" dirty="0" err="1"/>
            <a:t>υποερώτημα</a:t>
          </a:r>
          <a:endParaRPr lang="LID4096" sz="1600" kern="1200" dirty="0"/>
        </a:p>
      </dsp:txBody>
      <dsp:txXfrm rot="5400000">
        <a:off x="2703255" y="2873846"/>
        <a:ext cx="1725307" cy="1725307"/>
      </dsp:txXfrm>
    </dsp:sp>
    <dsp:sp modelId="{32FCE66D-5C26-41D7-A12B-8AAC628F02C7}">
      <dsp:nvSpPr>
        <dsp:cNvPr id="0" name=""/>
        <dsp:cNvSpPr/>
      </dsp:nvSpPr>
      <dsp:spPr>
        <a:xfrm>
          <a:off x="4063697" y="2310347"/>
          <a:ext cx="842431" cy="7325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C3337C-F331-403C-8154-07F2FD6F4D59}">
      <dsp:nvSpPr>
        <dsp:cNvPr id="0" name=""/>
        <dsp:cNvSpPr/>
      </dsp:nvSpPr>
      <dsp:spPr>
        <a:xfrm rot="10800000">
          <a:off x="4063697" y="2592097"/>
          <a:ext cx="842431" cy="73254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23AF2-7ABF-451C-9678-0FA3F880A345}">
      <dsp:nvSpPr>
        <dsp:cNvPr id="0" name=""/>
        <dsp:cNvSpPr/>
      </dsp:nvSpPr>
      <dsp:spPr>
        <a:xfrm rot="16200000">
          <a:off x="-641893" y="643215"/>
          <a:ext cx="4725857" cy="34394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094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u="sng" kern="1200" dirty="0"/>
            <a:t>Συγκέντρωση και στατιστική επεξεργασία δευτερογενών δεδομένων</a:t>
          </a:r>
          <a:endParaRPr lang="LID4096" sz="17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Αξιοποίηση έγκυρων και </a:t>
          </a:r>
          <a:r>
            <a:rPr lang="el-GR" sz="1300" kern="1200" dirty="0" err="1"/>
            <a:t>επικαιροποιημένων</a:t>
          </a:r>
          <a:r>
            <a:rPr lang="el-GR" sz="1300" kern="1200" dirty="0"/>
            <a:t> πηγών </a:t>
          </a:r>
          <a:r>
            <a:rPr lang="el-GR" sz="1300" i="1" kern="1200" dirty="0"/>
            <a:t>(όπως </a:t>
          </a:r>
          <a:r>
            <a:rPr lang="el-GR" sz="1300" i="1" kern="1200" dirty="0" err="1"/>
            <a:t>Eurostat</a:t>
          </a:r>
          <a:r>
            <a:rPr lang="el-GR" sz="1300" i="1" kern="1200" dirty="0"/>
            <a:t>, ΟΟΣΑ, , ΕΣΥΕ, κείμενα της Ε.Ε, Εκθέσεις Μεταναστευτικών ροών ΕΛΑΣ κλπ.)</a:t>
          </a:r>
          <a:endParaRPr lang="LID4096" sz="1300" kern="1200" dirty="0"/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Άντληση δεδομένων από το ΟΠΣ , την πλατφόρμα SFC, στοιχεία από τις περιοδικές εκθέσεις αναφοράς (APR) και τα πορίσματα προηγούμενων αξιολογήσεων (Ενδιάμεση Αξιολόγηση – </a:t>
          </a:r>
          <a:r>
            <a:rPr lang="el-GR" sz="1300" kern="1200" dirty="0" err="1"/>
            <a:t>Mid-term</a:t>
          </a:r>
          <a:r>
            <a:rPr lang="el-GR" sz="1300" kern="1200" dirty="0"/>
            <a:t> </a:t>
          </a:r>
          <a:r>
            <a:rPr lang="el-GR" sz="1300" kern="1200" dirty="0" err="1"/>
            <a:t>Evaluation</a:t>
          </a:r>
          <a:r>
            <a:rPr lang="el-GR" sz="1300" kern="1200" dirty="0"/>
            <a:t>), στοιχεία από Δικαιούχους.</a:t>
          </a:r>
          <a:endParaRPr lang="LID4096" sz="1300" kern="1200" dirty="0"/>
        </a:p>
      </dsp:txBody>
      <dsp:txXfrm rot="5400000">
        <a:off x="1323" y="945170"/>
        <a:ext cx="3439425" cy="2835515"/>
      </dsp:txXfrm>
    </dsp:sp>
    <dsp:sp modelId="{53E56DFC-8428-4912-AD28-C39F061E5130}">
      <dsp:nvSpPr>
        <dsp:cNvPr id="0" name=""/>
        <dsp:cNvSpPr/>
      </dsp:nvSpPr>
      <dsp:spPr>
        <a:xfrm rot="16200000">
          <a:off x="3055489" y="643215"/>
          <a:ext cx="4725857" cy="3439425"/>
        </a:xfrm>
        <a:prstGeom prst="flowChartManualOperati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094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u="sng" kern="1200" dirty="0"/>
            <a:t>Διενέργεια Έρευνας Πεδίου και τη συλλογή πρωτογενών δεδομένων</a:t>
          </a:r>
          <a:endParaRPr lang="LID4096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Διακίνηση Ερωτηματολογίου σε Δικαιούχους (</a:t>
          </a:r>
          <a:r>
            <a:rPr lang="en-US" sz="1300" kern="1200" dirty="0"/>
            <a:t>28 </a:t>
          </a:r>
          <a:r>
            <a:rPr lang="el-GR" sz="1300" kern="1200" dirty="0"/>
            <a:t>και</a:t>
          </a:r>
          <a:r>
            <a:rPr lang="en-US" sz="1300" kern="1200" dirty="0"/>
            <a:t> </a:t>
          </a:r>
          <a:r>
            <a:rPr lang="el-GR" sz="1300" kern="1200" dirty="0"/>
            <a:t>17 εκπρόσωποι Δικαιούχων για </a:t>
          </a:r>
          <a:r>
            <a:rPr lang="en-US" sz="1300" kern="1200" dirty="0"/>
            <a:t>TAME </a:t>
          </a:r>
          <a:r>
            <a:rPr lang="el-GR" sz="1300" kern="1200" dirty="0"/>
            <a:t>και ΤΕΑ αντίστοιχα.)</a:t>
          </a:r>
          <a:endParaRPr lang="LID4096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LID4096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300" kern="1200" dirty="0"/>
            <a:t>Ομάδες Εστίασης Συμμετοχή από (8 εκπροσώπους Δικαιούχων για το ΤΑΜΕ/ ΤΕΑ, υλοποίηση βάσει δομημένου οδηγού)</a:t>
          </a:r>
          <a:endParaRPr lang="LID4096" sz="1300" kern="1200" dirty="0"/>
        </a:p>
      </dsp:txBody>
      <dsp:txXfrm rot="5400000">
        <a:off x="3698705" y="945170"/>
        <a:ext cx="3439425" cy="2835515"/>
      </dsp:txXfrm>
    </dsp:sp>
    <dsp:sp modelId="{C1A6EC9B-06F7-440A-BACB-DB6EC27861C5}">
      <dsp:nvSpPr>
        <dsp:cNvPr id="0" name=""/>
        <dsp:cNvSpPr/>
      </dsp:nvSpPr>
      <dsp:spPr>
        <a:xfrm rot="16200000">
          <a:off x="6754193" y="643215"/>
          <a:ext cx="4725857" cy="343942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094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700" b="1" u="sng" kern="1200" dirty="0"/>
            <a:t>Εκπόνηση της αξιολόγησης</a:t>
          </a:r>
          <a:r>
            <a:rPr lang="el-GR" sz="1700" kern="1200" dirty="0"/>
            <a:t>, βάσει των οδηγιών της ΕΕ “</a:t>
          </a:r>
          <a:r>
            <a:rPr lang="en-US" sz="1700" kern="1200" dirty="0"/>
            <a:t>Guidance on the common monitoring and evaluation framework of the Asylum, Migration and Integration Fund (AMIF) and the Internal Security Fund (ISF) </a:t>
          </a:r>
          <a:endParaRPr lang="LID4096" sz="1700" kern="1200" dirty="0"/>
        </a:p>
      </dsp:txBody>
      <dsp:txXfrm rot="5400000">
        <a:off x="7397409" y="945170"/>
        <a:ext cx="3439425" cy="28355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70B05-36CB-4312-A39C-3387D55ABE2F}" type="datetimeFigureOut">
              <a:rPr lang="LID4096" smtClean="0"/>
              <a:t>06/20/2025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CD5A4-E11F-499E-8991-72511CE5DBA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849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l-GR" dirty="0"/>
              <a:t>Α) Σημείο εκκίνησης για τον ορισμό και την τελειοποίηση των ερωτημάτων αξιολόγησης και του πίνακα αξιολόγησης</a:t>
            </a:r>
          </a:p>
          <a:p>
            <a:pPr lvl="0"/>
            <a:r>
              <a:rPr lang="el-GR" dirty="0"/>
              <a:t>Β) Αναλυτικό εργαλείο που μπορεί να βοηθήσει στον λογικό προσδιορισμό: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Κινητήριων δυνάμεων των προβλημάτων που πρέπει να αντιμετωπιστούν ανά Ταμείο και δεν αντιμετωπίζονται από το τρέχον σύνολο εισροών/υποστηριζόμενων παρεμβάσεων- υλοποιούμενων δράσεων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Παραγόντων που ενδέχεται να επηρεάζουν την εφαρμογή του προγράμματος και κατά πόσον αυτοί λαμβάνονται υπόψη από τη στρατηγική των Εθνικών προγραμμάτων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Συναφών παρεμβάσεων πολιτικής που ενδέχεται  να συμβάλλουν στην επίτευξη του ίδιου στόχου πολιτικής ή να επιμένουν στις ίδιες/παρόμοιες ομάδες στόχους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0" dirty="0">
                <a:solidFill>
                  <a:prstClr val="white"/>
                </a:solidFill>
                <a:latin typeface="Calibri" panose="020F0502020204030204"/>
                <a:sym typeface="Arial"/>
              </a:rPr>
              <a:t>Ενδεχόμενων κενών στο σύστημα Παρακολούθησης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A1876-6BAE-4DCF-BFC3-7961BF513F7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6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04038-C3A0-468C-A918-725774BD05D4}" type="datetimeFigureOut">
              <a:rPr lang="en-US" smtClean="0"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D6F2A-7020-4CB2-ABB8-0D9895C5A7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jpe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797FE96-7205-F760-4E4C-954563151B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275" y="3913501"/>
            <a:ext cx="91508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Ιούνιος 202</a:t>
            </a:r>
            <a:r>
              <a:rPr lang="en-US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/ Κωνσταντίνος  </a:t>
            </a:r>
            <a:r>
              <a:rPr lang="en-US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l-GR" sz="2000" dirty="0" err="1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σάγκας</a:t>
            </a:r>
            <a:r>
              <a:rPr lang="en-US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/ </a:t>
            </a:r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Προϊστάμενος Μονάδας Α1:</a:t>
            </a:r>
            <a:r>
              <a:rPr lang="en-US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Συντονισμός και Σχεδιασμός Προγραμμάτων</a:t>
            </a:r>
            <a:r>
              <a:rPr lang="en-US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l-GR" sz="2000" dirty="0">
                <a:solidFill>
                  <a:srgbClr val="7AC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ΕΥΣΥΔ ΜΕΥ</a:t>
            </a:r>
            <a:endParaRPr lang="en-US" sz="2000" dirty="0">
              <a:solidFill>
                <a:srgbClr val="7AC3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AC34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31ABE-7D30-6C6D-F96F-B1ADB1C8DE9C}"/>
              </a:ext>
            </a:extLst>
          </p:cNvPr>
          <p:cNvSpPr txBox="1"/>
          <p:nvPr/>
        </p:nvSpPr>
        <p:spPr>
          <a:xfrm>
            <a:off x="219275" y="1284324"/>
            <a:ext cx="62509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 των Υστέρων </a:t>
            </a:r>
            <a:r>
              <a:rPr lang="en-US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(Ex Post) </a:t>
            </a:r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Εκθέσεις Αξιολόγησης</a:t>
            </a:r>
          </a:p>
          <a:p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Εθνικά Προγράμματα</a:t>
            </a:r>
          </a:p>
          <a:p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 – ΤΕΑ</a:t>
            </a:r>
          </a:p>
          <a:p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l-GR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- 20</a:t>
            </a:r>
            <a:r>
              <a:rPr lang="en-US" sz="28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lue and green object&#10;&#10;AI-generated content may be incorrect.">
            <a:extLst>
              <a:ext uri="{FF2B5EF4-FFF2-40B4-BE49-F238E27FC236}">
                <a16:creationId xmlns:a16="http://schemas.microsoft.com/office/drawing/2014/main" id="{CB0C4A59-31D2-9944-A7FF-221A32DC8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521572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Τρέχουσα Κατάσταση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349" y="1806128"/>
            <a:ext cx="5842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αριθμός έργων που ολοκληρώθηκε στο Πρόγραμμα είναι 83 έργα, τα οποία υλοποιήθηκαν από 15 δικαιούχους.</a:t>
            </a:r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Επί προϋπολογισμού ύψους 319.961.962 ευρώ (συνεισφορά της ΕΕ):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εντάξεις ανήλθαν σε 413.830.343 ευρώ, ποσοστό 129,3% επί της προγραμματικής συνεισφοράς της ΕΕ 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νομικές δεσμεύσεις ανήλθαν σε 350.348.745 ευρώ, ποσοστό 109,5% επί της προγραμματικής συνεισφοράς της ΕΕ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πληρωμές προς τους δικαιούχους ανήλθαν σε 349.971.386 ευρώ, ποσοστό 109,4% επί της προγραμματικής συνεισφοράς της ΕΕ.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4000" y="1102011"/>
            <a:ext cx="348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Οικονομικό Αντικείμενο  - ΤΕΑ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002684" y="1583519"/>
          <a:ext cx="4193732" cy="429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Γράφημα 10">
            <a:extLst>
              <a:ext uri="{FF2B5EF4-FFF2-40B4-BE49-F238E27FC236}">
                <a16:creationId xmlns:a16="http://schemas.microsoft.com/office/drawing/2014/main" id="{0761C56E-DEBD-0C0A-1E1A-DABFC59581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804039"/>
              </p:ext>
            </p:extLst>
          </p:nvPr>
        </p:nvGraphicFramePr>
        <p:xfrm>
          <a:off x="6663691" y="1914861"/>
          <a:ext cx="5286960" cy="282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FD8B4-6E30-FCC2-D959-27E9AA031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BC744AEC-BB8A-1437-4F90-3DBE16A21C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7E690D-7FE2-B34E-1ED0-3E8E85116296}"/>
              </a:ext>
            </a:extLst>
          </p:cNvPr>
          <p:cNvSpPr txBox="1"/>
          <p:nvPr/>
        </p:nvSpPr>
        <p:spPr>
          <a:xfrm>
            <a:off x="253999" y="521572"/>
            <a:ext cx="441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Βασικά Αποτελέσματα –ΤΑΜΕ (1/2)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24779-BB80-DF17-48E1-59ED8E9C0C2F}"/>
              </a:ext>
            </a:extLst>
          </p:cNvPr>
          <p:cNvSpPr txBox="1"/>
          <p:nvPr/>
        </p:nvSpPr>
        <p:spPr>
          <a:xfrm>
            <a:off x="220675" y="1412476"/>
            <a:ext cx="1175065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Αποτελεσματικότητα Προγράμματο</a:t>
            </a:r>
            <a:r>
              <a:rPr lang="el-G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ς</a:t>
            </a:r>
            <a:endParaRPr lang="el-GR" sz="1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</a:t>
            </a:r>
            <a:r>
              <a:rPr lang="el-G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Πρόγραμμα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συνέβαλε καθοριστικά στη διαχείριση των μεταναστευτικών ροών στην Ελλάδα, βελτιώνοντας τις διαδικασίες ασύλου, τις συνθήκες υποδοχής και την ένταξη των μεταναστών.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δημιουργία και ενίσχυση δομών φιλοξενίας βελτίωσε την ποιότητα διαβίωσης των αιτούντων άσυλο και προσφύγων.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 την πρόοδο, διαπιστώθηκαν καθυστερήσεις στην επεξεργασία αιτήσεων ασύλου και στη διαχείριση ασυνόδευτων ανηλίκων.</a:t>
            </a:r>
          </a:p>
          <a:p>
            <a:pPr lvl="0" algn="just">
              <a:lnSpc>
                <a:spcPts val="1500"/>
              </a:lnSpc>
              <a:spcBef>
                <a:spcPts val="600"/>
              </a:spcBef>
              <a:tabLst>
                <a:tab pos="457200" algn="l"/>
              </a:tabLst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Υποδομή και Υπηρεσίες</a:t>
            </a:r>
            <a:endParaRPr lang="el-G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Αυξήθηκαν οι διαθέσιμες θέσεις φιλοξενίας, τόσο σε ανοιχτές δομές όσο και σε προ-</a:t>
            </a:r>
            <a:r>
              <a:rPr lang="el-GR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αναχωρησιακά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κέντρα.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Βελτιώθηκε η πρόσβαση σε ιατροφαρμακευτική περίθαλψη, ψυχοκοινωνική υποστήριξη, νομική βοήθεια και διερμηνεία/ υπηρεσίες μετάφρασης στις γλώσσες καταγωγής.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Υπήρξε ενίσχυση του εκπαιδευτικού πλαισίου για προσφυγόπουλα, προωθώντας τη διαπολιτισμική εκπαίδευση.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Ένταξη και Κοινωνική Συνοχή</a:t>
            </a:r>
            <a:endParaRPr lang="el-G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Προωθήθηκαν δράσεις για τη γλωσσική εκπαίδευση και την επαγγελματική κατάρτιση μεταναστών.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 τις προσπάθειες, εξακολουθούν να υπάρχουν προκλήσεις στην πλήρη ενσωμάτωση των Υπηκόων Τρίτων Χωρών στην αγορά εργασίας.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Εφαρμόστηκαν πολιτικές ενίσχυσης της κοινωνικής συνοχής, αλλά οι κοινωνικές διακρίσεις παραμένουν ως ζήτημα  προς αντιμετώπιση.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Διαχείριση και Οικονομική Αποδοτικότητα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Πρόγραμμα πέτυχε σημαντικό βαθμό απορρόφησης των πόρων, αν και σε ορισμένες περιπτώσεις παρατηρήθηκαν καθυστερήσεις στην κατανομή τους.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αξιοποίηση των κονδυλίων συνέβαλε στην καλύτερη οργάνωση του συστήματος υποδοχής και διαχείρισης των μεταναστευτικών ροών.</a:t>
            </a:r>
          </a:p>
          <a:p>
            <a:pPr>
              <a:buSzPct val="120000"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3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729A3-4A70-FF76-C7B1-ABB3C7B32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1F2FADBA-DA7E-57EA-AC0F-A316FB27FA3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C1DE88-EFD1-1399-7D88-BBF598529D9B}"/>
              </a:ext>
            </a:extLst>
          </p:cNvPr>
          <p:cNvSpPr txBox="1"/>
          <p:nvPr/>
        </p:nvSpPr>
        <p:spPr>
          <a:xfrm>
            <a:off x="253999" y="521572"/>
            <a:ext cx="441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Βασικά Αποτελέσματα –ΤΑΜΕ (2/2)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92D2CF-6AF7-0D90-5096-3F40521EAA2D}"/>
              </a:ext>
            </a:extLst>
          </p:cNvPr>
          <p:cNvSpPr txBox="1"/>
          <p:nvPr/>
        </p:nvSpPr>
        <p:spPr>
          <a:xfrm>
            <a:off x="220675" y="1236092"/>
            <a:ext cx="117525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l-GR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Συμπληρωματικότητα και Ευρωπαϊκή Διάσταση</a:t>
            </a:r>
            <a:endParaRPr lang="el-GR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ελληνική προσέγγιση συνδέθηκε με τις ευρωπαϊκές στρατηγικές για το άσυλο και τη μετανάστευση, βελτιώνοντας την ανταλλαγή καλών πρακτικών.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πρόγραμμα υποστήριξε την εφαρμογή του Κοινού Ευρωπαϊκού Συστήματος Ασύλου και των Κανονισμών Δουβλίνο ΙΙ &amp; ΙΙΙ.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l-GR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Βιωσιμότητα των Παρεμβάσεων</a:t>
            </a:r>
            <a:endParaRPr lang="el-GR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 και οι δράσεις του ΤΑΜΕ συνέβαλαν σημαντικά στην ενίσχυση του συστήματος διαχείρισης της μετανάστευσης, παραμένει ζητούμενο η διατήρηση των αποτελεσμάτων μετά τη λήξη της χρηματοδότησης.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βιωσιμότητα των παρεμβάσεων απαιτεί περαιτέρω θεσμική θωράκιση και εθνική χρηματοδότηση για τη συνέχιση κρίσιμων υπηρεσιών. Η βιωσιμότητα των δράσεων που χρηματοδοτούνται από το AMIF εξαρτάται από τον σχεδιασμό, την επιλογή των κατάλληλων δικαιούχων, τις συνεργασίες και τη λειτουργική διασύνδεση με τις εθνικές πολιτικές. Παράλληλα, η συστηματική αξιολόγηση και η κεφαλαιοποίηση της τεχνογνωσίας που αποκτήθηκε από την υλοποίηση των έργων, αποτελούν κρίσιμους παράγοντες για τη διατήρηση των θετικών αποτελεσμάτων τους.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l-GR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Προκλήσεις και Βελτιώσεις για το Μέλλον</a:t>
            </a:r>
            <a:endParaRPr lang="el-GR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Απαιτούνται πιο </a:t>
            </a:r>
            <a:r>
              <a:rPr lang="el-GR" sz="15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στοχευμένες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παρεμβάσεις για τη βελτίωση των διαδικασιών ασύλου και την επιτάχυνση των επιστροφών.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συνεργασία με άλλους φορείς, όπως η Ύπατη Αρμοστεία του ΟΗΕ και ο Διεθνής Οργανισμός Μετανάστευσης, πρέπει να ενισχυθεί.</a:t>
            </a:r>
          </a:p>
          <a:p>
            <a:pPr marL="342900" lvl="0" indent="-34290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Απαιτείται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περαιτέρω ενίσχυση των πολιτικών για την κοινωνική ένταξη και την απασχόληση των μεταναστών.</a:t>
            </a:r>
          </a:p>
          <a:p>
            <a:pPr>
              <a:buSzPct val="120000"/>
            </a:pPr>
            <a:endParaRPr lang="en-US" sz="15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3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A376B-AFCD-2F1F-0426-FC32CCD1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13723C92-7DAA-39F2-B100-9DFAE65ABA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D7BFE5-A7E9-3A73-220A-22327AA30562}"/>
              </a:ext>
            </a:extLst>
          </p:cNvPr>
          <p:cNvSpPr txBox="1"/>
          <p:nvPr/>
        </p:nvSpPr>
        <p:spPr>
          <a:xfrm>
            <a:off x="253999" y="521572"/>
            <a:ext cx="441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Βασικά Αποτελέσματα –ΤΕΑ (1/2)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4E6825-B3FA-07AD-5005-79B2AAC6CF97}"/>
              </a:ext>
            </a:extLst>
          </p:cNvPr>
          <p:cNvSpPr txBox="1"/>
          <p:nvPr/>
        </p:nvSpPr>
        <p:spPr>
          <a:xfrm>
            <a:off x="220675" y="1236092"/>
            <a:ext cx="11750650" cy="4362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spcBef>
                <a:spcPts val="600"/>
              </a:spcBef>
              <a:buNone/>
            </a:pPr>
            <a:r>
              <a:rPr lang="el-GR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Αποτελεσματικότητα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Σημαντική συμβολή στην ενίσχυση της συνοριακής διαχείρισης, της πρόληψης και καταπολέμησης του εγκλήματος και στη βελτίωση των δυνατοτήτων διαχείρισης κρίσεων.</a:t>
            </a:r>
          </a:p>
          <a:p>
            <a:pPr marL="171450" indent="-1714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 δράσεων που σχετίζονται με την προμήθεια εξοπλισμού, την εκπαίδευση προσωπικού και τη βελτίωση των υποδομών για την προστασία των εξωτερικών συνόρων της Ελλάδας.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None/>
            </a:pPr>
            <a:r>
              <a:rPr lang="el-GR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Συμπληρωματικότητα &amp; Συνέργειες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δράσεις του ΤΕΑ ήταν σε συνάφεια με άλλες εθνικές και ευρωπαϊκές πολιτικές και προγράμματα, ενώ υπήρξε ενίσχυση της συνεργασίας μεταξύ κρατικών φορέων, της </a:t>
            </a:r>
            <a:r>
              <a:rPr lang="el-GR" sz="15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Europol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του </a:t>
            </a:r>
            <a:r>
              <a:rPr lang="el-GR" sz="15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Frontex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άλλων σχετικών οργάνων.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None/>
            </a:pPr>
            <a:r>
              <a:rPr lang="el-GR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Διοικητική Ικανότητα &amp; Βιωσιμότητα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Πρόγραμμα κατάφερε να βελτιώσει τις επιχειρησιακές δυνατότητες της χώρας, </a:t>
            </a:r>
            <a:r>
              <a:rPr lang="el-G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την ανάδειξη 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προκλήσεων στη διοικητική διαχείριση και την έγκαιρη υλοποίηση δράσεων.</a:t>
            </a:r>
          </a:p>
          <a:p>
            <a:pPr marL="171450" indent="-1714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βιωσιμότητα των δράσεων εξαρτάται από τη συνεχιζόμενη χρηματοδότηση και την ενσωμάτωση των παρεμβάσεων στις εθνικές πολιτικές.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None/>
            </a:pPr>
            <a:r>
              <a:rPr lang="el-GR" sz="1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Επιπτώσεις στην εσωτερική ασφάλεια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71450" indent="-1714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Πρόγραμμα συνέβαλε στην καταπολέμηση του διασυνοριακού εγκλήματος, συμπεριλαμβανομένης της τρομοκρατίας, μέσω της βελτίωσης των μηχανισμών παρακολούθησης και ανταλλαγής πληροφοριών.</a:t>
            </a:r>
          </a:p>
          <a:p>
            <a:pPr marL="171450" indent="-1714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Παράλληλα, εν</a:t>
            </a:r>
            <a:r>
              <a:rPr lang="el-G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ισχύθηκε</a:t>
            </a:r>
            <a:r>
              <a:rPr lang="el-GR" sz="15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η ικανότητα των αρχών να ανταποκρίνονται άμεσα σε κρίσεις και να προστατεύουν κρίσιμες υποδομές.</a:t>
            </a:r>
          </a:p>
          <a:p>
            <a:pPr>
              <a:buSzPct val="120000"/>
            </a:pPr>
            <a:endParaRPr lang="en-US" sz="15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94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F0AD1-BEC4-B94B-9780-0C5C6295D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DC35DA95-9220-2A55-E9DF-EA8D36F311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53CB73-D842-D446-CD9A-16AAE41EE6E6}"/>
              </a:ext>
            </a:extLst>
          </p:cNvPr>
          <p:cNvSpPr txBox="1"/>
          <p:nvPr/>
        </p:nvSpPr>
        <p:spPr>
          <a:xfrm>
            <a:off x="253999" y="521572"/>
            <a:ext cx="441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Βασικά Αποτελέσματα –ΤΕΑ (2/2)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C8C08A-10CA-6919-A83D-E7EA07886846}"/>
              </a:ext>
            </a:extLst>
          </p:cNvPr>
          <p:cNvSpPr txBox="1"/>
          <p:nvPr/>
        </p:nvSpPr>
        <p:spPr>
          <a:xfrm>
            <a:off x="113099" y="1081677"/>
            <a:ext cx="11750650" cy="550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  <a:spcBef>
                <a:spcPts val="600"/>
              </a:spcBef>
              <a:buNone/>
            </a:pPr>
            <a:r>
              <a:rPr lang="el-GR" sz="14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Καλές Πρακτικές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None/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Ενίσχυση Συνοριακών Υποδομών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δημιουργία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αναβάθμιση υποδομών επιτήρησης</a:t>
            </a:r>
            <a:r>
              <a:rPr lang="en-US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πχ EUROSUR), βελτίωσε την επιχειρησιακή ικανότητα των αρχών στη διαχείριση των συνόρων.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χρηματοδότηση για εξοπλισμό και εκπαίδευση προσωπικού συνέβαλε στην ενίσχυση του ελέγχου και της διαχείρισης των μεταναστευτικών ροών.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None/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Συνεργασία με την ΕΕ και διεθνείς οργανισμούς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 συνεργασία με την </a:t>
            </a:r>
            <a:r>
              <a:rPr lang="el-GR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Europol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τον </a:t>
            </a:r>
            <a:r>
              <a:rPr lang="el-GR" sz="14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Frontex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άλλους φορείς οδήγησε σε καλύτερη ανταλλαγή πληροφοριών και αποτελεσματικότερη καταπολέμηση του εγκλήματος.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None/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Εκπαίδευση &amp; Κατάρτιση Προσωπικού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δράσεις εκπαίδευσης για τις τεχνικές επιτήρησης, τη διαχείριση κρίσεων και την προστασία των θυμάτων συνέβαλαν στην αναβάθμιση των δεξιοτήτων των εμπλεκόμενων αρχών.</a:t>
            </a:r>
            <a:endParaRPr lang="el-G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just">
              <a:lnSpc>
                <a:spcPts val="1500"/>
              </a:lnSpc>
              <a:spcBef>
                <a:spcPts val="600"/>
              </a:spcBef>
              <a:buSzPts val="1000"/>
              <a:tabLst>
                <a:tab pos="914400" algn="l"/>
              </a:tabLst>
            </a:pPr>
            <a:r>
              <a:rPr lang="el-GR" sz="1400" b="1" dirty="0">
                <a:solidFill>
                  <a:srgbClr val="4239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Προκλήσεις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None/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Διοικητική &amp; Διαχειριστική Πολυπλοκότητα</a:t>
            </a: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Καταγράφεται ανάγκη για απλοποίηση διαδικασιών και καλύτερο συντονισμό μεταξύ των αρμόδιων φορέων.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Βιωσιμότητα &amp; Συνέχεια Παρεμβάσεων:</a:t>
            </a:r>
            <a:endParaRPr lang="en-US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Παρόλο που τα έργα είχαν θετικό αντίκτυπο, ορισμένες δράσεις δεν ενσωματώθηκαν επαρκώς στις εθνικές πολιτικές, με αποτέλεσμα τη δυσκολία διατήρησης των αποτελεσμάτων τους.</a:t>
            </a:r>
          </a:p>
          <a:p>
            <a:pPr algn="just">
              <a:lnSpc>
                <a:spcPts val="1500"/>
              </a:lnSpc>
              <a:spcBef>
                <a:spcPts val="600"/>
              </a:spcBef>
              <a:buNone/>
              <a:tabLst>
                <a:tab pos="457200" algn="l"/>
              </a:tabLst>
            </a:pPr>
            <a:r>
              <a:rPr lang="el-GR" sz="1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Προσαρμογή στις Μεταβαλλόμενες Ανάγκες:</a:t>
            </a:r>
            <a:endParaRPr lang="el-G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ts val="15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l-GR" sz="1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Καταγράφεται ανάγκη για μεγαλύτερη ευελιξία και προσαρμογή των δράσεων στις πραγματικές συνθήκες.</a:t>
            </a:r>
          </a:p>
          <a:p>
            <a:pPr marL="0" lvl="1" algn="just">
              <a:lnSpc>
                <a:spcPts val="1500"/>
              </a:lnSpc>
              <a:spcBef>
                <a:spcPts val="600"/>
              </a:spcBef>
              <a:buSzPts val="1000"/>
              <a:tabLst>
                <a:tab pos="914400" algn="l"/>
              </a:tabLst>
            </a:pPr>
            <a:endParaRPr lang="el-GR" sz="1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SzPct val="120000"/>
            </a:pPr>
            <a:endParaRPr lang="en-US" sz="1400" dirty="0">
              <a:solidFill>
                <a:schemeClr val="bg2">
                  <a:lumMod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54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5C7AB-4F51-64DD-8BBB-7A64E92618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0513" y="3866478"/>
            <a:ext cx="625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42399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Ευχαριστούμε πολύ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42399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background with white lines&#10;&#10;AI-generated content may be incorrect.">
            <a:extLst>
              <a:ext uri="{FF2B5EF4-FFF2-40B4-BE49-F238E27FC236}">
                <a16:creationId xmlns:a16="http://schemas.microsoft.com/office/drawing/2014/main" id="{83671E0E-8B42-069C-BAC6-AA4F84CD26B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F9A44-F0E7-E0E6-EA0B-E213092A2C65}"/>
              </a:ext>
            </a:extLst>
          </p:cNvPr>
          <p:cNvSpPr txBox="1"/>
          <p:nvPr/>
        </p:nvSpPr>
        <p:spPr>
          <a:xfrm>
            <a:off x="331692" y="1156755"/>
            <a:ext cx="9525002" cy="5002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FFFF"/>
                </a:solidFill>
                <a:latin typeface="Calibri (Body)"/>
              </a:rPr>
              <a:t>Κανονιστικό Πλαίσιο Αξιολόγησης.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FFFF"/>
                </a:solidFill>
                <a:latin typeface="Calibri (Body)"/>
              </a:rPr>
              <a:t>Στόχος Αξιολόγησης.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FFFF"/>
                </a:solidFill>
                <a:latin typeface="Calibri (Body)"/>
              </a:rPr>
              <a:t>Μεθοδολογικό Πλαίσιο.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l-GR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Λογική Παρέμβασης.</a:t>
            </a:r>
            <a:endParaRPr lang="el-GR" sz="2300" b="1" dirty="0">
              <a:solidFill>
                <a:srgbClr val="FFFFFF"/>
              </a:solidFill>
              <a:latin typeface="Calibri (Body)"/>
            </a:endParaRP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FFFF"/>
                </a:solidFill>
                <a:latin typeface="Calibri (Body)"/>
              </a:rPr>
              <a:t>Τρέχουσα Κατάσταση.</a:t>
            </a:r>
          </a:p>
          <a:p>
            <a:pPr marL="914400" lvl="1" indent="-45720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300" b="1" dirty="0">
                <a:solidFill>
                  <a:srgbClr val="FFFFFF"/>
                </a:solidFill>
                <a:latin typeface="Calibri (Body)"/>
              </a:rPr>
              <a:t>Βασικά Αποτελέσματα εκ των υστέρων αξιολόγησης </a:t>
            </a:r>
            <a:r>
              <a:rPr kumimoji="0" lang="el-GR" sz="2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ΤΑΜΕ – ΤΕΑ.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 startAt="2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7C915-6A38-3D86-2FD6-B2A8BE8B0AD0}"/>
              </a:ext>
            </a:extLst>
          </p:cNvPr>
          <p:cNvSpPr txBox="1"/>
          <p:nvPr/>
        </p:nvSpPr>
        <p:spPr>
          <a:xfrm>
            <a:off x="331692" y="549874"/>
            <a:ext cx="6120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haroni" panose="020B0604020202020204" pitchFamily="2" charset="-79"/>
              </a:rPr>
              <a:t>Περιεχόμενα</a:t>
            </a:r>
            <a:r>
              <a:rPr kumimoji="0" lang="en-US" sz="2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haroni" panose="020B0604020202020204" pitchFamily="2" charset="-79"/>
              </a:rPr>
              <a:t> </a:t>
            </a:r>
            <a:r>
              <a:rPr kumimoji="0" lang="el-GR" sz="2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haroni" panose="020B0604020202020204" pitchFamily="2" charset="-79"/>
              </a:rPr>
              <a:t>Παρουσίασης</a:t>
            </a:r>
            <a:endParaRPr kumimoji="0" lang="en-US" sz="2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haroni" panose="020B0604020202020204" pitchFamily="2" charset="-79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B8849-FAF6-94AD-7544-E9053ECBF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4C75579F-968F-0623-8FF7-E73CE6C4696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43AB72-E96A-66E9-A356-A08AF70A51AC}"/>
              </a:ext>
            </a:extLst>
          </p:cNvPr>
          <p:cNvSpPr txBox="1"/>
          <p:nvPr/>
        </p:nvSpPr>
        <p:spPr>
          <a:xfrm>
            <a:off x="254000" y="521572"/>
            <a:ext cx="443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Κανονιστικό Πλαίσιο Αξιολόγησης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A612965-80E3-0422-8B36-7C9D5A8179DB}"/>
              </a:ext>
            </a:extLst>
          </p:cNvPr>
          <p:cNvSpPr/>
          <p:nvPr/>
        </p:nvSpPr>
        <p:spPr>
          <a:xfrm>
            <a:off x="163444" y="1465729"/>
            <a:ext cx="11737203" cy="48706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Ο Κανονισμός (ΕΕ</a:t>
            </a:r>
            <a:r>
              <a:rPr lang="el-GR" sz="220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 514/2014 σχετικά με τον καθορισμό γενικών διατάξεων (Άρθρο 56, παράγραφος 3) 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Ο κατ' εξουσιοδότηση Κανονισμός (ΕΕ) 207/2017 της Επιτροπής ορίζει το Κοινό Πλαίσιο Παρακολούθησης και Αξιολόγησης (ΚΠΑ</a:t>
            </a:r>
            <a:r>
              <a:rPr lang="el-GR" sz="220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Ο Κανονισμός (ΕΕ) 516/2014 που αφορά το ΤΑΜΕ. 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Ο Κανονισμός (ΕΕ) 513/2014 που αφορά το ΤΕΑ.</a:t>
            </a:r>
            <a:endParaRPr lang="el-GR" sz="2200" dirty="0">
              <a:latin typeface="Roboto" panose="02000000000000000000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73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1A1FE987-9311-02F4-4B12-A6A962FF61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000" y="521572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Στόχος Αξιολόγησης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675" y="1412476"/>
            <a:ext cx="1175065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Βασικό στόχο αποτελεί 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η</a:t>
            </a:r>
            <a:r>
              <a:rPr lang="el-GR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εκτίμηση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η </a:t>
            </a:r>
            <a:r>
              <a:rPr lang="el-GR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συνολική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αποτίμηση 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(ποσοτική και ποιοτική) των </a:t>
            </a:r>
            <a:r>
              <a:rPr lang="el-GR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τελικών αποτελεσμάτων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της </a:t>
            </a:r>
            <a:r>
              <a:rPr lang="el-GR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τελικής επίδρασης και του συνολικού αντικτύπου (</a:t>
            </a:r>
            <a:r>
              <a:rPr lang="en-US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</a:t>
            </a:r>
            <a:r>
              <a:rPr lang="el-GR" sz="26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των Προγραμμάτων </a:t>
            </a: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ΤΑΜΕ/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ΤΕΑ στη βάση κριτηρίων αξιολόγησης. Ειδικότερα</a:t>
            </a: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αφορά</a:t>
            </a:r>
            <a:r>
              <a:rPr lang="en-US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ü"/>
            </a:pP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ποσοτική μέτρηση της επίτευξης των δεικτών και των Ειδικών Στόχων τους.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ü"/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ποσοτική και ποιοτική ανάλυση των αποτελεσμάτων τους. </a:t>
            </a:r>
          </a:p>
          <a:p>
            <a:pPr marL="800100" lvl="1" indent="-342900">
              <a:buSzPct val="120000"/>
              <a:buFont typeface="Wingdings" panose="05000000000000000000" pitchFamily="2" charset="2"/>
              <a:buChar char="ü"/>
            </a:pPr>
            <a:r>
              <a:rPr lang="el-GR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Την αποτίμηση </a:t>
            </a:r>
            <a:r>
              <a:rPr lang="el-GR" sz="26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του συνολικού τους αντικτύπου και της συμβολής τους στους επιδιωκόμενους στόχους πολιτικής και στην αντιμετώπιση των προκλήσεων που είχαν τεθεί. 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3410">
            <a:extLst>
              <a:ext uri="{FF2B5EF4-FFF2-40B4-BE49-F238E27FC236}">
                <a16:creationId xmlns:a16="http://schemas.microsoft.com/office/drawing/2014/main" id="{F8005901-00F7-E908-A2E9-28981C8CAF68}"/>
              </a:ext>
            </a:extLst>
          </p:cNvPr>
          <p:cNvGrpSpPr/>
          <p:nvPr/>
        </p:nvGrpSpPr>
        <p:grpSpPr>
          <a:xfrm>
            <a:off x="10395772" y="3849669"/>
            <a:ext cx="911505" cy="766268"/>
            <a:chOff x="8213725" y="5172076"/>
            <a:chExt cx="573088" cy="517525"/>
          </a:xfrm>
          <a:solidFill>
            <a:schemeClr val="accent5">
              <a:lumMod val="50000"/>
            </a:schemeClr>
          </a:solidFill>
        </p:grpSpPr>
        <p:sp>
          <p:nvSpPr>
            <p:cNvPr id="3" name="Freeform 338">
              <a:extLst>
                <a:ext uri="{FF2B5EF4-FFF2-40B4-BE49-F238E27FC236}">
                  <a16:creationId xmlns:a16="http://schemas.microsoft.com/office/drawing/2014/main" id="{AFEC6E8E-AA77-3780-8238-3915AA06F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325" y="5273676"/>
              <a:ext cx="319088" cy="315913"/>
            </a:xfrm>
            <a:custGeom>
              <a:avLst/>
              <a:gdLst>
                <a:gd name="T0" fmla="*/ 157 w 201"/>
                <a:gd name="T1" fmla="*/ 74 h 199"/>
                <a:gd name="T2" fmla="*/ 163 w 201"/>
                <a:gd name="T3" fmla="*/ 99 h 199"/>
                <a:gd name="T4" fmla="*/ 161 w 201"/>
                <a:gd name="T5" fmla="*/ 113 h 199"/>
                <a:gd name="T6" fmla="*/ 151 w 201"/>
                <a:gd name="T7" fmla="*/ 134 h 199"/>
                <a:gd name="T8" fmla="*/ 134 w 201"/>
                <a:gd name="T9" fmla="*/ 151 h 199"/>
                <a:gd name="T10" fmla="*/ 113 w 201"/>
                <a:gd name="T11" fmla="*/ 161 h 199"/>
                <a:gd name="T12" fmla="*/ 99 w 201"/>
                <a:gd name="T13" fmla="*/ 163 h 199"/>
                <a:gd name="T14" fmla="*/ 75 w 201"/>
                <a:gd name="T15" fmla="*/ 157 h 199"/>
                <a:gd name="T16" fmla="*/ 55 w 201"/>
                <a:gd name="T17" fmla="*/ 143 h 199"/>
                <a:gd name="T18" fmla="*/ 42 w 201"/>
                <a:gd name="T19" fmla="*/ 124 h 199"/>
                <a:gd name="T20" fmla="*/ 38 w 201"/>
                <a:gd name="T21" fmla="*/ 99 h 199"/>
                <a:gd name="T22" fmla="*/ 38 w 201"/>
                <a:gd name="T23" fmla="*/ 86 h 199"/>
                <a:gd name="T24" fmla="*/ 48 w 201"/>
                <a:gd name="T25" fmla="*/ 65 h 199"/>
                <a:gd name="T26" fmla="*/ 65 w 201"/>
                <a:gd name="T27" fmla="*/ 48 h 199"/>
                <a:gd name="T28" fmla="*/ 88 w 201"/>
                <a:gd name="T29" fmla="*/ 38 h 199"/>
                <a:gd name="T30" fmla="*/ 99 w 201"/>
                <a:gd name="T31" fmla="*/ 36 h 199"/>
                <a:gd name="T32" fmla="*/ 124 w 201"/>
                <a:gd name="T33" fmla="*/ 42 h 199"/>
                <a:gd name="T34" fmla="*/ 144 w 201"/>
                <a:gd name="T35" fmla="*/ 55 h 199"/>
                <a:gd name="T36" fmla="*/ 176 w 201"/>
                <a:gd name="T37" fmla="*/ 34 h 199"/>
                <a:gd name="T38" fmla="*/ 142 w 201"/>
                <a:gd name="T39" fmla="*/ 9 h 199"/>
                <a:gd name="T40" fmla="*/ 122 w 201"/>
                <a:gd name="T41" fmla="*/ 2 h 199"/>
                <a:gd name="T42" fmla="*/ 99 w 201"/>
                <a:gd name="T43" fmla="*/ 0 h 199"/>
                <a:gd name="T44" fmla="*/ 80 w 201"/>
                <a:gd name="T45" fmla="*/ 2 h 199"/>
                <a:gd name="T46" fmla="*/ 44 w 201"/>
                <a:gd name="T47" fmla="*/ 17 h 199"/>
                <a:gd name="T48" fmla="*/ 17 w 201"/>
                <a:gd name="T49" fmla="*/ 44 h 199"/>
                <a:gd name="T50" fmla="*/ 2 w 201"/>
                <a:gd name="T51" fmla="*/ 78 h 199"/>
                <a:gd name="T52" fmla="*/ 0 w 201"/>
                <a:gd name="T53" fmla="*/ 99 h 199"/>
                <a:gd name="T54" fmla="*/ 7 w 201"/>
                <a:gd name="T55" fmla="*/ 138 h 199"/>
                <a:gd name="T56" fmla="*/ 29 w 201"/>
                <a:gd name="T57" fmla="*/ 170 h 199"/>
                <a:gd name="T58" fmla="*/ 61 w 201"/>
                <a:gd name="T59" fmla="*/ 191 h 199"/>
                <a:gd name="T60" fmla="*/ 99 w 201"/>
                <a:gd name="T61" fmla="*/ 199 h 199"/>
                <a:gd name="T62" fmla="*/ 121 w 201"/>
                <a:gd name="T63" fmla="*/ 197 h 199"/>
                <a:gd name="T64" fmla="*/ 155 w 201"/>
                <a:gd name="T65" fmla="*/ 182 h 199"/>
                <a:gd name="T66" fmla="*/ 184 w 201"/>
                <a:gd name="T67" fmla="*/ 155 h 199"/>
                <a:gd name="T68" fmla="*/ 199 w 201"/>
                <a:gd name="T69" fmla="*/ 120 h 199"/>
                <a:gd name="T70" fmla="*/ 201 w 201"/>
                <a:gd name="T71" fmla="*/ 99 h 199"/>
                <a:gd name="T72" fmla="*/ 197 w 201"/>
                <a:gd name="T73" fmla="*/ 74 h 199"/>
                <a:gd name="T74" fmla="*/ 190 w 201"/>
                <a:gd name="T75" fmla="*/ 5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1" h="199">
                  <a:moveTo>
                    <a:pt x="157" y="74"/>
                  </a:moveTo>
                  <a:lnTo>
                    <a:pt x="157" y="74"/>
                  </a:lnTo>
                  <a:lnTo>
                    <a:pt x="161" y="86"/>
                  </a:lnTo>
                  <a:lnTo>
                    <a:pt x="163" y="99"/>
                  </a:lnTo>
                  <a:lnTo>
                    <a:pt x="163" y="99"/>
                  </a:lnTo>
                  <a:lnTo>
                    <a:pt x="161" y="113"/>
                  </a:lnTo>
                  <a:lnTo>
                    <a:pt x="157" y="124"/>
                  </a:lnTo>
                  <a:lnTo>
                    <a:pt x="151" y="134"/>
                  </a:lnTo>
                  <a:lnTo>
                    <a:pt x="144" y="143"/>
                  </a:lnTo>
                  <a:lnTo>
                    <a:pt x="134" y="151"/>
                  </a:lnTo>
                  <a:lnTo>
                    <a:pt x="124" y="157"/>
                  </a:lnTo>
                  <a:lnTo>
                    <a:pt x="113" y="161"/>
                  </a:lnTo>
                  <a:lnTo>
                    <a:pt x="99" y="163"/>
                  </a:lnTo>
                  <a:lnTo>
                    <a:pt x="99" y="163"/>
                  </a:lnTo>
                  <a:lnTo>
                    <a:pt x="88" y="161"/>
                  </a:lnTo>
                  <a:lnTo>
                    <a:pt x="75" y="157"/>
                  </a:lnTo>
                  <a:lnTo>
                    <a:pt x="65" y="151"/>
                  </a:lnTo>
                  <a:lnTo>
                    <a:pt x="55" y="143"/>
                  </a:lnTo>
                  <a:lnTo>
                    <a:pt x="48" y="134"/>
                  </a:lnTo>
                  <a:lnTo>
                    <a:pt x="42" y="124"/>
                  </a:lnTo>
                  <a:lnTo>
                    <a:pt x="38" y="113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86"/>
                  </a:lnTo>
                  <a:lnTo>
                    <a:pt x="42" y="74"/>
                  </a:lnTo>
                  <a:lnTo>
                    <a:pt x="48" y="65"/>
                  </a:lnTo>
                  <a:lnTo>
                    <a:pt x="55" y="55"/>
                  </a:lnTo>
                  <a:lnTo>
                    <a:pt x="65" y="48"/>
                  </a:lnTo>
                  <a:lnTo>
                    <a:pt x="75" y="42"/>
                  </a:lnTo>
                  <a:lnTo>
                    <a:pt x="88" y="38"/>
                  </a:lnTo>
                  <a:lnTo>
                    <a:pt x="99" y="36"/>
                  </a:lnTo>
                  <a:lnTo>
                    <a:pt x="99" y="36"/>
                  </a:lnTo>
                  <a:lnTo>
                    <a:pt x="113" y="38"/>
                  </a:lnTo>
                  <a:lnTo>
                    <a:pt x="124" y="42"/>
                  </a:lnTo>
                  <a:lnTo>
                    <a:pt x="136" y="48"/>
                  </a:lnTo>
                  <a:lnTo>
                    <a:pt x="144" y="55"/>
                  </a:lnTo>
                  <a:lnTo>
                    <a:pt x="176" y="34"/>
                  </a:lnTo>
                  <a:lnTo>
                    <a:pt x="176" y="34"/>
                  </a:lnTo>
                  <a:lnTo>
                    <a:pt x="161" y="19"/>
                  </a:lnTo>
                  <a:lnTo>
                    <a:pt x="142" y="9"/>
                  </a:lnTo>
                  <a:lnTo>
                    <a:pt x="132" y="3"/>
                  </a:lnTo>
                  <a:lnTo>
                    <a:pt x="122" y="2"/>
                  </a:lnTo>
                  <a:lnTo>
                    <a:pt x="111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80" y="2"/>
                  </a:lnTo>
                  <a:lnTo>
                    <a:pt x="61" y="7"/>
                  </a:lnTo>
                  <a:lnTo>
                    <a:pt x="44" y="17"/>
                  </a:lnTo>
                  <a:lnTo>
                    <a:pt x="29" y="28"/>
                  </a:lnTo>
                  <a:lnTo>
                    <a:pt x="17" y="44"/>
                  </a:lnTo>
                  <a:lnTo>
                    <a:pt x="7" y="61"/>
                  </a:lnTo>
                  <a:lnTo>
                    <a:pt x="2" y="78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2" y="120"/>
                  </a:lnTo>
                  <a:lnTo>
                    <a:pt x="7" y="138"/>
                  </a:lnTo>
                  <a:lnTo>
                    <a:pt x="17" y="155"/>
                  </a:lnTo>
                  <a:lnTo>
                    <a:pt x="29" y="170"/>
                  </a:lnTo>
                  <a:lnTo>
                    <a:pt x="44" y="182"/>
                  </a:lnTo>
                  <a:lnTo>
                    <a:pt x="61" y="191"/>
                  </a:lnTo>
                  <a:lnTo>
                    <a:pt x="80" y="197"/>
                  </a:lnTo>
                  <a:lnTo>
                    <a:pt x="99" y="199"/>
                  </a:lnTo>
                  <a:lnTo>
                    <a:pt x="99" y="199"/>
                  </a:lnTo>
                  <a:lnTo>
                    <a:pt x="121" y="197"/>
                  </a:lnTo>
                  <a:lnTo>
                    <a:pt x="140" y="191"/>
                  </a:lnTo>
                  <a:lnTo>
                    <a:pt x="155" y="182"/>
                  </a:lnTo>
                  <a:lnTo>
                    <a:pt x="170" y="170"/>
                  </a:lnTo>
                  <a:lnTo>
                    <a:pt x="184" y="155"/>
                  </a:lnTo>
                  <a:lnTo>
                    <a:pt x="192" y="138"/>
                  </a:lnTo>
                  <a:lnTo>
                    <a:pt x="199" y="120"/>
                  </a:lnTo>
                  <a:lnTo>
                    <a:pt x="201" y="99"/>
                  </a:lnTo>
                  <a:lnTo>
                    <a:pt x="201" y="99"/>
                  </a:lnTo>
                  <a:lnTo>
                    <a:pt x="199" y="88"/>
                  </a:lnTo>
                  <a:lnTo>
                    <a:pt x="197" y="74"/>
                  </a:lnTo>
                  <a:lnTo>
                    <a:pt x="193" y="63"/>
                  </a:lnTo>
                  <a:lnTo>
                    <a:pt x="190" y="53"/>
                  </a:lnTo>
                  <a:lnTo>
                    <a:pt x="15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" name="Freeform 339">
              <a:extLst>
                <a:ext uri="{FF2B5EF4-FFF2-40B4-BE49-F238E27FC236}">
                  <a16:creationId xmlns:a16="http://schemas.microsoft.com/office/drawing/2014/main" id="{D090F746-F0E4-9A73-760D-BFED9B2D1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3725" y="5172076"/>
              <a:ext cx="573088" cy="517525"/>
            </a:xfrm>
            <a:custGeom>
              <a:avLst/>
              <a:gdLst>
                <a:gd name="T0" fmla="*/ 273 w 361"/>
                <a:gd name="T1" fmla="*/ 104 h 326"/>
                <a:gd name="T2" fmla="*/ 282 w 361"/>
                <a:gd name="T3" fmla="*/ 133 h 326"/>
                <a:gd name="T4" fmla="*/ 286 w 361"/>
                <a:gd name="T5" fmla="*/ 163 h 326"/>
                <a:gd name="T6" fmla="*/ 282 w 361"/>
                <a:gd name="T7" fmla="*/ 200 h 326"/>
                <a:gd name="T8" fmla="*/ 265 w 361"/>
                <a:gd name="T9" fmla="*/ 232 h 326"/>
                <a:gd name="T10" fmla="*/ 223 w 361"/>
                <a:gd name="T11" fmla="*/ 271 h 326"/>
                <a:gd name="T12" fmla="*/ 188 w 361"/>
                <a:gd name="T13" fmla="*/ 284 h 326"/>
                <a:gd name="T14" fmla="*/ 163 w 361"/>
                <a:gd name="T15" fmla="*/ 286 h 326"/>
                <a:gd name="T16" fmla="*/ 127 w 361"/>
                <a:gd name="T17" fmla="*/ 280 h 326"/>
                <a:gd name="T18" fmla="*/ 94 w 361"/>
                <a:gd name="T19" fmla="*/ 265 h 326"/>
                <a:gd name="T20" fmla="*/ 56 w 361"/>
                <a:gd name="T21" fmla="*/ 223 h 326"/>
                <a:gd name="T22" fmla="*/ 43 w 361"/>
                <a:gd name="T23" fmla="*/ 188 h 326"/>
                <a:gd name="T24" fmla="*/ 41 w 361"/>
                <a:gd name="T25" fmla="*/ 163 h 326"/>
                <a:gd name="T26" fmla="*/ 46 w 361"/>
                <a:gd name="T27" fmla="*/ 127 h 326"/>
                <a:gd name="T28" fmla="*/ 62 w 361"/>
                <a:gd name="T29" fmla="*/ 94 h 326"/>
                <a:gd name="T30" fmla="*/ 106 w 361"/>
                <a:gd name="T31" fmla="*/ 56 h 326"/>
                <a:gd name="T32" fmla="*/ 139 w 361"/>
                <a:gd name="T33" fmla="*/ 43 h 326"/>
                <a:gd name="T34" fmla="*/ 163 w 361"/>
                <a:gd name="T35" fmla="*/ 41 h 326"/>
                <a:gd name="T36" fmla="*/ 206 w 361"/>
                <a:gd name="T37" fmla="*/ 48 h 326"/>
                <a:gd name="T38" fmla="*/ 240 w 361"/>
                <a:gd name="T39" fmla="*/ 67 h 326"/>
                <a:gd name="T40" fmla="*/ 186 w 361"/>
                <a:gd name="T41" fmla="*/ 135 h 326"/>
                <a:gd name="T42" fmla="*/ 163 w 361"/>
                <a:gd name="T43" fmla="*/ 125 h 326"/>
                <a:gd name="T44" fmla="*/ 150 w 361"/>
                <a:gd name="T45" fmla="*/ 129 h 326"/>
                <a:gd name="T46" fmla="*/ 133 w 361"/>
                <a:gd name="T47" fmla="*/ 142 h 326"/>
                <a:gd name="T48" fmla="*/ 125 w 361"/>
                <a:gd name="T49" fmla="*/ 163 h 326"/>
                <a:gd name="T50" fmla="*/ 129 w 361"/>
                <a:gd name="T51" fmla="*/ 179 h 326"/>
                <a:gd name="T52" fmla="*/ 142 w 361"/>
                <a:gd name="T53" fmla="*/ 194 h 326"/>
                <a:gd name="T54" fmla="*/ 163 w 361"/>
                <a:gd name="T55" fmla="*/ 202 h 326"/>
                <a:gd name="T56" fmla="*/ 179 w 361"/>
                <a:gd name="T57" fmla="*/ 198 h 326"/>
                <a:gd name="T58" fmla="*/ 196 w 361"/>
                <a:gd name="T59" fmla="*/ 184 h 326"/>
                <a:gd name="T60" fmla="*/ 202 w 361"/>
                <a:gd name="T61" fmla="*/ 163 h 326"/>
                <a:gd name="T62" fmla="*/ 169 w 361"/>
                <a:gd name="T63" fmla="*/ 171 h 326"/>
                <a:gd name="T64" fmla="*/ 313 w 361"/>
                <a:gd name="T65" fmla="*/ 100 h 326"/>
                <a:gd name="T66" fmla="*/ 340 w 361"/>
                <a:gd name="T67" fmla="*/ 50 h 326"/>
                <a:gd name="T68" fmla="*/ 325 w 361"/>
                <a:gd name="T69" fmla="*/ 12 h 326"/>
                <a:gd name="T70" fmla="*/ 267 w 361"/>
                <a:gd name="T71" fmla="*/ 81 h 326"/>
                <a:gd name="T72" fmla="*/ 271 w 361"/>
                <a:gd name="T73" fmla="*/ 43 h 326"/>
                <a:gd name="T74" fmla="*/ 236 w 361"/>
                <a:gd name="T75" fmla="*/ 18 h 326"/>
                <a:gd name="T76" fmla="*/ 194 w 361"/>
                <a:gd name="T77" fmla="*/ 4 h 326"/>
                <a:gd name="T78" fmla="*/ 163 w 361"/>
                <a:gd name="T79" fmla="*/ 0 h 326"/>
                <a:gd name="T80" fmla="*/ 116 w 361"/>
                <a:gd name="T81" fmla="*/ 8 h 326"/>
                <a:gd name="T82" fmla="*/ 73 w 361"/>
                <a:gd name="T83" fmla="*/ 29 h 326"/>
                <a:gd name="T84" fmla="*/ 39 w 361"/>
                <a:gd name="T85" fmla="*/ 60 h 326"/>
                <a:gd name="T86" fmla="*/ 14 w 361"/>
                <a:gd name="T87" fmla="*/ 100 h 326"/>
                <a:gd name="T88" fmla="*/ 2 w 361"/>
                <a:gd name="T89" fmla="*/ 146 h 326"/>
                <a:gd name="T90" fmla="*/ 2 w 361"/>
                <a:gd name="T91" fmla="*/ 181 h 326"/>
                <a:gd name="T92" fmla="*/ 14 w 361"/>
                <a:gd name="T93" fmla="*/ 227 h 326"/>
                <a:gd name="T94" fmla="*/ 39 w 361"/>
                <a:gd name="T95" fmla="*/ 267 h 326"/>
                <a:gd name="T96" fmla="*/ 73 w 361"/>
                <a:gd name="T97" fmla="*/ 298 h 326"/>
                <a:gd name="T98" fmla="*/ 116 w 361"/>
                <a:gd name="T99" fmla="*/ 319 h 326"/>
                <a:gd name="T100" fmla="*/ 163 w 361"/>
                <a:gd name="T101" fmla="*/ 326 h 326"/>
                <a:gd name="T102" fmla="*/ 196 w 361"/>
                <a:gd name="T103" fmla="*/ 323 h 326"/>
                <a:gd name="T104" fmla="*/ 242 w 361"/>
                <a:gd name="T105" fmla="*/ 307 h 326"/>
                <a:gd name="T106" fmla="*/ 279 w 361"/>
                <a:gd name="T107" fmla="*/ 278 h 326"/>
                <a:gd name="T108" fmla="*/ 307 w 361"/>
                <a:gd name="T109" fmla="*/ 240 h 326"/>
                <a:gd name="T110" fmla="*/ 323 w 361"/>
                <a:gd name="T111" fmla="*/ 196 h 326"/>
                <a:gd name="T112" fmla="*/ 326 w 361"/>
                <a:gd name="T113" fmla="*/ 163 h 326"/>
                <a:gd name="T114" fmla="*/ 321 w 361"/>
                <a:gd name="T115" fmla="*/ 11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1" h="326">
                  <a:moveTo>
                    <a:pt x="309" y="112"/>
                  </a:moveTo>
                  <a:lnTo>
                    <a:pt x="282" y="98"/>
                  </a:lnTo>
                  <a:lnTo>
                    <a:pt x="273" y="104"/>
                  </a:lnTo>
                  <a:lnTo>
                    <a:pt x="273" y="104"/>
                  </a:lnTo>
                  <a:lnTo>
                    <a:pt x="279" y="117"/>
                  </a:lnTo>
                  <a:lnTo>
                    <a:pt x="282" y="133"/>
                  </a:lnTo>
                  <a:lnTo>
                    <a:pt x="286" y="148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86" y="177"/>
                  </a:lnTo>
                  <a:lnTo>
                    <a:pt x="284" y="188"/>
                  </a:lnTo>
                  <a:lnTo>
                    <a:pt x="282" y="200"/>
                  </a:lnTo>
                  <a:lnTo>
                    <a:pt x="277" y="211"/>
                  </a:lnTo>
                  <a:lnTo>
                    <a:pt x="273" y="223"/>
                  </a:lnTo>
                  <a:lnTo>
                    <a:pt x="265" y="232"/>
                  </a:lnTo>
                  <a:lnTo>
                    <a:pt x="252" y="250"/>
                  </a:lnTo>
                  <a:lnTo>
                    <a:pt x="233" y="265"/>
                  </a:lnTo>
                  <a:lnTo>
                    <a:pt x="223" y="271"/>
                  </a:lnTo>
                  <a:lnTo>
                    <a:pt x="211" y="277"/>
                  </a:lnTo>
                  <a:lnTo>
                    <a:pt x="200" y="280"/>
                  </a:lnTo>
                  <a:lnTo>
                    <a:pt x="188" y="284"/>
                  </a:lnTo>
                  <a:lnTo>
                    <a:pt x="177" y="286"/>
                  </a:lnTo>
                  <a:lnTo>
                    <a:pt x="163" y="286"/>
                  </a:lnTo>
                  <a:lnTo>
                    <a:pt x="163" y="286"/>
                  </a:lnTo>
                  <a:lnTo>
                    <a:pt x="152" y="286"/>
                  </a:lnTo>
                  <a:lnTo>
                    <a:pt x="139" y="284"/>
                  </a:lnTo>
                  <a:lnTo>
                    <a:pt x="127" y="280"/>
                  </a:lnTo>
                  <a:lnTo>
                    <a:pt x="116" y="277"/>
                  </a:lnTo>
                  <a:lnTo>
                    <a:pt x="106" y="271"/>
                  </a:lnTo>
                  <a:lnTo>
                    <a:pt x="94" y="265"/>
                  </a:lnTo>
                  <a:lnTo>
                    <a:pt x="77" y="250"/>
                  </a:lnTo>
                  <a:lnTo>
                    <a:pt x="62" y="232"/>
                  </a:lnTo>
                  <a:lnTo>
                    <a:pt x="56" y="223"/>
                  </a:lnTo>
                  <a:lnTo>
                    <a:pt x="50" y="211"/>
                  </a:lnTo>
                  <a:lnTo>
                    <a:pt x="46" y="200"/>
                  </a:lnTo>
                  <a:lnTo>
                    <a:pt x="43" y="188"/>
                  </a:lnTo>
                  <a:lnTo>
                    <a:pt x="41" y="177"/>
                  </a:lnTo>
                  <a:lnTo>
                    <a:pt x="41" y="163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3" y="138"/>
                  </a:lnTo>
                  <a:lnTo>
                    <a:pt x="46" y="127"/>
                  </a:lnTo>
                  <a:lnTo>
                    <a:pt x="50" y="115"/>
                  </a:lnTo>
                  <a:lnTo>
                    <a:pt x="56" y="104"/>
                  </a:lnTo>
                  <a:lnTo>
                    <a:pt x="62" y="94"/>
                  </a:lnTo>
                  <a:lnTo>
                    <a:pt x="77" y="77"/>
                  </a:lnTo>
                  <a:lnTo>
                    <a:pt x="94" y="62"/>
                  </a:lnTo>
                  <a:lnTo>
                    <a:pt x="106" y="56"/>
                  </a:lnTo>
                  <a:lnTo>
                    <a:pt x="116" y="50"/>
                  </a:lnTo>
                  <a:lnTo>
                    <a:pt x="127" y="46"/>
                  </a:lnTo>
                  <a:lnTo>
                    <a:pt x="139" y="43"/>
                  </a:lnTo>
                  <a:lnTo>
                    <a:pt x="152" y="41"/>
                  </a:lnTo>
                  <a:lnTo>
                    <a:pt x="163" y="41"/>
                  </a:lnTo>
                  <a:lnTo>
                    <a:pt x="163" y="41"/>
                  </a:lnTo>
                  <a:lnTo>
                    <a:pt x="179" y="41"/>
                  </a:lnTo>
                  <a:lnTo>
                    <a:pt x="192" y="44"/>
                  </a:lnTo>
                  <a:lnTo>
                    <a:pt x="206" y="48"/>
                  </a:lnTo>
                  <a:lnTo>
                    <a:pt x="217" y="52"/>
                  </a:lnTo>
                  <a:lnTo>
                    <a:pt x="229" y="60"/>
                  </a:lnTo>
                  <a:lnTo>
                    <a:pt x="240" y="67"/>
                  </a:lnTo>
                  <a:lnTo>
                    <a:pt x="250" y="77"/>
                  </a:lnTo>
                  <a:lnTo>
                    <a:pt x="259" y="87"/>
                  </a:lnTo>
                  <a:lnTo>
                    <a:pt x="186" y="135"/>
                  </a:lnTo>
                  <a:lnTo>
                    <a:pt x="186" y="135"/>
                  </a:lnTo>
                  <a:lnTo>
                    <a:pt x="177" y="127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56" y="127"/>
                  </a:lnTo>
                  <a:lnTo>
                    <a:pt x="150" y="129"/>
                  </a:lnTo>
                  <a:lnTo>
                    <a:pt x="142" y="133"/>
                  </a:lnTo>
                  <a:lnTo>
                    <a:pt x="137" y="137"/>
                  </a:lnTo>
                  <a:lnTo>
                    <a:pt x="133" y="142"/>
                  </a:lnTo>
                  <a:lnTo>
                    <a:pt x="129" y="148"/>
                  </a:lnTo>
                  <a:lnTo>
                    <a:pt x="127" y="156"/>
                  </a:lnTo>
                  <a:lnTo>
                    <a:pt x="125" y="163"/>
                  </a:lnTo>
                  <a:lnTo>
                    <a:pt x="125" y="163"/>
                  </a:lnTo>
                  <a:lnTo>
                    <a:pt x="127" y="171"/>
                  </a:lnTo>
                  <a:lnTo>
                    <a:pt x="129" y="179"/>
                  </a:lnTo>
                  <a:lnTo>
                    <a:pt x="133" y="184"/>
                  </a:lnTo>
                  <a:lnTo>
                    <a:pt x="137" y="190"/>
                  </a:lnTo>
                  <a:lnTo>
                    <a:pt x="142" y="194"/>
                  </a:lnTo>
                  <a:lnTo>
                    <a:pt x="150" y="198"/>
                  </a:lnTo>
                  <a:lnTo>
                    <a:pt x="156" y="200"/>
                  </a:lnTo>
                  <a:lnTo>
                    <a:pt x="163" y="202"/>
                  </a:lnTo>
                  <a:lnTo>
                    <a:pt x="163" y="202"/>
                  </a:lnTo>
                  <a:lnTo>
                    <a:pt x="171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90" y="190"/>
                  </a:lnTo>
                  <a:lnTo>
                    <a:pt x="196" y="184"/>
                  </a:lnTo>
                  <a:lnTo>
                    <a:pt x="198" y="179"/>
                  </a:lnTo>
                  <a:lnTo>
                    <a:pt x="202" y="171"/>
                  </a:lnTo>
                  <a:lnTo>
                    <a:pt x="202" y="163"/>
                  </a:lnTo>
                  <a:lnTo>
                    <a:pt x="202" y="163"/>
                  </a:lnTo>
                  <a:lnTo>
                    <a:pt x="200" y="152"/>
                  </a:lnTo>
                  <a:lnTo>
                    <a:pt x="169" y="171"/>
                  </a:lnTo>
                  <a:lnTo>
                    <a:pt x="165" y="165"/>
                  </a:lnTo>
                  <a:lnTo>
                    <a:pt x="284" y="87"/>
                  </a:lnTo>
                  <a:lnTo>
                    <a:pt x="313" y="100"/>
                  </a:lnTo>
                  <a:lnTo>
                    <a:pt x="361" y="69"/>
                  </a:lnTo>
                  <a:lnTo>
                    <a:pt x="332" y="56"/>
                  </a:lnTo>
                  <a:lnTo>
                    <a:pt x="340" y="50"/>
                  </a:lnTo>
                  <a:lnTo>
                    <a:pt x="332" y="39"/>
                  </a:lnTo>
                  <a:lnTo>
                    <a:pt x="325" y="43"/>
                  </a:lnTo>
                  <a:lnTo>
                    <a:pt x="325" y="12"/>
                  </a:lnTo>
                  <a:lnTo>
                    <a:pt x="277" y="43"/>
                  </a:lnTo>
                  <a:lnTo>
                    <a:pt x="277" y="75"/>
                  </a:lnTo>
                  <a:lnTo>
                    <a:pt x="267" y="81"/>
                  </a:lnTo>
                  <a:lnTo>
                    <a:pt x="267" y="44"/>
                  </a:lnTo>
                  <a:lnTo>
                    <a:pt x="271" y="43"/>
                  </a:lnTo>
                  <a:lnTo>
                    <a:pt x="271" y="43"/>
                  </a:lnTo>
                  <a:lnTo>
                    <a:pt x="261" y="33"/>
                  </a:lnTo>
                  <a:lnTo>
                    <a:pt x="248" y="25"/>
                  </a:lnTo>
                  <a:lnTo>
                    <a:pt x="236" y="18"/>
                  </a:lnTo>
                  <a:lnTo>
                    <a:pt x="223" y="12"/>
                  </a:lnTo>
                  <a:lnTo>
                    <a:pt x="209" y="6"/>
                  </a:lnTo>
                  <a:lnTo>
                    <a:pt x="194" y="4"/>
                  </a:lnTo>
                  <a:lnTo>
                    <a:pt x="179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48" y="2"/>
                  </a:lnTo>
                  <a:lnTo>
                    <a:pt x="131" y="4"/>
                  </a:lnTo>
                  <a:lnTo>
                    <a:pt x="116" y="8"/>
                  </a:lnTo>
                  <a:lnTo>
                    <a:pt x="100" y="14"/>
                  </a:lnTo>
                  <a:lnTo>
                    <a:pt x="87" y="20"/>
                  </a:lnTo>
                  <a:lnTo>
                    <a:pt x="73" y="29"/>
                  </a:lnTo>
                  <a:lnTo>
                    <a:pt x="60" y="39"/>
                  </a:lnTo>
                  <a:lnTo>
                    <a:pt x="48" y="48"/>
                  </a:lnTo>
                  <a:lnTo>
                    <a:pt x="39" y="60"/>
                  </a:lnTo>
                  <a:lnTo>
                    <a:pt x="29" y="73"/>
                  </a:lnTo>
                  <a:lnTo>
                    <a:pt x="22" y="87"/>
                  </a:lnTo>
                  <a:lnTo>
                    <a:pt x="14" y="100"/>
                  </a:lnTo>
                  <a:lnTo>
                    <a:pt x="8" y="115"/>
                  </a:lnTo>
                  <a:lnTo>
                    <a:pt x="4" y="131"/>
                  </a:lnTo>
                  <a:lnTo>
                    <a:pt x="2" y="146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2" y="181"/>
                  </a:lnTo>
                  <a:lnTo>
                    <a:pt x="4" y="196"/>
                  </a:lnTo>
                  <a:lnTo>
                    <a:pt x="8" y="211"/>
                  </a:lnTo>
                  <a:lnTo>
                    <a:pt x="14" y="227"/>
                  </a:lnTo>
                  <a:lnTo>
                    <a:pt x="22" y="240"/>
                  </a:lnTo>
                  <a:lnTo>
                    <a:pt x="29" y="254"/>
                  </a:lnTo>
                  <a:lnTo>
                    <a:pt x="39" y="267"/>
                  </a:lnTo>
                  <a:lnTo>
                    <a:pt x="48" y="278"/>
                  </a:lnTo>
                  <a:lnTo>
                    <a:pt x="60" y="288"/>
                  </a:lnTo>
                  <a:lnTo>
                    <a:pt x="73" y="298"/>
                  </a:lnTo>
                  <a:lnTo>
                    <a:pt x="87" y="307"/>
                  </a:lnTo>
                  <a:lnTo>
                    <a:pt x="100" y="313"/>
                  </a:lnTo>
                  <a:lnTo>
                    <a:pt x="116" y="319"/>
                  </a:lnTo>
                  <a:lnTo>
                    <a:pt x="131" y="323"/>
                  </a:lnTo>
                  <a:lnTo>
                    <a:pt x="148" y="324"/>
                  </a:lnTo>
                  <a:lnTo>
                    <a:pt x="163" y="326"/>
                  </a:lnTo>
                  <a:lnTo>
                    <a:pt x="163" y="326"/>
                  </a:lnTo>
                  <a:lnTo>
                    <a:pt x="181" y="324"/>
                  </a:lnTo>
                  <a:lnTo>
                    <a:pt x="196" y="323"/>
                  </a:lnTo>
                  <a:lnTo>
                    <a:pt x="211" y="319"/>
                  </a:lnTo>
                  <a:lnTo>
                    <a:pt x="227" y="313"/>
                  </a:lnTo>
                  <a:lnTo>
                    <a:pt x="242" y="307"/>
                  </a:lnTo>
                  <a:lnTo>
                    <a:pt x="256" y="298"/>
                  </a:lnTo>
                  <a:lnTo>
                    <a:pt x="267" y="288"/>
                  </a:lnTo>
                  <a:lnTo>
                    <a:pt x="279" y="278"/>
                  </a:lnTo>
                  <a:lnTo>
                    <a:pt x="290" y="267"/>
                  </a:lnTo>
                  <a:lnTo>
                    <a:pt x="300" y="254"/>
                  </a:lnTo>
                  <a:lnTo>
                    <a:pt x="307" y="240"/>
                  </a:lnTo>
                  <a:lnTo>
                    <a:pt x="313" y="227"/>
                  </a:lnTo>
                  <a:lnTo>
                    <a:pt x="319" y="211"/>
                  </a:lnTo>
                  <a:lnTo>
                    <a:pt x="323" y="196"/>
                  </a:lnTo>
                  <a:lnTo>
                    <a:pt x="326" y="181"/>
                  </a:lnTo>
                  <a:lnTo>
                    <a:pt x="326" y="163"/>
                  </a:lnTo>
                  <a:lnTo>
                    <a:pt x="326" y="163"/>
                  </a:lnTo>
                  <a:lnTo>
                    <a:pt x="326" y="148"/>
                  </a:lnTo>
                  <a:lnTo>
                    <a:pt x="325" y="135"/>
                  </a:lnTo>
                  <a:lnTo>
                    <a:pt x="321" y="119"/>
                  </a:lnTo>
                  <a:lnTo>
                    <a:pt x="317" y="106"/>
                  </a:lnTo>
                  <a:lnTo>
                    <a:pt x="309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1C68E-CE92-E654-F5EB-379E76F8D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2E3E93DF-FF7E-35AB-5B01-7B0614C35D0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004D47-37FD-6A09-FB9D-1F4076EFBAC5}"/>
              </a:ext>
            </a:extLst>
          </p:cNvPr>
          <p:cNvSpPr txBox="1"/>
          <p:nvPr/>
        </p:nvSpPr>
        <p:spPr>
          <a:xfrm>
            <a:off x="254000" y="521572"/>
            <a:ext cx="443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Μεθοδολογικό Πλαίσιο (Βάσει ΚΠΑ)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C67A059-DFA6-C0EA-7B37-D92D7E183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30149"/>
              </p:ext>
            </p:extLst>
          </p:nvPr>
        </p:nvGraphicFramePr>
        <p:xfrm>
          <a:off x="677582" y="2165938"/>
          <a:ext cx="10836835" cy="47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5015819-CBB8-6FA2-3840-9E3507F68C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0505738"/>
              </p:ext>
            </p:extLst>
          </p:nvPr>
        </p:nvGraphicFramePr>
        <p:xfrm>
          <a:off x="1" y="958494"/>
          <a:ext cx="8737600" cy="4594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098CD7B-6EE4-A919-E8FA-4DE65B2862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230595"/>
              </p:ext>
            </p:extLst>
          </p:nvPr>
        </p:nvGraphicFramePr>
        <p:xfrm>
          <a:off x="1364343" y="1125552"/>
          <a:ext cx="8969826" cy="563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89754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3530C5-2DF8-5A96-B50B-BDDBD1E1B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1A1211C3-7952-58B8-C119-31C49AEF8D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ACE25F-D77E-CD9E-A185-5290FEDD2983}"/>
              </a:ext>
            </a:extLst>
          </p:cNvPr>
          <p:cNvSpPr txBox="1"/>
          <p:nvPr/>
        </p:nvSpPr>
        <p:spPr>
          <a:xfrm>
            <a:off x="253999" y="521572"/>
            <a:ext cx="5842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Μεθοδολογικό Πλαίσιο -Κριτήρια Αξιολόγησης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0437B6-1DE6-41A7-9CF6-B7C5AA285A62}"/>
              </a:ext>
            </a:extLst>
          </p:cNvPr>
          <p:cNvSpPr/>
          <p:nvPr/>
        </p:nvSpPr>
        <p:spPr>
          <a:xfrm>
            <a:off x="163444" y="1465729"/>
            <a:ext cx="11737203" cy="487069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 dirty="0">
                <a:effectLst/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Αποτελεσματικότητα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 dirty="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Αποδοτικότητα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 dirty="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Συνάφεια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 dirty="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Συνοχή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 dirty="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Συμπληρωματικότητα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 dirty="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Προστιθέμενη Αξία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 dirty="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Βιωσιμότητα</a:t>
            </a:r>
          </a:p>
          <a:p>
            <a:pPr marL="285750" indent="-285750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2200" dirty="0">
                <a:latin typeface="Roboto" panose="020000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Απλούστευση και μείωση διοικητικού φόρου</a:t>
            </a:r>
          </a:p>
        </p:txBody>
      </p:sp>
    </p:spTree>
    <p:extLst>
      <p:ext uri="{BB962C8B-B14F-4D97-AF65-F5344CB8AC3E}">
        <p14:creationId xmlns:p14="http://schemas.microsoft.com/office/powerpoint/2010/main" val="3826471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67EED-2A91-D6F1-371D-466BEE6B8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blue and green line&#10;&#10;AI-generated content may be incorrect.">
            <a:extLst>
              <a:ext uri="{FF2B5EF4-FFF2-40B4-BE49-F238E27FC236}">
                <a16:creationId xmlns:a16="http://schemas.microsoft.com/office/drawing/2014/main" id="{980E7E3A-9627-EC93-46F2-3AD1249E58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6592FF-B6AF-4348-D569-BA32B77F2E12}"/>
              </a:ext>
            </a:extLst>
          </p:cNvPr>
          <p:cNvSpPr txBox="1"/>
          <p:nvPr/>
        </p:nvSpPr>
        <p:spPr>
          <a:xfrm>
            <a:off x="254000" y="521572"/>
            <a:ext cx="443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Μεθοδολογικό Πλαίσιο - Υλοποίηση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D1AEF1A-256B-3CC7-578D-F9C680F919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7432925"/>
              </p:ext>
            </p:extLst>
          </p:nvPr>
        </p:nvGraphicFramePr>
        <p:xfrm>
          <a:off x="781423" y="1304899"/>
          <a:ext cx="10836835" cy="4725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5758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98;p37">
            <a:extLst>
              <a:ext uri="{FF2B5EF4-FFF2-40B4-BE49-F238E27FC236}">
                <a16:creationId xmlns:a16="http://schemas.microsoft.com/office/drawing/2014/main" id="{BA3492BB-E8E9-97C4-D671-3AE0FED835AD}"/>
              </a:ext>
            </a:extLst>
          </p:cNvPr>
          <p:cNvGrpSpPr/>
          <p:nvPr/>
        </p:nvGrpSpPr>
        <p:grpSpPr>
          <a:xfrm>
            <a:off x="284656" y="1987886"/>
            <a:ext cx="11622688" cy="4587353"/>
            <a:chOff x="185623" y="1573432"/>
            <a:chExt cx="9007159" cy="3457917"/>
          </a:xfrm>
        </p:grpSpPr>
        <p:sp>
          <p:nvSpPr>
            <p:cNvPr id="3" name="Google Shape;1199;p37">
              <a:extLst>
                <a:ext uri="{FF2B5EF4-FFF2-40B4-BE49-F238E27FC236}">
                  <a16:creationId xmlns:a16="http://schemas.microsoft.com/office/drawing/2014/main" id="{1DE8F7B1-BA71-F4F3-89FE-C96AB03EA699}"/>
                </a:ext>
              </a:extLst>
            </p:cNvPr>
            <p:cNvSpPr/>
            <p:nvPr/>
          </p:nvSpPr>
          <p:spPr>
            <a:xfrm>
              <a:off x="1289687" y="1573432"/>
              <a:ext cx="1390584" cy="2784172"/>
            </a:xfrm>
            <a:custGeom>
              <a:avLst/>
              <a:gdLst/>
              <a:ahLst/>
              <a:cxnLst/>
              <a:rect l="l" t="t" r="r" b="b"/>
              <a:pathLst>
                <a:path w="11108" h="22240" extrusionOk="0">
                  <a:moveTo>
                    <a:pt x="1" y="0"/>
                  </a:moveTo>
                  <a:lnTo>
                    <a:pt x="1" y="53"/>
                  </a:lnTo>
                  <a:cubicBezTo>
                    <a:pt x="3048" y="53"/>
                    <a:pt x="5805" y="1298"/>
                    <a:pt x="7820" y="3313"/>
                  </a:cubicBezTo>
                  <a:cubicBezTo>
                    <a:pt x="9809" y="5302"/>
                    <a:pt x="11054" y="8059"/>
                    <a:pt x="11054" y="11106"/>
                  </a:cubicBezTo>
                  <a:cubicBezTo>
                    <a:pt x="11054" y="14181"/>
                    <a:pt x="9809" y="16938"/>
                    <a:pt x="7820" y="18927"/>
                  </a:cubicBezTo>
                  <a:cubicBezTo>
                    <a:pt x="5805" y="20942"/>
                    <a:pt x="3048" y="22161"/>
                    <a:pt x="1" y="22161"/>
                  </a:cubicBezTo>
                  <a:lnTo>
                    <a:pt x="1" y="22240"/>
                  </a:lnTo>
                  <a:cubicBezTo>
                    <a:pt x="6151" y="22240"/>
                    <a:pt x="11107" y="17256"/>
                    <a:pt x="11107" y="11106"/>
                  </a:cubicBezTo>
                  <a:cubicBezTo>
                    <a:pt x="11107" y="4984"/>
                    <a:pt x="615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200;p37">
              <a:extLst>
                <a:ext uri="{FF2B5EF4-FFF2-40B4-BE49-F238E27FC236}">
                  <a16:creationId xmlns:a16="http://schemas.microsoft.com/office/drawing/2014/main" id="{0447DEC6-D56D-4765-9DDA-D75D50B52C34}"/>
                </a:ext>
              </a:extLst>
            </p:cNvPr>
            <p:cNvSpPr/>
            <p:nvPr/>
          </p:nvSpPr>
          <p:spPr>
            <a:xfrm>
              <a:off x="2307750" y="1970270"/>
              <a:ext cx="93140" cy="93014"/>
            </a:xfrm>
            <a:custGeom>
              <a:avLst/>
              <a:gdLst/>
              <a:ahLst/>
              <a:cxnLst/>
              <a:rect l="l" t="t" r="r" b="b"/>
              <a:pathLst>
                <a:path w="744" h="743" extrusionOk="0">
                  <a:moveTo>
                    <a:pt x="372" y="0"/>
                  </a:moveTo>
                  <a:cubicBezTo>
                    <a:pt x="160" y="0"/>
                    <a:pt x="1" y="159"/>
                    <a:pt x="1" y="372"/>
                  </a:cubicBezTo>
                  <a:cubicBezTo>
                    <a:pt x="1" y="584"/>
                    <a:pt x="160" y="743"/>
                    <a:pt x="372" y="743"/>
                  </a:cubicBezTo>
                  <a:cubicBezTo>
                    <a:pt x="556" y="743"/>
                    <a:pt x="743" y="584"/>
                    <a:pt x="743" y="372"/>
                  </a:cubicBezTo>
                  <a:cubicBezTo>
                    <a:pt x="743" y="159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201;p37">
              <a:extLst>
                <a:ext uri="{FF2B5EF4-FFF2-40B4-BE49-F238E27FC236}">
                  <a16:creationId xmlns:a16="http://schemas.microsoft.com/office/drawing/2014/main" id="{5CA077A4-497B-CB47-0C5E-630289B3DE6F}"/>
                </a:ext>
              </a:extLst>
            </p:cNvPr>
            <p:cNvSpPr/>
            <p:nvPr/>
          </p:nvSpPr>
          <p:spPr>
            <a:xfrm>
              <a:off x="1256512" y="4294633"/>
              <a:ext cx="93140" cy="93014"/>
            </a:xfrm>
            <a:custGeom>
              <a:avLst/>
              <a:gdLst/>
              <a:ahLst/>
              <a:cxnLst/>
              <a:rect l="l" t="t" r="r" b="b"/>
              <a:pathLst>
                <a:path w="744" h="743" extrusionOk="0">
                  <a:moveTo>
                    <a:pt x="372" y="0"/>
                  </a:moveTo>
                  <a:cubicBezTo>
                    <a:pt x="160" y="0"/>
                    <a:pt x="1" y="185"/>
                    <a:pt x="1" y="371"/>
                  </a:cubicBezTo>
                  <a:cubicBezTo>
                    <a:pt x="1" y="583"/>
                    <a:pt x="160" y="742"/>
                    <a:pt x="372" y="742"/>
                  </a:cubicBezTo>
                  <a:cubicBezTo>
                    <a:pt x="556" y="742"/>
                    <a:pt x="743" y="583"/>
                    <a:pt x="743" y="371"/>
                  </a:cubicBezTo>
                  <a:cubicBezTo>
                    <a:pt x="743" y="185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202;p37">
              <a:extLst>
                <a:ext uri="{FF2B5EF4-FFF2-40B4-BE49-F238E27FC236}">
                  <a16:creationId xmlns:a16="http://schemas.microsoft.com/office/drawing/2014/main" id="{CA1F6B88-BB81-0C5C-9C3A-240272E07ECB}"/>
                </a:ext>
              </a:extLst>
            </p:cNvPr>
            <p:cNvSpPr/>
            <p:nvPr/>
          </p:nvSpPr>
          <p:spPr>
            <a:xfrm>
              <a:off x="1312847" y="2147417"/>
              <a:ext cx="833248" cy="869553"/>
            </a:xfrm>
            <a:custGeom>
              <a:avLst/>
              <a:gdLst/>
              <a:ahLst/>
              <a:cxnLst/>
              <a:rect l="l" t="t" r="r" b="b"/>
              <a:pathLst>
                <a:path w="6656" h="6946" extrusionOk="0">
                  <a:moveTo>
                    <a:pt x="2944" y="0"/>
                  </a:moveTo>
                  <a:lnTo>
                    <a:pt x="0" y="6945"/>
                  </a:lnTo>
                  <a:lnTo>
                    <a:pt x="0" y="6945"/>
                  </a:lnTo>
                  <a:lnTo>
                    <a:pt x="6655" y="4241"/>
                  </a:lnTo>
                  <a:cubicBezTo>
                    <a:pt x="6628" y="4110"/>
                    <a:pt x="6575" y="3951"/>
                    <a:pt x="6496" y="3792"/>
                  </a:cubicBezTo>
                  <a:cubicBezTo>
                    <a:pt x="5807" y="2068"/>
                    <a:pt x="4507" y="770"/>
                    <a:pt x="2944" y="0"/>
                  </a:cubicBezTo>
                  <a:close/>
                </a:path>
              </a:pathLst>
            </a:custGeom>
            <a:solidFill>
              <a:srgbClr val="4A69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1203;p37">
              <a:extLst>
                <a:ext uri="{FF2B5EF4-FFF2-40B4-BE49-F238E27FC236}">
                  <a16:creationId xmlns:a16="http://schemas.microsoft.com/office/drawing/2014/main" id="{EF2A1D41-D50C-3FA1-E996-BEE339F8BFF0}"/>
                </a:ext>
              </a:extLst>
            </p:cNvPr>
            <p:cNvSpPr/>
            <p:nvPr/>
          </p:nvSpPr>
          <p:spPr>
            <a:xfrm>
              <a:off x="1312847" y="2678337"/>
              <a:ext cx="909363" cy="673885"/>
            </a:xfrm>
            <a:custGeom>
              <a:avLst/>
              <a:gdLst/>
              <a:ahLst/>
              <a:cxnLst/>
              <a:rect l="l" t="t" r="r" b="b"/>
              <a:pathLst>
                <a:path w="7264" h="5383" extrusionOk="0">
                  <a:moveTo>
                    <a:pt x="6655" y="0"/>
                  </a:moveTo>
                  <a:lnTo>
                    <a:pt x="0" y="2704"/>
                  </a:lnTo>
                  <a:lnTo>
                    <a:pt x="6337" y="5383"/>
                  </a:lnTo>
                  <a:cubicBezTo>
                    <a:pt x="7105" y="3765"/>
                    <a:pt x="7264" y="1831"/>
                    <a:pt x="6655" y="0"/>
                  </a:cubicBezTo>
                  <a:close/>
                </a:path>
              </a:pathLst>
            </a:custGeom>
            <a:solidFill>
              <a:srgbClr val="6A99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204;p37">
              <a:extLst>
                <a:ext uri="{FF2B5EF4-FFF2-40B4-BE49-F238E27FC236}">
                  <a16:creationId xmlns:a16="http://schemas.microsoft.com/office/drawing/2014/main" id="{52A00494-35B8-C2BC-4BDC-855B90DD7C69}"/>
                </a:ext>
              </a:extLst>
            </p:cNvPr>
            <p:cNvSpPr/>
            <p:nvPr/>
          </p:nvSpPr>
          <p:spPr>
            <a:xfrm>
              <a:off x="951305" y="2057908"/>
              <a:ext cx="730094" cy="959062"/>
            </a:xfrm>
            <a:custGeom>
              <a:avLst/>
              <a:gdLst/>
              <a:ahLst/>
              <a:cxnLst/>
              <a:rect l="l" t="t" r="r" b="b"/>
              <a:pathLst>
                <a:path w="5832" h="7661" extrusionOk="0">
                  <a:moveTo>
                    <a:pt x="2689" y="1"/>
                  </a:moveTo>
                  <a:cubicBezTo>
                    <a:pt x="1788" y="1"/>
                    <a:pt x="875" y="171"/>
                    <a:pt x="0" y="531"/>
                  </a:cubicBezTo>
                  <a:lnTo>
                    <a:pt x="2888" y="7660"/>
                  </a:lnTo>
                  <a:lnTo>
                    <a:pt x="5832" y="715"/>
                  </a:lnTo>
                  <a:cubicBezTo>
                    <a:pt x="4859" y="250"/>
                    <a:pt x="3782" y="1"/>
                    <a:pt x="2689" y="1"/>
                  </a:cubicBezTo>
                  <a:close/>
                </a:path>
              </a:pathLst>
            </a:custGeom>
            <a:solidFill>
              <a:srgbClr val="41545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205;p37">
              <a:extLst>
                <a:ext uri="{FF2B5EF4-FFF2-40B4-BE49-F238E27FC236}">
                  <a16:creationId xmlns:a16="http://schemas.microsoft.com/office/drawing/2014/main" id="{8CB37C7A-0CEF-4BC8-6110-A5A1A6AEF6B6}"/>
                </a:ext>
              </a:extLst>
            </p:cNvPr>
            <p:cNvSpPr/>
            <p:nvPr/>
          </p:nvSpPr>
          <p:spPr>
            <a:xfrm>
              <a:off x="974339" y="3016844"/>
              <a:ext cx="657235" cy="852778"/>
            </a:xfrm>
            <a:custGeom>
              <a:avLst/>
              <a:gdLst/>
              <a:ahLst/>
              <a:cxnLst/>
              <a:rect l="l" t="t" r="r" b="b"/>
              <a:pathLst>
                <a:path w="5250" h="6812" extrusionOk="0">
                  <a:moveTo>
                    <a:pt x="2704" y="0"/>
                  </a:moveTo>
                  <a:lnTo>
                    <a:pt x="1" y="6362"/>
                  </a:lnTo>
                  <a:cubicBezTo>
                    <a:pt x="798" y="6659"/>
                    <a:pt x="1644" y="6811"/>
                    <a:pt x="2502" y="6811"/>
                  </a:cubicBezTo>
                  <a:cubicBezTo>
                    <a:pt x="3413" y="6811"/>
                    <a:pt x="4336" y="6639"/>
                    <a:pt x="5224" y="6284"/>
                  </a:cubicBezTo>
                  <a:lnTo>
                    <a:pt x="5249" y="6284"/>
                  </a:lnTo>
                  <a:lnTo>
                    <a:pt x="2704" y="0"/>
                  </a:lnTo>
                  <a:close/>
                </a:path>
              </a:pathLst>
            </a:custGeom>
            <a:solidFill>
              <a:srgbClr val="93D2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206;p37">
              <a:extLst>
                <a:ext uri="{FF2B5EF4-FFF2-40B4-BE49-F238E27FC236}">
                  <a16:creationId xmlns:a16="http://schemas.microsoft.com/office/drawing/2014/main" id="{4FD8B9B1-282D-ECC3-4FE7-03FE11EDC2CA}"/>
                </a:ext>
              </a:extLst>
            </p:cNvPr>
            <p:cNvSpPr/>
            <p:nvPr/>
          </p:nvSpPr>
          <p:spPr>
            <a:xfrm>
              <a:off x="1312847" y="3016844"/>
              <a:ext cx="793439" cy="786679"/>
            </a:xfrm>
            <a:custGeom>
              <a:avLst/>
              <a:gdLst/>
              <a:ahLst/>
              <a:cxnLst/>
              <a:rect l="l" t="t" r="r" b="b"/>
              <a:pathLst>
                <a:path w="6338" h="6284" extrusionOk="0">
                  <a:moveTo>
                    <a:pt x="0" y="0"/>
                  </a:moveTo>
                  <a:lnTo>
                    <a:pt x="2545" y="6284"/>
                  </a:lnTo>
                  <a:cubicBezTo>
                    <a:pt x="4269" y="5567"/>
                    <a:pt x="5567" y="4269"/>
                    <a:pt x="6337" y="26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C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207;p37">
              <a:extLst>
                <a:ext uri="{FF2B5EF4-FFF2-40B4-BE49-F238E27FC236}">
                  <a16:creationId xmlns:a16="http://schemas.microsoft.com/office/drawing/2014/main" id="{0C595DDC-2D1D-83A5-9748-6D3ECBB1AEC1}"/>
                </a:ext>
              </a:extLst>
            </p:cNvPr>
            <p:cNvSpPr/>
            <p:nvPr/>
          </p:nvSpPr>
          <p:spPr>
            <a:xfrm>
              <a:off x="185623" y="2210313"/>
              <a:ext cx="1842293" cy="1633555"/>
            </a:xfrm>
            <a:custGeom>
              <a:avLst/>
              <a:gdLst/>
              <a:ahLst/>
              <a:cxnLst/>
              <a:rect l="l" t="t" r="r" b="b"/>
              <a:pathLst>
                <a:path w="12963" h="12963" extrusionOk="0">
                  <a:moveTo>
                    <a:pt x="6494" y="1"/>
                  </a:moveTo>
                  <a:cubicBezTo>
                    <a:pt x="2889" y="1"/>
                    <a:pt x="1" y="2889"/>
                    <a:pt x="1" y="6469"/>
                  </a:cubicBezTo>
                  <a:cubicBezTo>
                    <a:pt x="1" y="10074"/>
                    <a:pt x="2889" y="12962"/>
                    <a:pt x="6494" y="12962"/>
                  </a:cubicBezTo>
                  <a:cubicBezTo>
                    <a:pt x="10074" y="12962"/>
                    <a:pt x="12963" y="10074"/>
                    <a:pt x="12963" y="6469"/>
                  </a:cubicBezTo>
                  <a:cubicBezTo>
                    <a:pt x="12963" y="2889"/>
                    <a:pt x="10074" y="1"/>
                    <a:pt x="6494" y="1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l-GR" sz="2200" b="1" kern="0" dirty="0">
                  <a:solidFill>
                    <a:srgbClr val="00000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Roboto"/>
                </a:rPr>
                <a:t>Λογική Παρέμβασης </a:t>
              </a:r>
              <a:endParaRPr lang="en-US" sz="2200" b="1" kern="0" dirty="0">
                <a:solidFill>
                  <a:srgbClr val="0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Roboto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214;p37">
              <a:extLst>
                <a:ext uri="{FF2B5EF4-FFF2-40B4-BE49-F238E27FC236}">
                  <a16:creationId xmlns:a16="http://schemas.microsoft.com/office/drawing/2014/main" id="{587CF507-9EF7-1BC0-205A-124A26794D6D}"/>
                </a:ext>
              </a:extLst>
            </p:cNvPr>
            <p:cNvSpPr/>
            <p:nvPr/>
          </p:nvSpPr>
          <p:spPr>
            <a:xfrm>
              <a:off x="2650351" y="2963764"/>
              <a:ext cx="511141" cy="10140"/>
            </a:xfrm>
            <a:custGeom>
              <a:avLst/>
              <a:gdLst/>
              <a:ahLst/>
              <a:cxnLst/>
              <a:rect l="l" t="t" r="r" b="b"/>
              <a:pathLst>
                <a:path w="4083" h="81" extrusionOk="0">
                  <a:moveTo>
                    <a:pt x="1" y="0"/>
                  </a:moveTo>
                  <a:lnTo>
                    <a:pt x="1" y="81"/>
                  </a:lnTo>
                  <a:lnTo>
                    <a:pt x="4083" y="81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EEE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215;p37">
              <a:extLst>
                <a:ext uri="{FF2B5EF4-FFF2-40B4-BE49-F238E27FC236}">
                  <a16:creationId xmlns:a16="http://schemas.microsoft.com/office/drawing/2014/main" id="{268AB09A-8DA1-35A7-02C4-2DB43221D015}"/>
                </a:ext>
              </a:extLst>
            </p:cNvPr>
            <p:cNvSpPr/>
            <p:nvPr/>
          </p:nvSpPr>
          <p:spPr>
            <a:xfrm>
              <a:off x="2593766" y="2890780"/>
              <a:ext cx="162869" cy="159364"/>
            </a:xfrm>
            <a:custGeom>
              <a:avLst/>
              <a:gdLst/>
              <a:ahLst/>
              <a:cxnLst/>
              <a:rect l="l" t="t" r="r" b="b"/>
              <a:pathLst>
                <a:path w="1301" h="1273" extrusionOk="0">
                  <a:moveTo>
                    <a:pt x="665" y="0"/>
                  </a:moveTo>
                  <a:cubicBezTo>
                    <a:pt x="294" y="0"/>
                    <a:pt x="1" y="265"/>
                    <a:pt x="1" y="636"/>
                  </a:cubicBezTo>
                  <a:cubicBezTo>
                    <a:pt x="1" y="982"/>
                    <a:pt x="294" y="1272"/>
                    <a:pt x="665" y="1272"/>
                  </a:cubicBezTo>
                  <a:cubicBezTo>
                    <a:pt x="1008" y="1272"/>
                    <a:pt x="1301" y="982"/>
                    <a:pt x="1301" y="636"/>
                  </a:cubicBezTo>
                  <a:cubicBezTo>
                    <a:pt x="1301" y="265"/>
                    <a:pt x="1008" y="0"/>
                    <a:pt x="665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216;p37">
              <a:extLst>
                <a:ext uri="{FF2B5EF4-FFF2-40B4-BE49-F238E27FC236}">
                  <a16:creationId xmlns:a16="http://schemas.microsoft.com/office/drawing/2014/main" id="{2C08F4E2-1C95-35D3-F62D-F9EEDBF1D71E}"/>
                </a:ext>
              </a:extLst>
            </p:cNvPr>
            <p:cNvSpPr/>
            <p:nvPr/>
          </p:nvSpPr>
          <p:spPr>
            <a:xfrm>
              <a:off x="2630446" y="2923955"/>
              <a:ext cx="93014" cy="93014"/>
            </a:xfrm>
            <a:custGeom>
              <a:avLst/>
              <a:gdLst/>
              <a:ahLst/>
              <a:cxnLst/>
              <a:rect l="l" t="t" r="r" b="b"/>
              <a:pathLst>
                <a:path w="743" h="743" extrusionOk="0">
                  <a:moveTo>
                    <a:pt x="372" y="0"/>
                  </a:moveTo>
                  <a:cubicBezTo>
                    <a:pt x="160" y="0"/>
                    <a:pt x="1" y="159"/>
                    <a:pt x="1" y="371"/>
                  </a:cubicBezTo>
                  <a:cubicBezTo>
                    <a:pt x="1" y="558"/>
                    <a:pt x="160" y="742"/>
                    <a:pt x="372" y="742"/>
                  </a:cubicBezTo>
                  <a:cubicBezTo>
                    <a:pt x="556" y="742"/>
                    <a:pt x="743" y="558"/>
                    <a:pt x="743" y="371"/>
                  </a:cubicBezTo>
                  <a:cubicBezTo>
                    <a:pt x="743" y="159"/>
                    <a:pt x="556" y="0"/>
                    <a:pt x="372" y="0"/>
                  </a:cubicBezTo>
                  <a:close/>
                </a:path>
              </a:pathLst>
            </a:custGeom>
            <a:solidFill>
              <a:srgbClr val="A0CA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226;p37">
              <a:extLst>
                <a:ext uri="{FF2B5EF4-FFF2-40B4-BE49-F238E27FC236}">
                  <a16:creationId xmlns:a16="http://schemas.microsoft.com/office/drawing/2014/main" id="{083D3DDB-520D-AF47-BFD2-C6B59F1C012B}"/>
                </a:ext>
              </a:extLst>
            </p:cNvPr>
            <p:cNvSpPr/>
            <p:nvPr/>
          </p:nvSpPr>
          <p:spPr>
            <a:xfrm>
              <a:off x="3018653" y="2673155"/>
              <a:ext cx="501600" cy="501600"/>
            </a:xfrm>
            <a:prstGeom prst="ellipse">
              <a:avLst/>
            </a:prstGeom>
            <a:solidFill>
              <a:srgbClr val="EEEE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229;p37">
              <a:extLst>
                <a:ext uri="{FF2B5EF4-FFF2-40B4-BE49-F238E27FC236}">
                  <a16:creationId xmlns:a16="http://schemas.microsoft.com/office/drawing/2014/main" id="{52555739-8132-E2BA-C56E-4E9615950022}"/>
                </a:ext>
              </a:extLst>
            </p:cNvPr>
            <p:cNvSpPr/>
            <p:nvPr/>
          </p:nvSpPr>
          <p:spPr>
            <a:xfrm>
              <a:off x="3548013" y="1620950"/>
              <a:ext cx="5644769" cy="341039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70AD47">
                    <a:shade val="80000"/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srgbClr>
                </a:gs>
                <a:gs pos="50000">
                  <a:srgbClr val="70AD47">
                    <a:shade val="80000"/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srgbClr>
                </a:gs>
                <a:gs pos="100000">
                  <a:srgbClr val="70AD47">
                    <a:shade val="80000"/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txBody>
            <a:bodyPr spcFirstLastPara="0" vert="horz" wrap="square" lIns="642184" tIns="45720" rIns="45720" bIns="45720" numCol="1" spcCol="1270" anchor="ctr" anchorCtr="0">
              <a:noAutofit/>
            </a:bodyPr>
            <a:lstStyle/>
            <a:p>
              <a:r>
                <a:rPr lang="el-GR" b="1" dirty="0">
                  <a:solidFill>
                    <a:prstClr val="white"/>
                  </a:solidFill>
                  <a:latin typeface="Calibri" panose="020F0502020204030204"/>
                  <a:sym typeface="Arial"/>
                </a:rPr>
                <a:t> </a:t>
              </a:r>
            </a:p>
            <a:p>
              <a:endParaRPr b="1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18" name="Google Shape;1229;p37">
            <a:extLst>
              <a:ext uri="{FF2B5EF4-FFF2-40B4-BE49-F238E27FC236}">
                <a16:creationId xmlns:a16="http://schemas.microsoft.com/office/drawing/2014/main" id="{A041E352-D804-180C-70F4-CFA4079795B0}"/>
              </a:ext>
            </a:extLst>
          </p:cNvPr>
          <p:cNvSpPr/>
          <p:nvPr/>
        </p:nvSpPr>
        <p:spPr>
          <a:xfrm>
            <a:off x="4623428" y="1264962"/>
            <a:ext cx="6971174" cy="67909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0AD47">
                  <a:shade val="80000"/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rgbClr>
              </a:gs>
              <a:gs pos="50000">
                <a:srgbClr val="70AD47">
                  <a:shade val="80000"/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rgbClr>
              </a:gs>
              <a:gs pos="100000">
                <a:srgbClr val="70AD47">
                  <a:shade val="80000"/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/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txBody>
          <a:bodyPr spcFirstLastPara="0" vert="horz" wrap="square" lIns="642184" tIns="45720" rIns="45720" bIns="45720" numCol="1" spcCol="1270" anchor="ctr" anchorCtr="0">
            <a:noAutofit/>
          </a:bodyPr>
          <a:lstStyle/>
          <a:p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Σημείο εκκίνησης για τον καθορισμό των ερωτήσεων αξιολόγησης και του πίνακα αξιολόγησης</a:t>
            </a:r>
            <a:r>
              <a:rPr lang="en-US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 </a:t>
            </a:r>
            <a:endParaRPr b="1" dirty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Google Shape;1230;p37">
            <a:extLst>
              <a:ext uri="{FF2B5EF4-FFF2-40B4-BE49-F238E27FC236}">
                <a16:creationId xmlns:a16="http://schemas.microsoft.com/office/drawing/2014/main" id="{34CFDE96-1CFB-EAA4-8EFB-0233209D4370}"/>
              </a:ext>
            </a:extLst>
          </p:cNvPr>
          <p:cNvSpPr/>
          <p:nvPr/>
        </p:nvSpPr>
        <p:spPr>
          <a:xfrm>
            <a:off x="3910629" y="1300503"/>
            <a:ext cx="658762" cy="679094"/>
          </a:xfrm>
          <a:prstGeom prst="ellipse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1211;p37">
            <a:extLst>
              <a:ext uri="{FF2B5EF4-FFF2-40B4-BE49-F238E27FC236}">
                <a16:creationId xmlns:a16="http://schemas.microsoft.com/office/drawing/2014/main" id="{CA6FD3B4-F87B-6170-2A35-EC88D9049D88}"/>
              </a:ext>
            </a:extLst>
          </p:cNvPr>
          <p:cNvSpPr/>
          <p:nvPr/>
        </p:nvSpPr>
        <p:spPr>
          <a:xfrm>
            <a:off x="3083106" y="1768279"/>
            <a:ext cx="1012788" cy="849528"/>
          </a:xfrm>
          <a:custGeom>
            <a:avLst/>
            <a:gdLst/>
            <a:ahLst/>
            <a:cxnLst/>
            <a:rect l="l" t="t" r="r" b="b"/>
            <a:pathLst>
              <a:path w="4005" h="1723" extrusionOk="0">
                <a:moveTo>
                  <a:pt x="3977" y="1"/>
                </a:moveTo>
                <a:lnTo>
                  <a:pt x="1" y="1670"/>
                </a:lnTo>
                <a:lnTo>
                  <a:pt x="28" y="1723"/>
                </a:lnTo>
                <a:lnTo>
                  <a:pt x="4005" y="54"/>
                </a:lnTo>
                <a:lnTo>
                  <a:pt x="3977" y="1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EEE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F179C5-16CC-B4E6-AF56-46E12CE43A8A}"/>
              </a:ext>
            </a:extLst>
          </p:cNvPr>
          <p:cNvSpPr txBox="1"/>
          <p:nvPr/>
        </p:nvSpPr>
        <p:spPr>
          <a:xfrm>
            <a:off x="4736180" y="2193043"/>
            <a:ext cx="67456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  <a:sym typeface="Arial"/>
              </a:rPr>
              <a:t>Δ</a:t>
            </a: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ιαμορφώθηκε με τρόπο που απαντάει στις διαπιστωμένες ανάγκες και τα προβλήματα που προέκυψαν από την κοινωνικοπολιτική κατάσταση.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Προσαρμόστηκε βάσει των προκλήσεων που εμφανίστηκαν κατά τη διάρκεια της προγραμματικής περιόδου, χωρίς να μεταβληθούν ουσιαστικά οι βασικοί στόχοι.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Ακολούθησε τις επιταγές του ευρωπαϊκού θεσμικού πλαισίου και των εθνικών στρατηγικών και πολιτικών στους σχετικούς ανά Πρόγραμμα τομείς.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Ενσωμάτωσε τους κατάλληλους Εθνικούς Στόχους που εξειδικεύουν στο επίπεδο της χώρας τους Ειδικούς Στόχους του κανονισμού του κάθε Ταμείου.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prstClr val="white"/>
                </a:solidFill>
                <a:latin typeface="Calibri" panose="020F0502020204030204"/>
              </a:rPr>
              <a:t>Βασίστηκε στην αλληλοσυμπλήρωση μεταξύ των εθνικών στόχων και των τύπων δράσεων για την κάλυψη των αναγκών.</a:t>
            </a:r>
          </a:p>
          <a:p>
            <a:pPr algn="just"/>
            <a:endParaRPr lang="el-GR" b="1" dirty="0">
              <a:solidFill>
                <a:prstClr val="white"/>
              </a:solidFill>
              <a:latin typeface="Calibri" panose="020F0502020204030204"/>
              <a:sym typeface="Arial"/>
            </a:endParaRPr>
          </a:p>
          <a:p>
            <a:pPr algn="just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C63EB4-C716-6C12-1D09-8BB8C1F4757E}"/>
              </a:ext>
            </a:extLst>
          </p:cNvPr>
          <p:cNvSpPr txBox="1"/>
          <p:nvPr/>
        </p:nvSpPr>
        <p:spPr>
          <a:xfrm>
            <a:off x="254000" y="521572"/>
            <a:ext cx="654093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>
              <a:defRPr b="1">
                <a:ln w="22225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l-GR" dirty="0"/>
              <a:t>Η Λογική Παρέμβασης</a:t>
            </a:r>
            <a:endParaRPr lang="en-US" dirty="0"/>
          </a:p>
        </p:txBody>
      </p:sp>
      <p:sp>
        <p:nvSpPr>
          <p:cNvPr id="19" name="Google Shape;1222;p37">
            <a:extLst>
              <a:ext uri="{FF2B5EF4-FFF2-40B4-BE49-F238E27FC236}">
                <a16:creationId xmlns:a16="http://schemas.microsoft.com/office/drawing/2014/main" id="{348B1BD9-7154-9377-933E-CDD5985CFBE3}"/>
              </a:ext>
            </a:extLst>
          </p:cNvPr>
          <p:cNvSpPr/>
          <p:nvPr/>
        </p:nvSpPr>
        <p:spPr>
          <a:xfrm>
            <a:off x="3030465" y="2531736"/>
            <a:ext cx="122157" cy="125928"/>
          </a:xfrm>
          <a:custGeom>
            <a:avLst/>
            <a:gdLst/>
            <a:ahLst/>
            <a:cxnLst/>
            <a:rect l="l" t="t" r="r" b="b"/>
            <a:pathLst>
              <a:path w="743" h="743" extrusionOk="0">
                <a:moveTo>
                  <a:pt x="371" y="1"/>
                </a:moveTo>
                <a:cubicBezTo>
                  <a:pt x="159" y="1"/>
                  <a:pt x="0" y="160"/>
                  <a:pt x="0" y="372"/>
                </a:cubicBezTo>
                <a:cubicBezTo>
                  <a:pt x="0" y="584"/>
                  <a:pt x="159" y="743"/>
                  <a:pt x="371" y="743"/>
                </a:cubicBezTo>
                <a:cubicBezTo>
                  <a:pt x="583" y="743"/>
                  <a:pt x="742" y="584"/>
                  <a:pt x="742" y="372"/>
                </a:cubicBezTo>
                <a:cubicBezTo>
                  <a:pt x="742" y="160"/>
                  <a:pt x="583" y="1"/>
                  <a:pt x="371" y="1"/>
                </a:cubicBezTo>
                <a:close/>
              </a:path>
            </a:pathLst>
          </a:custGeom>
          <a:solidFill>
            <a:srgbClr val="93D2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057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59D94-3FF5-4DFA-D9F8-017062834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lue and green object&#10;&#10;AI-generated content may be incorrect.">
            <a:extLst>
              <a:ext uri="{FF2B5EF4-FFF2-40B4-BE49-F238E27FC236}">
                <a16:creationId xmlns:a16="http://schemas.microsoft.com/office/drawing/2014/main" id="{92E38E7F-2837-7CEB-3436-197A724F82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4D74C8-6B16-CF4D-DF7C-9433CE0DDC52}"/>
              </a:ext>
            </a:extLst>
          </p:cNvPr>
          <p:cNvSpPr txBox="1"/>
          <p:nvPr/>
        </p:nvSpPr>
        <p:spPr>
          <a:xfrm>
            <a:off x="254000" y="521572"/>
            <a:ext cx="348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Τρέχουσα Κατάσταση </a:t>
            </a:r>
            <a:endParaRPr lang="en-US" b="1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386E1-A6C9-A8B9-CED9-892F97A380CD}"/>
              </a:ext>
            </a:extLst>
          </p:cNvPr>
          <p:cNvSpPr txBox="1"/>
          <p:nvPr/>
        </p:nvSpPr>
        <p:spPr>
          <a:xfrm>
            <a:off x="241349" y="1806128"/>
            <a:ext cx="584200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αριθμός έργων που ολοκληρώθηκε στο Πρόγραμμα είναι 73 έργα, τα οποία υλοποιήθηκαν από 46 δικαιούχους.</a:t>
            </a:r>
          </a:p>
          <a:p>
            <a:pPr marL="285750" indent="-285750" algn="just">
              <a:buSzPct val="12000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Επί προϋπολογισμού ύψους 328.265.644 ευρώ (συνεισφορά της ΕΕ):</a:t>
            </a: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εντάξεις ανήλθαν σε 419.228.310 ευρώ, ποσοστό 127,71% επί της προγραμματικής συνεισφοράς της ΕΕ,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νομικές δεσμεύσεις ανήλθαν σε 398.020.836 ευρώ, ποσοστό 121,25% επί της προγραμματικής συνεισφοράς της ΕΕ,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algn="just">
              <a:buSzPct val="120000"/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πληρωμές προς τους δικαιούχους ανήλθαν σε 369.878.777,53 ευρώ, ποσοστό 112,68% επί της προγραμματικής συνεισφοράς της ΕΕ.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2D625D-11CC-9B4D-90B2-B41A30C15B3E}"/>
              </a:ext>
            </a:extLst>
          </p:cNvPr>
          <p:cNvSpPr txBox="1"/>
          <p:nvPr/>
        </p:nvSpPr>
        <p:spPr>
          <a:xfrm>
            <a:off x="254000" y="1102011"/>
            <a:ext cx="3484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Οικονομικό Αντικείμενο  - ΤΑΜΕ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E75D91E-6A71-6A06-4F2A-BFF41635FE65}"/>
              </a:ext>
            </a:extLst>
          </p:cNvPr>
          <p:cNvGraphicFramePr/>
          <p:nvPr/>
        </p:nvGraphicFramePr>
        <p:xfrm>
          <a:off x="7002684" y="1583519"/>
          <a:ext cx="4193732" cy="429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Γράφημα 621031714">
            <a:extLst>
              <a:ext uri="{FF2B5EF4-FFF2-40B4-BE49-F238E27FC236}">
                <a16:creationId xmlns:a16="http://schemas.microsoft.com/office/drawing/2014/main" id="{1ED19E57-E0A2-9038-2875-8A78BF5F77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1997186"/>
              </p:ext>
            </p:extLst>
          </p:nvPr>
        </p:nvGraphicFramePr>
        <p:xfrm>
          <a:off x="6324699" y="1939066"/>
          <a:ext cx="51625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54144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a7d5aca-3941-4642-9558-2fb1312d63a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3E72967EEBAC4EA633D33DC6820BFE" ma:contentTypeVersion="6" ma:contentTypeDescription="Create a new document." ma:contentTypeScope="" ma:versionID="d0339376358dd17085940e5984d22e86">
  <xsd:schema xmlns:xsd="http://www.w3.org/2001/XMLSchema" xmlns:xs="http://www.w3.org/2001/XMLSchema" xmlns:p="http://schemas.microsoft.com/office/2006/metadata/properties" xmlns:ns3="ba7d5aca-3941-4642-9558-2fb1312d63a2" targetNamespace="http://schemas.microsoft.com/office/2006/metadata/properties" ma:root="true" ma:fieldsID="3ae83bde203ef628788e40da1d99fd52" ns3:_="">
    <xsd:import namespace="ba7d5aca-3941-4642-9558-2fb1312d63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7d5aca-3941-4642-9558-2fb1312d63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AFDBD9-D2B1-4A77-ADD1-0615B64237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C5A9BF-C931-4646-8F22-894B2544F35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ba7d5aca-3941-4642-9558-2fb1312d63a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F40C69-7F58-4006-A519-FF9AC6C7FA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7d5aca-3941-4642-9558-2fb1312d63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1668</Words>
  <Application>Microsoft Office PowerPoint</Application>
  <PresentationFormat>Widescreen</PresentationFormat>
  <Paragraphs>144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Calibri (Body)</vt:lpstr>
      <vt:lpstr>Calibri Light</vt:lpstr>
      <vt:lpstr>Roboto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Priovolos Ioannis</dc:creator>
  <cp:lastModifiedBy>Konstantinos Barakos</cp:lastModifiedBy>
  <cp:revision>29</cp:revision>
  <dcterms:created xsi:type="dcterms:W3CDTF">2023-03-08T17:15:00Z</dcterms:created>
  <dcterms:modified xsi:type="dcterms:W3CDTF">2025-06-20T07:31:37Z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C3B2E2828671435AB7C735B5D1A5F832_13</vt:lpwstr>
  </property>
  <property fmtid="{D5CDD505-2E9C-101B-9397-08002B2CF9AE}" pid="3" name="KSOProductBuildVer">
    <vt:lpwstr>1033-12.2.0.13266</vt:lpwstr>
  </property>
  <property fmtid="{D5CDD505-2E9C-101B-9397-08002B2CF9AE}" pid="4" name="ContentTypeId">
    <vt:lpwstr>0x010100E43E72967EEBAC4EA633D33DC6820BFE</vt:lpwstr>
  </property>
</Properties>
</file>