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F8FEB7-7094-4506-A927-8333ABD7586F}" type="datetimeFigureOut">
              <a:rPr lang="en-GB" smtClean="0"/>
              <a:t>20/06/2025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19DB5F-8B60-47FC-8164-9D0D0789C2F8}" type="slidenum">
              <a:rPr lang="en-GB" smtClean="0"/>
              <a:t>‹#›</a:t>
            </a:fld>
            <a:endParaRPr lang="en-GB"/>
          </a:p>
        </p:txBody>
      </p:sp>
    </p:spTree>
    <p:extLst>
      <p:ext uri="{BB962C8B-B14F-4D97-AF65-F5344CB8AC3E}">
        <p14:creationId xmlns:p14="http://schemas.microsoft.com/office/powerpoint/2010/main" val="49752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37F7B7-B755-59E4-F799-18051FCEBD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59F07B-D473-5A39-02F7-62536B1A4A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35DC67-454F-BD85-7B32-46622A0C47D7}"/>
              </a:ext>
            </a:extLst>
          </p:cNvPr>
          <p:cNvSpPr>
            <a:spLocks noGrp="1"/>
          </p:cNvSpPr>
          <p:nvPr>
            <p:ph type="body" idx="1"/>
          </p:nvPr>
        </p:nvSpPr>
        <p:spPr/>
        <p:txBody>
          <a:bodyPr/>
          <a:lstStyle/>
          <a:p>
            <a:pPr marL="0" indent="0">
              <a:buFont typeface="Arial" panose="020B0604020202020204" pitchFamily="34" charset="0"/>
              <a:buNone/>
            </a:pPr>
            <a:endParaRPr lang="en-US" sz="1200" dirty="0">
              <a:solidFill>
                <a:schemeClr val="tx1"/>
              </a:solidFill>
              <a:latin typeface="+mj-lt"/>
            </a:endParaRPr>
          </a:p>
          <a:p>
            <a:endParaRPr lang="en-GB" dirty="0"/>
          </a:p>
        </p:txBody>
      </p:sp>
      <p:sp>
        <p:nvSpPr>
          <p:cNvPr id="4" name="Slide Number Placeholder 3">
            <a:extLst>
              <a:ext uri="{FF2B5EF4-FFF2-40B4-BE49-F238E27FC236}">
                <a16:creationId xmlns:a16="http://schemas.microsoft.com/office/drawing/2014/main" id="{B6F63C03-CEE1-E636-3C0C-5FBC5BCF324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62C062-FD17-437E-A20D-7C24217080A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9561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03C62-FCE0-CB9B-F979-CBA64058FB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3B9B93-BFA2-1BCE-7AB7-44F34EF43A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A2CF50-A62C-B03E-0913-627960C48388}"/>
              </a:ext>
            </a:extLst>
          </p:cNvPr>
          <p:cNvSpPr>
            <a:spLocks noGrp="1"/>
          </p:cNvSpPr>
          <p:nvPr>
            <p:ph type="body" idx="1"/>
          </p:nvPr>
        </p:nvSpPr>
        <p:spPr/>
        <p:txBody>
          <a:bodyPr/>
          <a:lstStyle/>
          <a:p>
            <a:pPr marL="0" indent="0">
              <a:buFont typeface="Arial" panose="020B0604020202020204" pitchFamily="34" charset="0"/>
              <a:buNone/>
            </a:pPr>
            <a:endParaRPr lang="en-US" sz="1200" dirty="0">
              <a:solidFill>
                <a:schemeClr val="tx1"/>
              </a:solidFill>
              <a:latin typeface="+mj-lt"/>
            </a:endParaRPr>
          </a:p>
          <a:p>
            <a:endParaRPr lang="en-GB" dirty="0"/>
          </a:p>
        </p:txBody>
      </p:sp>
      <p:sp>
        <p:nvSpPr>
          <p:cNvPr id="4" name="Slide Number Placeholder 3">
            <a:extLst>
              <a:ext uri="{FF2B5EF4-FFF2-40B4-BE49-F238E27FC236}">
                <a16:creationId xmlns:a16="http://schemas.microsoft.com/office/drawing/2014/main" id="{BDEBA03A-D603-759F-E752-3F3B5687EF6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62C062-FD17-437E-A20D-7C24217080A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019987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307E06-046B-DC84-FDEE-B033567B4E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DEC9B8-65F7-E1B5-EDE1-8A894192F5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438D37-F872-1C35-FA0B-E176CB568E2E}"/>
              </a:ext>
            </a:extLst>
          </p:cNvPr>
          <p:cNvSpPr>
            <a:spLocks noGrp="1"/>
          </p:cNvSpPr>
          <p:nvPr>
            <p:ph type="body" idx="1"/>
          </p:nvPr>
        </p:nvSpPr>
        <p:spPr/>
        <p:txBody>
          <a:bodyPr/>
          <a:lstStyle/>
          <a:p>
            <a:pPr marL="0" indent="0">
              <a:buFont typeface="Arial" panose="020B0604020202020204" pitchFamily="34" charset="0"/>
              <a:buNone/>
            </a:pPr>
            <a:endParaRPr lang="en-US" sz="1200" dirty="0">
              <a:solidFill>
                <a:schemeClr val="tx1"/>
              </a:solidFill>
              <a:latin typeface="+mj-lt"/>
            </a:endParaRPr>
          </a:p>
          <a:p>
            <a:endParaRPr lang="en-GB" dirty="0"/>
          </a:p>
        </p:txBody>
      </p:sp>
      <p:sp>
        <p:nvSpPr>
          <p:cNvPr id="4" name="Slide Number Placeholder 3">
            <a:extLst>
              <a:ext uri="{FF2B5EF4-FFF2-40B4-BE49-F238E27FC236}">
                <a16:creationId xmlns:a16="http://schemas.microsoft.com/office/drawing/2014/main" id="{045FD0D8-E0CB-4B55-1F0D-3C1915DE0E0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62C062-FD17-437E-A20D-7C24217080A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091119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B8708-9F50-E859-C47B-164828D30A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620DA2-49FF-E701-169F-63681C3EAE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CB5994-4C14-50C5-9021-14FC2AC3D03E}"/>
              </a:ext>
            </a:extLst>
          </p:cNvPr>
          <p:cNvSpPr>
            <a:spLocks noGrp="1"/>
          </p:cNvSpPr>
          <p:nvPr>
            <p:ph type="body" idx="1"/>
          </p:nvPr>
        </p:nvSpPr>
        <p:spPr/>
        <p:txBody>
          <a:bodyPr/>
          <a:lstStyle/>
          <a:p>
            <a:pPr marL="0" indent="0">
              <a:buFont typeface="Arial" panose="020B0604020202020204" pitchFamily="34" charset="0"/>
              <a:buNone/>
            </a:pPr>
            <a:endParaRPr lang="en-US" sz="1200" dirty="0">
              <a:solidFill>
                <a:schemeClr val="tx1"/>
              </a:solidFill>
              <a:latin typeface="+mj-lt"/>
            </a:endParaRPr>
          </a:p>
          <a:p>
            <a:endParaRPr lang="en-GB" dirty="0"/>
          </a:p>
        </p:txBody>
      </p:sp>
      <p:sp>
        <p:nvSpPr>
          <p:cNvPr id="4" name="Slide Number Placeholder 3">
            <a:extLst>
              <a:ext uri="{FF2B5EF4-FFF2-40B4-BE49-F238E27FC236}">
                <a16:creationId xmlns:a16="http://schemas.microsoft.com/office/drawing/2014/main" id="{1B7CBCC0-5581-0396-4788-363CFAB121A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62C062-FD17-437E-A20D-7C24217080A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15953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04038-C3A0-468C-A918-725774BD05D4}"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9D6F2A-7020-4CB2-ABB8-0D9895C5A7E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804038-C3A0-468C-A918-725774BD05D4}"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9D6F2A-7020-4CB2-ABB8-0D9895C5A7E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04038-C3A0-468C-A918-725774BD05D4}" type="datetimeFigureOut">
              <a:rPr lang="en-US" smtClean="0"/>
              <a:t>6/20/2025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D6F2A-7020-4CB2-ABB8-0D9895C5A7E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97FE96-7205-F760-4E4C-954563151BB6}"/>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TextBox 4"/>
          <p:cNvSpPr txBox="1"/>
          <p:nvPr/>
        </p:nvSpPr>
        <p:spPr>
          <a:xfrm>
            <a:off x="219275" y="3913501"/>
            <a:ext cx="9514660" cy="1015663"/>
          </a:xfrm>
          <a:prstGeom prst="rect">
            <a:avLst/>
          </a:prstGeom>
          <a:noFill/>
        </p:spPr>
        <p:txBody>
          <a:bodyPr wrap="square" rtlCol="0">
            <a:spAutoFit/>
          </a:bodyPr>
          <a:lstStyle/>
          <a:p>
            <a:r>
              <a:rPr lang="el-GR" sz="2000" dirty="0">
                <a:solidFill>
                  <a:srgbClr val="7AC343"/>
                </a:solidFill>
                <a:latin typeface="Tahoma" panose="020B0604030504040204" pitchFamily="34" charset="0"/>
                <a:ea typeface="Tahoma" panose="020B0604030504040204" pitchFamily="34" charset="0"/>
                <a:cs typeface="Tahoma" panose="020B0604030504040204" pitchFamily="34" charset="0"/>
              </a:rPr>
              <a:t>Ιούνιος 202</a:t>
            </a:r>
            <a:r>
              <a:rPr lang="en-US" sz="2000" dirty="0">
                <a:solidFill>
                  <a:srgbClr val="7AC343"/>
                </a:solidFill>
                <a:latin typeface="Tahoma" panose="020B0604030504040204" pitchFamily="34" charset="0"/>
                <a:ea typeface="Tahoma" panose="020B0604030504040204" pitchFamily="34" charset="0"/>
                <a:cs typeface="Tahoma" panose="020B0604030504040204" pitchFamily="34" charset="0"/>
              </a:rPr>
              <a:t>5</a:t>
            </a:r>
            <a:r>
              <a:rPr lang="el-GR" sz="2000" dirty="0">
                <a:solidFill>
                  <a:srgbClr val="7AC343"/>
                </a:solidFill>
                <a:latin typeface="Tahoma" panose="020B0604030504040204" pitchFamily="34" charset="0"/>
                <a:ea typeface="Tahoma" panose="020B0604030504040204" pitchFamily="34" charset="0"/>
                <a:cs typeface="Tahoma" panose="020B0604030504040204" pitchFamily="34" charset="0"/>
              </a:rPr>
              <a:t> / Κωνσταντίνος  </a:t>
            </a:r>
            <a:r>
              <a:rPr lang="el-GR" sz="2000" dirty="0" err="1">
                <a:solidFill>
                  <a:srgbClr val="7AC343"/>
                </a:solidFill>
                <a:latin typeface="Tahoma" panose="020B0604030504040204" pitchFamily="34" charset="0"/>
                <a:ea typeface="Tahoma" panose="020B0604030504040204" pitchFamily="34" charset="0"/>
                <a:cs typeface="Tahoma" panose="020B0604030504040204" pitchFamily="34" charset="0"/>
              </a:rPr>
              <a:t>Tσάγκας</a:t>
            </a:r>
            <a:r>
              <a:rPr lang="el-GR" sz="2000" dirty="0">
                <a:solidFill>
                  <a:srgbClr val="7AC343"/>
                </a:solidFill>
                <a:latin typeface="Tahoma" panose="020B0604030504040204" pitchFamily="34" charset="0"/>
                <a:ea typeface="Tahoma" panose="020B0604030504040204" pitchFamily="34" charset="0"/>
                <a:cs typeface="Tahoma" panose="020B0604030504040204" pitchFamily="34" charset="0"/>
              </a:rPr>
              <a:t> / Προϊστάμενος Μονάδας Α1: Συντονισμός</a:t>
            </a:r>
            <a:r>
              <a:rPr lang="en-US" sz="2000" dirty="0">
                <a:solidFill>
                  <a:srgbClr val="7AC343"/>
                </a:solidFill>
                <a:latin typeface="Tahoma" panose="020B0604030504040204" pitchFamily="34" charset="0"/>
                <a:ea typeface="Tahoma" panose="020B0604030504040204" pitchFamily="34" charset="0"/>
                <a:cs typeface="Tahoma" panose="020B0604030504040204" pitchFamily="34" charset="0"/>
              </a:rPr>
              <a:t> </a:t>
            </a:r>
            <a:r>
              <a:rPr lang="el-GR" sz="2000" dirty="0">
                <a:solidFill>
                  <a:srgbClr val="7AC343"/>
                </a:solidFill>
                <a:latin typeface="Tahoma" panose="020B0604030504040204" pitchFamily="34" charset="0"/>
                <a:ea typeface="Tahoma" panose="020B0604030504040204" pitchFamily="34" charset="0"/>
                <a:cs typeface="Tahoma" panose="020B0604030504040204" pitchFamily="34" charset="0"/>
              </a:rPr>
              <a:t>και Σχεδιασμός Προγραμμάτων, ΕΥΣΥΔ ΜΕΥ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7AC343"/>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 name="TextBox 1">
            <a:extLst>
              <a:ext uri="{FF2B5EF4-FFF2-40B4-BE49-F238E27FC236}">
                <a16:creationId xmlns:a16="http://schemas.microsoft.com/office/drawing/2014/main" id="{2B174E3C-880E-98C7-B920-1B3400DE3BB6}"/>
              </a:ext>
            </a:extLst>
          </p:cNvPr>
          <p:cNvSpPr txBox="1"/>
          <p:nvPr/>
        </p:nvSpPr>
        <p:spPr>
          <a:xfrm>
            <a:off x="219275" y="1672581"/>
            <a:ext cx="6879615" cy="2369880"/>
          </a:xfrm>
          <a:prstGeom prst="rect">
            <a:avLst/>
          </a:prstGeom>
          <a:noFill/>
        </p:spPr>
        <p:txBody>
          <a:bodyPr wrap="square" rtlCol="0">
            <a:spAutoFit/>
          </a:bodyPr>
          <a:lstStyle/>
          <a:p>
            <a:r>
              <a:rPr lang="el-GR" sz="2400" b="1" dirty="0">
                <a:solidFill>
                  <a:srgbClr val="423997"/>
                </a:solidFill>
                <a:latin typeface="Tahoma" panose="020B0604030504040204" pitchFamily="34" charset="0"/>
                <a:ea typeface="Tahoma" panose="020B0604030504040204" pitchFamily="34" charset="0"/>
                <a:cs typeface="Tahoma" panose="020B0604030504040204" pitchFamily="34" charset="0"/>
              </a:rPr>
              <a:t>Ενέργειες ΕΥΣΥΔ ΜΕΥ βάσει των πορισμάτων της 1ης Ενδιάμεσης Αξιολόγησης των Εθνικών Προγραμμάτων ΤΑΜΕΥ – (ΤΑΜΕ – ΜΔΣΘ – ΤΕA) 2021 – 2027 </a:t>
            </a:r>
          </a:p>
          <a:p>
            <a:endParaRPr lang="el-GR" sz="2800" b="1" dirty="0">
              <a:solidFill>
                <a:srgbClr val="423997"/>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9EB59-D416-DD61-CC6D-62BF95835E35}"/>
            </a:ext>
          </a:extLst>
        </p:cNvPr>
        <p:cNvGrpSpPr/>
        <p:nvPr/>
      </p:nvGrpSpPr>
      <p:grpSpPr>
        <a:xfrm>
          <a:off x="0" y="0"/>
          <a:ext cx="0" cy="0"/>
          <a:chOff x="0" y="0"/>
          <a:chExt cx="0" cy="0"/>
        </a:xfrm>
      </p:grpSpPr>
      <p:pic>
        <p:nvPicPr>
          <p:cNvPr id="3" name="Picture 2" descr="A close-up of a blue and green object&#10;&#10;AI-generated content may be incorrect.">
            <a:extLst>
              <a:ext uri="{FF2B5EF4-FFF2-40B4-BE49-F238E27FC236}">
                <a16:creationId xmlns:a16="http://schemas.microsoft.com/office/drawing/2014/main" id="{945991C7-5F54-6381-7EDB-2C8041DE92A5}"/>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ACDC5513-86AA-D8F2-8F20-D73E1D96D7E0}"/>
              </a:ext>
            </a:extLst>
          </p:cNvPr>
          <p:cNvSpPr txBox="1"/>
          <p:nvPr/>
        </p:nvSpPr>
        <p:spPr>
          <a:xfrm>
            <a:off x="79370" y="522561"/>
            <a:ext cx="10558150" cy="830997"/>
          </a:xfrm>
          <a:prstGeom prst="rect">
            <a:avLst/>
          </a:prstGeom>
          <a:noFill/>
        </p:spPr>
        <p:txBody>
          <a:bodyPr wrap="square" rtlCol="0">
            <a:spAutoFit/>
          </a:bodyPr>
          <a:lstStyle/>
          <a:p>
            <a:r>
              <a:rPr lang="el-GR"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rPr>
              <a:t>1η Ενδιάμεση Αξιολόγηση ΤΑΜΕ, ΜΔΣΘ &amp; ΤΕΑ 2021-2027</a:t>
            </a:r>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effectLst/>
              <a:uLnTx/>
              <a:uFillTx/>
              <a:latin typeface="Calibri"/>
              <a:ea typeface="+mn-ea"/>
              <a:cs typeface="Aharoni" panose="020B0604020202020204" pitchFamily="2" charset="-79"/>
            </a:endParaRPr>
          </a:p>
        </p:txBody>
      </p:sp>
      <p:sp>
        <p:nvSpPr>
          <p:cNvPr id="9" name="Rectangle 8">
            <a:extLst>
              <a:ext uri="{FF2B5EF4-FFF2-40B4-BE49-F238E27FC236}">
                <a16:creationId xmlns:a16="http://schemas.microsoft.com/office/drawing/2014/main" id="{1BF236EC-19E8-E235-BC8D-ABAD6B62EA90}"/>
              </a:ext>
            </a:extLst>
          </p:cNvPr>
          <p:cNvSpPr/>
          <p:nvPr/>
        </p:nvSpPr>
        <p:spPr>
          <a:xfrm>
            <a:off x="348342" y="1092854"/>
            <a:ext cx="4310744"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b="1" dirty="0">
                <a:ln w="0">
                  <a:solidFill>
                    <a:prstClr val="white"/>
                  </a:solidFill>
                </a:ln>
                <a:solidFill>
                  <a:prstClr val="white"/>
                </a:solidFill>
                <a:effectLst>
                  <a:outerShdw blurRad="38100" dist="19050" dir="2700000" algn="tl" rotWithShape="0">
                    <a:prstClr val="black">
                      <a:alpha val="40000"/>
                    </a:prstClr>
                  </a:outerShdw>
                </a:effectLst>
                <a:latin typeface="Calibri"/>
              </a:rPr>
              <a:t>Προτάσεις</a:t>
            </a:r>
            <a:r>
              <a:rPr kumimoji="0" lang="el-GR"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 </a:t>
            </a:r>
            <a:endParaRPr kumimoji="0" lang="en-US"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sp>
        <p:nvSpPr>
          <p:cNvPr id="7" name="Rectangle 6">
            <a:extLst>
              <a:ext uri="{FF2B5EF4-FFF2-40B4-BE49-F238E27FC236}">
                <a16:creationId xmlns:a16="http://schemas.microsoft.com/office/drawing/2014/main" id="{A22BAF02-44AD-CFAD-251D-5B6AB8409FDE}"/>
              </a:ext>
            </a:extLst>
          </p:cNvPr>
          <p:cNvSpPr/>
          <p:nvPr/>
        </p:nvSpPr>
        <p:spPr>
          <a:xfrm>
            <a:off x="4675416" y="1092854"/>
            <a:ext cx="5715000"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Ενέργειες Δ/Α</a:t>
            </a:r>
            <a:endParaRPr kumimoji="0" lang="en-US"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8D1A413D-32ED-30CA-79B6-97E80E707DBD}"/>
              </a:ext>
            </a:extLst>
          </p:cNvPr>
          <p:cNvGraphicFramePr>
            <a:graphicFrameLocks noGrp="1"/>
          </p:cNvGraphicFramePr>
          <p:nvPr>
            <p:extLst>
              <p:ext uri="{D42A27DB-BD31-4B8C-83A1-F6EECF244321}">
                <p14:modId xmlns:p14="http://schemas.microsoft.com/office/powerpoint/2010/main" val="2213688234"/>
              </p:ext>
            </p:extLst>
          </p:nvPr>
        </p:nvGraphicFramePr>
        <p:xfrm>
          <a:off x="348343" y="1554518"/>
          <a:ext cx="10042073" cy="4210626"/>
        </p:xfrm>
        <a:graphic>
          <a:graphicData uri="http://schemas.openxmlformats.org/drawingml/2006/table">
            <a:tbl>
              <a:tblPr firstRow="1" bandRow="1">
                <a:tableStyleId>{5C22544A-7EE6-4342-B048-85BDC9FD1C3A}</a:tableStyleId>
              </a:tblPr>
              <a:tblGrid>
                <a:gridCol w="4381407">
                  <a:extLst>
                    <a:ext uri="{9D8B030D-6E8A-4147-A177-3AD203B41FA5}">
                      <a16:colId xmlns:a16="http://schemas.microsoft.com/office/drawing/2014/main" val="2600055517"/>
                    </a:ext>
                  </a:extLst>
                </a:gridCol>
                <a:gridCol w="5660666">
                  <a:extLst>
                    <a:ext uri="{9D8B030D-6E8A-4147-A177-3AD203B41FA5}">
                      <a16:colId xmlns:a16="http://schemas.microsoft.com/office/drawing/2014/main" val="934526191"/>
                    </a:ext>
                  </a:extLst>
                </a:gridCol>
              </a:tblGrid>
              <a:tr h="132477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dirty="0">
                          <a:uFillTx/>
                        </a:rPr>
                        <a:t>Παροχή απλοποιημένων οδηγιών για την καταχώριση στοιχείων (πχ ΔΔΔ) στο ΟΠΣ</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1200" dirty="0">
                        <a:uFillTx/>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200" b="1" kern="1200" dirty="0">
                          <a:solidFill>
                            <a:schemeClr val="dk1"/>
                          </a:solidFill>
                          <a:effectLst/>
                          <a:latin typeface="+mn-lt"/>
                          <a:ea typeface="+mn-ea"/>
                          <a:cs typeface="+mn-cs"/>
                        </a:rPr>
                        <a:t>Κατάρτιση απλοποιημένων οδηγιών προς τους δικαιούχους</a:t>
                      </a:r>
                      <a:r>
                        <a:rPr lang="en-US" sz="1200" b="1" kern="1200" dirty="0">
                          <a:solidFill>
                            <a:schemeClr val="dk1"/>
                          </a:solidFill>
                          <a:effectLst/>
                          <a:latin typeface="+mn-lt"/>
                          <a:ea typeface="+mn-ea"/>
                          <a:cs typeface="+mn-cs"/>
                        </a:rPr>
                        <a:t>:</a:t>
                      </a:r>
                      <a:endParaRPr lang="el-GR"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l-GR"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l-GR" sz="1200" b="1" kern="1200" dirty="0">
                          <a:solidFill>
                            <a:schemeClr val="dk1"/>
                          </a:solidFill>
                          <a:effectLst/>
                          <a:latin typeface="+mn-lt"/>
                          <a:ea typeface="+mn-ea"/>
                          <a:cs typeface="+mn-cs"/>
                        </a:rPr>
                        <a:t>Στόχοι</a:t>
                      </a:r>
                      <a:r>
                        <a:rPr lang="en-US" sz="1200" b="1" kern="1200" dirty="0">
                          <a:solidFill>
                            <a:schemeClr val="dk1"/>
                          </a:solidFill>
                          <a:effectLst/>
                          <a:latin typeface="+mn-lt"/>
                          <a:ea typeface="+mn-ea"/>
                          <a:cs typeface="+mn-cs"/>
                        </a:rPr>
                        <a:t>:</a:t>
                      </a:r>
                      <a:endParaRPr lang="el-GR" sz="1200" b="1" kern="1200" dirty="0">
                        <a:solidFill>
                          <a:schemeClr val="dk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l-GR" sz="1200" b="0" kern="1200" dirty="0">
                          <a:solidFill>
                            <a:schemeClr val="dk1"/>
                          </a:solidFill>
                          <a:effectLst/>
                          <a:latin typeface="+mn-lt"/>
                          <a:ea typeface="+mn-ea"/>
                          <a:cs typeface="+mn-cs"/>
                        </a:rPr>
                        <a:t>Έγκαιρη καταχώρηση δεδομένων στο ΟΠΣ</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l-GR" sz="1200" b="0" kern="1200" dirty="0">
                          <a:solidFill>
                            <a:schemeClr val="dk1"/>
                          </a:solidFill>
                          <a:effectLst/>
                          <a:latin typeface="+mn-lt"/>
                          <a:ea typeface="+mn-ea"/>
                          <a:cs typeface="+mn-cs"/>
                        </a:rPr>
                        <a:t>Ορθότερη αποτύπωση των δεικτών εκροών και αποτελεσμάτων των δράσεων των Εθνικών Προγραμμάτων στο ΟΠΣ</a:t>
                      </a:r>
                    </a:p>
                  </a:txBody>
                  <a:tcPr>
                    <a:solidFill>
                      <a:schemeClr val="accent1">
                        <a:lumMod val="40000"/>
                        <a:lumOff val="60000"/>
                      </a:schemeClr>
                    </a:solidFill>
                  </a:tcPr>
                </a:tc>
                <a:extLst>
                  <a:ext uri="{0D108BD9-81ED-4DB2-BD59-A6C34878D82A}">
                    <a16:rowId xmlns:a16="http://schemas.microsoft.com/office/drawing/2014/main" val="1045912990"/>
                  </a:ext>
                </a:extLst>
              </a:tr>
              <a:tr h="112810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uFillTx/>
                          <a:latin typeface="+mn-lt"/>
                          <a:ea typeface="+mn-ea"/>
                          <a:cs typeface="+mn-cs"/>
                        </a:rPr>
                        <a:t>Βελτίωση</a:t>
                      </a:r>
                      <a:r>
                        <a:rPr lang="el-GR" sz="1200" dirty="0">
                          <a:uFillTx/>
                        </a:rPr>
                        <a:t> </a:t>
                      </a:r>
                      <a:r>
                        <a:rPr lang="el-GR" sz="1200" b="1" kern="1200" dirty="0">
                          <a:solidFill>
                            <a:schemeClr val="lt1"/>
                          </a:solidFill>
                          <a:uFillTx/>
                          <a:latin typeface="+mn-lt"/>
                          <a:ea typeface="+mn-ea"/>
                          <a:cs typeface="+mn-cs"/>
                        </a:rPr>
                        <a:t>του χρόνου απόκρισης και καλύτερος συντονισμός με τους δικαιούχους</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1200" b="1" kern="1200" dirty="0">
                        <a:solidFill>
                          <a:schemeClr val="lt1"/>
                        </a:solidFill>
                        <a:uFillTx/>
                        <a:latin typeface="+mn-lt"/>
                        <a:ea typeface="+mn-ea"/>
                        <a:cs typeface="+mn-cs"/>
                      </a:endParaRPr>
                    </a:p>
                  </a:txBody>
                  <a:tcP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200" b="1" kern="1200" dirty="0">
                          <a:solidFill>
                            <a:schemeClr val="dk1"/>
                          </a:solidFill>
                          <a:effectLst/>
                          <a:latin typeface="+mn-lt"/>
                          <a:ea typeface="+mn-ea"/>
                          <a:cs typeface="+mn-cs"/>
                        </a:rPr>
                        <a:t>Παροχή</a:t>
                      </a:r>
                      <a:r>
                        <a:rPr lang="en-US" sz="1200" b="1" kern="1200" dirty="0">
                          <a:solidFill>
                            <a:schemeClr val="dk1"/>
                          </a:solidFill>
                          <a:effectLst/>
                          <a:latin typeface="+mn-lt"/>
                          <a:ea typeface="+mn-ea"/>
                          <a:cs typeface="+mn-cs"/>
                        </a:rPr>
                        <a:t> </a:t>
                      </a:r>
                      <a:r>
                        <a:rPr lang="el-GR" sz="1200" b="1" kern="1200" dirty="0">
                          <a:solidFill>
                            <a:schemeClr val="dk1"/>
                          </a:solidFill>
                          <a:effectLst/>
                          <a:latin typeface="+mn-lt"/>
                          <a:ea typeface="+mn-ea"/>
                          <a:cs typeface="+mn-cs"/>
                        </a:rPr>
                        <a:t>ταχύτερης</a:t>
                      </a:r>
                      <a:r>
                        <a:rPr lang="en-US" sz="1200" b="1" kern="1200" dirty="0">
                          <a:solidFill>
                            <a:schemeClr val="dk1"/>
                          </a:solidFill>
                          <a:effectLst/>
                          <a:latin typeface="+mn-lt"/>
                          <a:ea typeface="+mn-ea"/>
                          <a:cs typeface="+mn-cs"/>
                        </a:rPr>
                        <a:t> </a:t>
                      </a:r>
                      <a:r>
                        <a:rPr lang="en-US" sz="1200" b="1" kern="1200" dirty="0" err="1">
                          <a:solidFill>
                            <a:schemeClr val="dk1"/>
                          </a:solidFill>
                          <a:effectLst/>
                          <a:latin typeface="+mn-lt"/>
                          <a:ea typeface="+mn-ea"/>
                          <a:cs typeface="+mn-cs"/>
                        </a:rPr>
                        <a:t>ενημέρωσης</a:t>
                      </a:r>
                      <a:r>
                        <a:rPr lang="en-US" sz="1200" b="1" kern="1200" dirty="0">
                          <a:solidFill>
                            <a:schemeClr val="dk1"/>
                          </a:solidFill>
                          <a:effectLst/>
                          <a:latin typeface="+mn-lt"/>
                          <a:ea typeface="+mn-ea"/>
                          <a:cs typeface="+mn-cs"/>
                        </a:rPr>
                        <a:t> </a:t>
                      </a:r>
                      <a:r>
                        <a:rPr lang="el-GR" sz="1200" b="1" kern="1200" dirty="0" err="1">
                          <a:solidFill>
                            <a:schemeClr val="dk1"/>
                          </a:solidFill>
                          <a:effectLst/>
                          <a:latin typeface="+mn-lt"/>
                          <a:ea typeface="+mn-ea"/>
                          <a:cs typeface="+mn-cs"/>
                        </a:rPr>
                        <a:t>στ</a:t>
                      </a:r>
                      <a:r>
                        <a:rPr lang="en-US" sz="1200" b="1" kern="1200" dirty="0" err="1">
                          <a:solidFill>
                            <a:schemeClr val="dk1"/>
                          </a:solidFill>
                          <a:effectLst/>
                          <a:latin typeface="+mn-lt"/>
                          <a:ea typeface="+mn-ea"/>
                          <a:cs typeface="+mn-cs"/>
                        </a:rPr>
                        <a:t>ους</a:t>
                      </a:r>
                      <a:r>
                        <a:rPr lang="en-US" sz="1200" b="1" kern="1200" dirty="0">
                          <a:solidFill>
                            <a:schemeClr val="dk1"/>
                          </a:solidFill>
                          <a:effectLst/>
                          <a:latin typeface="+mn-lt"/>
                          <a:ea typeface="+mn-ea"/>
                          <a:cs typeface="+mn-cs"/>
                        </a:rPr>
                        <a:t> </a:t>
                      </a:r>
                      <a:r>
                        <a:rPr lang="en-US" sz="1200" b="1" kern="1200" dirty="0" err="1">
                          <a:solidFill>
                            <a:schemeClr val="dk1"/>
                          </a:solidFill>
                          <a:effectLst/>
                          <a:latin typeface="+mn-lt"/>
                          <a:ea typeface="+mn-ea"/>
                          <a:cs typeface="+mn-cs"/>
                        </a:rPr>
                        <a:t>δικ</a:t>
                      </a:r>
                      <a:r>
                        <a:rPr lang="en-US" sz="1200" b="1" kern="1200" dirty="0">
                          <a:solidFill>
                            <a:schemeClr val="dk1"/>
                          </a:solidFill>
                          <a:effectLst/>
                          <a:latin typeface="+mn-lt"/>
                          <a:ea typeface="+mn-ea"/>
                          <a:cs typeface="+mn-cs"/>
                        </a:rPr>
                        <a:t>αιούχους </a:t>
                      </a:r>
                      <a:r>
                        <a:rPr lang="el-GR" sz="1200" b="0" kern="1200" dirty="0">
                          <a:solidFill>
                            <a:schemeClr val="dk1"/>
                          </a:solidFill>
                          <a:effectLst/>
                          <a:latin typeface="+mn-lt"/>
                          <a:ea typeface="+mn-ea"/>
                          <a:cs typeface="+mn-cs"/>
                        </a:rPr>
                        <a:t>σχετικά με</a:t>
                      </a:r>
                      <a:r>
                        <a:rPr lang="en-US" sz="1200" b="0" kern="1200" dirty="0">
                          <a:solidFill>
                            <a:schemeClr val="dk1"/>
                          </a:solidFill>
                          <a:effectLst/>
                          <a:latin typeface="+mn-lt"/>
                          <a:ea typeface="+mn-ea"/>
                          <a:cs typeface="+mn-cs"/>
                        </a:rPr>
                        <a:t> </a:t>
                      </a:r>
                      <a:r>
                        <a:rPr lang="en-US" sz="1200" b="0" kern="1200" dirty="0" err="1">
                          <a:solidFill>
                            <a:schemeClr val="dk1"/>
                          </a:solidFill>
                          <a:effectLst/>
                          <a:latin typeface="+mn-lt"/>
                          <a:ea typeface="+mn-ea"/>
                          <a:cs typeface="+mn-cs"/>
                        </a:rPr>
                        <a:t>τις</a:t>
                      </a:r>
                      <a:r>
                        <a:rPr lang="en-US" sz="1200" b="0" kern="1200" dirty="0">
                          <a:solidFill>
                            <a:schemeClr val="dk1"/>
                          </a:solidFill>
                          <a:effectLst/>
                          <a:latin typeface="+mn-lt"/>
                          <a:ea typeface="+mn-ea"/>
                          <a:cs typeface="+mn-cs"/>
                        </a:rPr>
                        <a:t> π</a:t>
                      </a:r>
                      <a:r>
                        <a:rPr lang="en-US" sz="1200" b="0" kern="1200" dirty="0" err="1">
                          <a:solidFill>
                            <a:schemeClr val="dk1"/>
                          </a:solidFill>
                          <a:effectLst/>
                          <a:latin typeface="+mn-lt"/>
                          <a:ea typeface="+mn-ea"/>
                          <a:cs typeface="+mn-cs"/>
                        </a:rPr>
                        <a:t>ροσκλήσεις</a:t>
                      </a:r>
                      <a:r>
                        <a:rPr lang="el-GR" sz="1200" b="0" kern="1200" dirty="0">
                          <a:solidFill>
                            <a:schemeClr val="dk1"/>
                          </a:solidFill>
                          <a:effectLst/>
                          <a:latin typeface="+mn-lt"/>
                          <a:ea typeface="+mn-ea"/>
                          <a:cs typeface="+mn-cs"/>
                        </a:rPr>
                        <a:t> και τις </a:t>
                      </a:r>
                      <a:r>
                        <a:rPr lang="en-US" sz="1200" b="0" kern="1200" dirty="0" err="1">
                          <a:solidFill>
                            <a:schemeClr val="dk1"/>
                          </a:solidFill>
                          <a:effectLst/>
                          <a:latin typeface="+mn-lt"/>
                          <a:ea typeface="+mn-ea"/>
                          <a:cs typeface="+mn-cs"/>
                        </a:rPr>
                        <a:t>εξειδικεύσεις</a:t>
                      </a:r>
                      <a:r>
                        <a:rPr lang="el-GR" sz="1200" b="0" kern="1200" dirty="0">
                          <a:solidFill>
                            <a:schemeClr val="dk1"/>
                          </a:solidFill>
                          <a:effectLst/>
                          <a:latin typeface="+mn-lt"/>
                          <a:ea typeface="+mn-ea"/>
                          <a:cs typeface="+mn-cs"/>
                        </a:rPr>
                        <a:t> των</a:t>
                      </a:r>
                      <a:r>
                        <a:rPr lang="en-US" sz="1200" b="0" kern="1200" dirty="0">
                          <a:solidFill>
                            <a:schemeClr val="dk1"/>
                          </a:solidFill>
                          <a:effectLst/>
                          <a:latin typeface="+mn-lt"/>
                          <a:ea typeface="+mn-ea"/>
                          <a:cs typeface="+mn-cs"/>
                        </a:rPr>
                        <a:t> π</a:t>
                      </a:r>
                      <a:r>
                        <a:rPr lang="en-US" sz="1200" b="0" kern="1200" dirty="0" err="1">
                          <a:solidFill>
                            <a:schemeClr val="dk1"/>
                          </a:solidFill>
                          <a:effectLst/>
                          <a:latin typeface="+mn-lt"/>
                          <a:ea typeface="+mn-ea"/>
                          <a:cs typeface="+mn-cs"/>
                        </a:rPr>
                        <a:t>ρογρ</a:t>
                      </a:r>
                      <a:r>
                        <a:rPr lang="en-US" sz="1200" b="0" kern="1200" dirty="0">
                          <a:solidFill>
                            <a:schemeClr val="dk1"/>
                          </a:solidFill>
                          <a:effectLst/>
                          <a:latin typeface="+mn-lt"/>
                          <a:ea typeface="+mn-ea"/>
                          <a:cs typeface="+mn-cs"/>
                        </a:rPr>
                        <a:t>αμμάτων αλλά και σχετικά με διοικητικά ζητήματα που καθυστερούν την ένταξη, τον σχεδιασμό και την υλοποίηση των δράσεων</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2365199971"/>
                  </a:ext>
                </a:extLst>
              </a:tr>
              <a:tr h="175774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uFillTx/>
                          <a:latin typeface="+mn-lt"/>
                          <a:ea typeface="+mn-ea"/>
                          <a:cs typeface="+mn-cs"/>
                        </a:rPr>
                        <a:t>Βελτίωση και συστηματοποίηση της ενημέρωσης και διάχυσης πληροφορίας προς τους Εταίρους, ενδεικτικά μέσω της παροχής  συγκεκριμένων κατευθυντήριων οδηγιών</a:t>
                      </a:r>
                      <a:endParaRPr lang="en-GB" sz="1200" b="1" kern="1200" dirty="0">
                        <a:solidFill>
                          <a:schemeClr val="lt1"/>
                        </a:solidFill>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1" kern="1200" dirty="0">
                        <a:solidFill>
                          <a:schemeClr val="lt1"/>
                        </a:solidFill>
                        <a:uFillTx/>
                        <a:latin typeface="+mn-lt"/>
                        <a:ea typeface="+mn-ea"/>
                        <a:cs typeface="+mn-cs"/>
                      </a:endParaRPr>
                    </a:p>
                  </a:txBody>
                  <a:tcPr>
                    <a:solidFill>
                      <a:schemeClr val="accent1"/>
                    </a:solidFill>
                  </a:tcPr>
                </a:tc>
                <a:tc>
                  <a:txBody>
                    <a:bodyPr/>
                    <a:lstStyle/>
                    <a:p>
                      <a:pPr marL="285750" lvl="0" indent="-285750" algn="l">
                        <a:buFont typeface="Wingdings" panose="05000000000000000000" pitchFamily="2" charset="2"/>
                        <a:buChar char="ü"/>
                      </a:pPr>
                      <a:r>
                        <a:rPr lang="el-GR" sz="1200" b="1" kern="1200" dirty="0">
                          <a:solidFill>
                            <a:schemeClr val="dk1"/>
                          </a:solidFill>
                          <a:effectLst/>
                          <a:latin typeface="+mn-lt"/>
                          <a:ea typeface="+mn-ea"/>
                          <a:cs typeface="+mn-cs"/>
                        </a:rPr>
                        <a:t>Οριστικοποίηση κοινών συνοπτικών επεξηγηματικών οδηγών και ενιαίων εντύπων </a:t>
                      </a:r>
                      <a:r>
                        <a:rPr lang="el-GR" sz="1200" b="0" kern="1200" dirty="0">
                          <a:solidFill>
                            <a:schemeClr val="dk1"/>
                          </a:solidFill>
                          <a:effectLst/>
                          <a:latin typeface="+mn-lt"/>
                          <a:ea typeface="+mn-ea"/>
                          <a:cs typeface="+mn-cs"/>
                        </a:rPr>
                        <a:t>προς χρήση από όλους τους δικαιούχους των Προγραμμάτων ΤΑΜΕΥ 2021-2027 σύμφωνα με το Σύστημα Διαχείρισης και Ελέγχου.</a:t>
                      </a:r>
                    </a:p>
                    <a:p>
                      <a:pPr marL="0" lvl="0" indent="0" algn="l">
                        <a:buFont typeface="Wingdings" panose="05000000000000000000" pitchFamily="2" charset="2"/>
                        <a:buNone/>
                      </a:pPr>
                      <a:endParaRPr lang="en-GB" sz="1200" b="0" kern="1200" dirty="0">
                        <a:solidFill>
                          <a:schemeClr val="dk1"/>
                        </a:solidFill>
                        <a:effectLst/>
                        <a:latin typeface="+mn-lt"/>
                        <a:ea typeface="+mn-ea"/>
                        <a:cs typeface="+mn-cs"/>
                      </a:endParaRPr>
                    </a:p>
                    <a:p>
                      <a:pPr marL="285750" lvl="0" indent="-285750" algn="l">
                        <a:buFont typeface="Wingdings" panose="05000000000000000000" pitchFamily="2" charset="2"/>
                        <a:buChar char="ü"/>
                      </a:pPr>
                      <a:r>
                        <a:rPr lang="el-GR" sz="1200" b="1" kern="1200" dirty="0">
                          <a:solidFill>
                            <a:schemeClr val="dk1"/>
                          </a:solidFill>
                          <a:effectLst/>
                          <a:latin typeface="+mn-lt"/>
                          <a:ea typeface="+mn-ea"/>
                          <a:cs typeface="+mn-cs"/>
                        </a:rPr>
                        <a:t>Κατάρτιση Εξειδικευμένου Οδηγού Α</a:t>
                      </a:r>
                      <a:r>
                        <a:rPr lang="en-US" sz="1200" b="1" kern="1200" dirty="0" err="1">
                          <a:solidFill>
                            <a:schemeClr val="dk1"/>
                          </a:solidFill>
                          <a:effectLst/>
                          <a:latin typeface="+mn-lt"/>
                          <a:ea typeface="+mn-ea"/>
                          <a:cs typeface="+mn-cs"/>
                        </a:rPr>
                        <a:t>ξιολόγησης</a:t>
                      </a:r>
                      <a:r>
                        <a:rPr lang="el-GR" sz="1200" b="1" kern="1200" dirty="0">
                          <a:solidFill>
                            <a:schemeClr val="dk1"/>
                          </a:solidFill>
                          <a:effectLst/>
                          <a:latin typeface="+mn-lt"/>
                          <a:ea typeface="+mn-ea"/>
                          <a:cs typeface="+mn-cs"/>
                        </a:rPr>
                        <a:t> και Κριτηρίων Αξιολόγησης για την έγκριση προτάσεων χρηματοδότησης </a:t>
                      </a:r>
                      <a:r>
                        <a:rPr lang="el-GR" sz="1200" b="0" kern="1200" dirty="0">
                          <a:solidFill>
                            <a:schemeClr val="dk1"/>
                          </a:solidFill>
                          <a:effectLst/>
                          <a:latin typeface="+mn-lt"/>
                          <a:ea typeface="+mn-ea"/>
                          <a:cs typeface="+mn-cs"/>
                        </a:rPr>
                        <a:t>ανάλογα με τον τύπο της πράξης  που συμπεριλαμβάνεται </a:t>
                      </a:r>
                      <a:r>
                        <a:rPr lang="en-US" sz="1200" b="0" kern="1200" dirty="0" err="1">
                          <a:solidFill>
                            <a:schemeClr val="dk1"/>
                          </a:solidFill>
                          <a:effectLst/>
                          <a:latin typeface="+mn-lt"/>
                          <a:ea typeface="+mn-ea"/>
                          <a:cs typeface="+mn-cs"/>
                        </a:rPr>
                        <a:t>στις</a:t>
                      </a:r>
                      <a:r>
                        <a:rPr lang="en-US" sz="1200" b="0" kern="1200" dirty="0">
                          <a:solidFill>
                            <a:schemeClr val="dk1"/>
                          </a:solidFill>
                          <a:effectLst/>
                          <a:latin typeface="+mn-lt"/>
                          <a:ea typeface="+mn-ea"/>
                          <a:cs typeface="+mn-cs"/>
                        </a:rPr>
                        <a:t> νέες εξειδικεύσεις των Εθνικών </a:t>
                      </a:r>
                      <a:r>
                        <a:rPr lang="en-US" sz="1200" b="0" kern="1200" dirty="0" err="1">
                          <a:solidFill>
                            <a:schemeClr val="dk1"/>
                          </a:solidFill>
                          <a:effectLst/>
                          <a:latin typeface="+mn-lt"/>
                          <a:ea typeface="+mn-ea"/>
                          <a:cs typeface="+mn-cs"/>
                        </a:rPr>
                        <a:t>Προγρ</a:t>
                      </a:r>
                      <a:r>
                        <a:rPr lang="en-US" sz="1200" b="0" kern="1200" dirty="0">
                          <a:solidFill>
                            <a:schemeClr val="dk1"/>
                          </a:solidFill>
                          <a:effectLst/>
                          <a:latin typeface="+mn-lt"/>
                          <a:ea typeface="+mn-ea"/>
                          <a:cs typeface="+mn-cs"/>
                        </a:rPr>
                        <a:t>αμμάτων</a:t>
                      </a:r>
                      <a:r>
                        <a:rPr lang="el-GR" sz="1200" b="0" kern="1200" dirty="0">
                          <a:solidFill>
                            <a:schemeClr val="dk1"/>
                          </a:solidFill>
                          <a:effectLst/>
                          <a:latin typeface="+mn-lt"/>
                          <a:ea typeface="+mn-ea"/>
                          <a:cs typeface="+mn-cs"/>
                        </a:rPr>
                        <a:t> ΤΑΜΕΥ. Τα κριτήρια αξιολόγησης λαμβάνουν έγκριση από την </a:t>
                      </a:r>
                      <a:r>
                        <a:rPr lang="el-GR" sz="1200" b="0" kern="1200" dirty="0" err="1">
                          <a:solidFill>
                            <a:schemeClr val="dk1"/>
                          </a:solidFill>
                          <a:effectLst/>
                          <a:latin typeface="+mn-lt"/>
                          <a:ea typeface="+mn-ea"/>
                          <a:cs typeface="+mn-cs"/>
                        </a:rPr>
                        <a:t>ΕΠ.Πα</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2293711247"/>
                  </a:ext>
                </a:extLst>
              </a:tr>
            </a:tbl>
          </a:graphicData>
        </a:graphic>
      </p:graphicFrame>
    </p:spTree>
    <p:extLst>
      <p:ext uri="{BB962C8B-B14F-4D97-AF65-F5344CB8AC3E}">
        <p14:creationId xmlns:p14="http://schemas.microsoft.com/office/powerpoint/2010/main" val="319599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9918C-0336-91A6-DE08-8CCD75137D16}"/>
            </a:ext>
          </a:extLst>
        </p:cNvPr>
        <p:cNvGrpSpPr/>
        <p:nvPr/>
      </p:nvGrpSpPr>
      <p:grpSpPr>
        <a:xfrm>
          <a:off x="0" y="0"/>
          <a:ext cx="0" cy="0"/>
          <a:chOff x="0" y="0"/>
          <a:chExt cx="0" cy="0"/>
        </a:xfrm>
      </p:grpSpPr>
      <p:pic>
        <p:nvPicPr>
          <p:cNvPr id="3" name="Picture 2" descr="A close-up of a blue and green object&#10;&#10;AI-generated content may be incorrect.">
            <a:extLst>
              <a:ext uri="{FF2B5EF4-FFF2-40B4-BE49-F238E27FC236}">
                <a16:creationId xmlns:a16="http://schemas.microsoft.com/office/drawing/2014/main" id="{76F63F5E-E170-31A1-FFAF-8F8B2924D2A6}"/>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4F816DCC-E0AC-1FB0-ADE2-8EB649F25737}"/>
              </a:ext>
            </a:extLst>
          </p:cNvPr>
          <p:cNvSpPr txBox="1"/>
          <p:nvPr/>
        </p:nvSpPr>
        <p:spPr>
          <a:xfrm>
            <a:off x="79370" y="522561"/>
            <a:ext cx="10558150" cy="1200329"/>
          </a:xfrm>
          <a:prstGeom prst="rect">
            <a:avLst/>
          </a:prstGeom>
          <a:noFill/>
        </p:spPr>
        <p:txBody>
          <a:bodyPr wrap="square" rtlCol="0">
            <a:spAutoFit/>
          </a:bodyPr>
          <a:lstStyle/>
          <a:p>
            <a:r>
              <a:rPr lang="el-GR"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rPr>
              <a:t>1η Ενδιάμεση Αξιολόγηση ΤΑΜΕ, ΜΔΣΘ &amp; ΤΕΑ 2021-2027</a:t>
            </a:r>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effectLst/>
              <a:uLnTx/>
              <a:uFillTx/>
              <a:latin typeface="Calibri"/>
              <a:ea typeface="+mn-ea"/>
              <a:cs typeface="Aharoni" panose="020B0604020202020204" pitchFamily="2" charset="-79"/>
            </a:endParaRPr>
          </a:p>
        </p:txBody>
      </p:sp>
      <p:sp>
        <p:nvSpPr>
          <p:cNvPr id="9" name="Rectangle 8">
            <a:extLst>
              <a:ext uri="{FF2B5EF4-FFF2-40B4-BE49-F238E27FC236}">
                <a16:creationId xmlns:a16="http://schemas.microsoft.com/office/drawing/2014/main" id="{ADB9CC98-817C-0FCF-A9CF-40218863761F}"/>
              </a:ext>
            </a:extLst>
          </p:cNvPr>
          <p:cNvSpPr/>
          <p:nvPr/>
        </p:nvSpPr>
        <p:spPr>
          <a:xfrm>
            <a:off x="348342" y="1092854"/>
            <a:ext cx="4310744"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b="1" dirty="0">
                <a:ln w="0">
                  <a:solidFill>
                    <a:prstClr val="white"/>
                  </a:solidFill>
                </a:ln>
                <a:solidFill>
                  <a:prstClr val="white"/>
                </a:solidFill>
                <a:effectLst>
                  <a:outerShdw blurRad="38100" dist="19050" dir="2700000" algn="tl" rotWithShape="0">
                    <a:prstClr val="black">
                      <a:alpha val="40000"/>
                    </a:prstClr>
                  </a:outerShdw>
                </a:effectLst>
                <a:latin typeface="Calibri"/>
              </a:rPr>
              <a:t>Προτάσεις</a:t>
            </a:r>
            <a:r>
              <a:rPr kumimoji="0" lang="el-GR"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 </a:t>
            </a:r>
            <a:endParaRPr kumimoji="0" lang="en-US"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sp>
        <p:nvSpPr>
          <p:cNvPr id="7" name="Rectangle 6">
            <a:extLst>
              <a:ext uri="{FF2B5EF4-FFF2-40B4-BE49-F238E27FC236}">
                <a16:creationId xmlns:a16="http://schemas.microsoft.com/office/drawing/2014/main" id="{DBB93DF3-EF2C-C059-1B2D-D69C197BAEF8}"/>
              </a:ext>
            </a:extLst>
          </p:cNvPr>
          <p:cNvSpPr/>
          <p:nvPr/>
        </p:nvSpPr>
        <p:spPr>
          <a:xfrm>
            <a:off x="4675416" y="1092854"/>
            <a:ext cx="5606143"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Ενέργειες Δ/Α</a:t>
            </a:r>
            <a:endParaRPr kumimoji="0" lang="en-US"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B17346D1-7191-9B3C-D23D-0856A45584D5}"/>
              </a:ext>
            </a:extLst>
          </p:cNvPr>
          <p:cNvGraphicFramePr>
            <a:graphicFrameLocks noGrp="1"/>
          </p:cNvGraphicFramePr>
          <p:nvPr>
            <p:extLst>
              <p:ext uri="{D42A27DB-BD31-4B8C-83A1-F6EECF244321}">
                <p14:modId xmlns:p14="http://schemas.microsoft.com/office/powerpoint/2010/main" val="1883636936"/>
              </p:ext>
            </p:extLst>
          </p:nvPr>
        </p:nvGraphicFramePr>
        <p:xfrm>
          <a:off x="348342" y="1554519"/>
          <a:ext cx="9933217" cy="4307313"/>
        </p:xfrm>
        <a:graphic>
          <a:graphicData uri="http://schemas.openxmlformats.org/drawingml/2006/table">
            <a:tbl>
              <a:tblPr firstRow="1" bandRow="1">
                <a:tableStyleId>{5C22544A-7EE6-4342-B048-85BDC9FD1C3A}</a:tableStyleId>
              </a:tblPr>
              <a:tblGrid>
                <a:gridCol w="4333913">
                  <a:extLst>
                    <a:ext uri="{9D8B030D-6E8A-4147-A177-3AD203B41FA5}">
                      <a16:colId xmlns:a16="http://schemas.microsoft.com/office/drawing/2014/main" val="2600055517"/>
                    </a:ext>
                  </a:extLst>
                </a:gridCol>
                <a:gridCol w="5599304">
                  <a:extLst>
                    <a:ext uri="{9D8B030D-6E8A-4147-A177-3AD203B41FA5}">
                      <a16:colId xmlns:a16="http://schemas.microsoft.com/office/drawing/2014/main" val="934526191"/>
                    </a:ext>
                  </a:extLst>
                </a:gridCol>
              </a:tblGrid>
              <a:tr h="123861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err="1"/>
                        <a:t>Διενέργει</a:t>
                      </a:r>
                      <a:r>
                        <a:rPr lang="en-US" sz="1200" b="1" dirty="0"/>
                        <a:t>α δράσεων εκπαίδευσης του προσωπικού των δικαιούχων </a:t>
                      </a:r>
                      <a:r>
                        <a:rPr lang="el-GR" sz="1200" b="1" dirty="0"/>
                        <a:t> &amp; </a:t>
                      </a:r>
                      <a:r>
                        <a:rPr lang="en-US" sz="1200" b="1" dirty="0"/>
                        <a:t>Πα</a:t>
                      </a:r>
                      <a:r>
                        <a:rPr lang="en-US" sz="1200" b="1" dirty="0" err="1"/>
                        <a:t>ροχή</a:t>
                      </a:r>
                      <a:r>
                        <a:rPr lang="en-US" sz="1200" b="1" dirty="0"/>
                        <a:t> επα</a:t>
                      </a:r>
                      <a:r>
                        <a:rPr lang="en-US" sz="1200" b="1" dirty="0" err="1"/>
                        <a:t>ρκούς</a:t>
                      </a:r>
                      <a:r>
                        <a:rPr lang="en-US" sz="1200" b="1" dirty="0"/>
                        <a:t>, </a:t>
                      </a:r>
                      <a:r>
                        <a:rPr lang="en-US" sz="1200" b="1" dirty="0" err="1"/>
                        <a:t>εξειδικευμένης</a:t>
                      </a:r>
                      <a:r>
                        <a:rPr lang="en-US" sz="1200" b="1" dirty="0"/>
                        <a:t> και </a:t>
                      </a:r>
                      <a:r>
                        <a:rPr lang="en-US" sz="1200" b="1" dirty="0" err="1"/>
                        <a:t>συνεχούς</a:t>
                      </a:r>
                      <a:r>
                        <a:rPr lang="en-US" sz="1200" b="1" dirty="0"/>
                        <a:t> υπ</a:t>
                      </a:r>
                      <a:r>
                        <a:rPr lang="en-US" sz="1200" b="1" dirty="0" err="1"/>
                        <a:t>οστήριξης</a:t>
                      </a:r>
                      <a:r>
                        <a:rPr lang="en-US" sz="1200" b="1" dirty="0"/>
                        <a:t> και κα</a:t>
                      </a:r>
                      <a:r>
                        <a:rPr lang="en-US" sz="1200" b="1" dirty="0" err="1"/>
                        <a:t>θοδήγησης</a:t>
                      </a:r>
                      <a:r>
                        <a:rPr lang="en-US" sz="1200" b="1" dirty="0"/>
                        <a:t> </a:t>
                      </a:r>
                      <a:r>
                        <a:rPr lang="el-GR" sz="1200" b="1" dirty="0"/>
                        <a:t>τους μέσω συναντήσεων</a:t>
                      </a:r>
                      <a:endParaRPr lang="el-GR" sz="1200" b="1" dirty="0">
                        <a:uFillTx/>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1200" dirty="0">
                        <a:uFillTx/>
                      </a:endParaRPr>
                    </a:p>
                  </a:txBody>
                  <a:tcPr/>
                </a:tc>
                <a:tc>
                  <a:txBody>
                    <a:bodyPr/>
                    <a:lstStyle/>
                    <a:p>
                      <a:pPr marL="285750" lvl="1" indent="-285750" algn="l" defTabSz="914400" rtl="0" eaLnBrk="1" latinLnBrk="0" hangingPunct="1">
                        <a:lnSpc>
                          <a:spcPct val="90000"/>
                        </a:lnSpc>
                        <a:spcBef>
                          <a:spcPct val="0"/>
                        </a:spcBef>
                        <a:spcAft>
                          <a:spcPct val="15000"/>
                        </a:spcAft>
                        <a:buFont typeface="Wingdings" panose="05000000000000000000" pitchFamily="2" charset="2"/>
                        <a:buChar char="ü"/>
                      </a:pPr>
                      <a:r>
                        <a:rPr lang="el-GR" sz="1200" b="1" kern="1200" dirty="0">
                          <a:solidFill>
                            <a:schemeClr val="dk1"/>
                          </a:solidFill>
                          <a:effectLst/>
                          <a:latin typeface="+mn-lt"/>
                          <a:ea typeface="+mn-ea"/>
                          <a:cs typeface="+mn-cs"/>
                        </a:rPr>
                        <a:t>Διοργάνωση</a:t>
                      </a:r>
                      <a:r>
                        <a:rPr lang="en-US" sz="1200" b="1" kern="1200" dirty="0">
                          <a:solidFill>
                            <a:schemeClr val="dk1"/>
                          </a:solidFill>
                          <a:effectLst/>
                          <a:latin typeface="+mn-lt"/>
                          <a:ea typeface="+mn-ea"/>
                          <a:cs typeface="+mn-cs"/>
                        </a:rPr>
                        <a:t> </a:t>
                      </a:r>
                      <a:r>
                        <a:rPr lang="en-US" sz="1200" b="1" kern="1200" dirty="0" err="1">
                          <a:solidFill>
                            <a:schemeClr val="dk1"/>
                          </a:solidFill>
                          <a:effectLst/>
                          <a:latin typeface="+mn-lt"/>
                          <a:ea typeface="+mn-ea"/>
                          <a:cs typeface="+mn-cs"/>
                        </a:rPr>
                        <a:t>ημερίδ</a:t>
                      </a:r>
                      <a:r>
                        <a:rPr lang="el-GR" sz="1200" b="1" kern="1200" dirty="0">
                          <a:solidFill>
                            <a:schemeClr val="dk1"/>
                          </a:solidFill>
                          <a:effectLst/>
                          <a:latin typeface="+mn-lt"/>
                          <a:ea typeface="+mn-ea"/>
                          <a:cs typeface="+mn-cs"/>
                        </a:rPr>
                        <a:t>ων</a:t>
                      </a:r>
                      <a:r>
                        <a:rPr lang="en-US" sz="1200" b="1" kern="1200" dirty="0">
                          <a:solidFill>
                            <a:schemeClr val="dk1"/>
                          </a:solidFill>
                          <a:effectLst/>
                          <a:latin typeface="+mn-lt"/>
                          <a:ea typeface="+mn-ea"/>
                          <a:cs typeface="+mn-cs"/>
                        </a:rPr>
                        <a:t>/workshops</a:t>
                      </a:r>
                      <a:r>
                        <a:rPr lang="el-GR" sz="1200" b="1" kern="1200" dirty="0">
                          <a:solidFill>
                            <a:schemeClr val="dk1"/>
                          </a:solidFill>
                          <a:effectLst/>
                          <a:latin typeface="+mn-lt"/>
                          <a:ea typeface="+mn-ea"/>
                          <a:cs typeface="+mn-cs"/>
                        </a:rPr>
                        <a:t>,</a:t>
                      </a:r>
                      <a:r>
                        <a:rPr lang="en-US" sz="1200" b="1" kern="1200" dirty="0">
                          <a:solidFill>
                            <a:schemeClr val="dk1"/>
                          </a:solidFill>
                          <a:effectLst/>
                          <a:latin typeface="+mn-lt"/>
                          <a:ea typeface="+mn-ea"/>
                          <a:cs typeface="+mn-cs"/>
                        </a:rPr>
                        <a:t> </a:t>
                      </a:r>
                      <a:r>
                        <a:rPr lang="en-US" sz="1200" b="1" kern="1200" dirty="0" err="1">
                          <a:solidFill>
                            <a:schemeClr val="dk1"/>
                          </a:solidFill>
                          <a:effectLst/>
                          <a:latin typeface="+mn-lt"/>
                          <a:ea typeface="+mn-ea"/>
                          <a:cs typeface="+mn-cs"/>
                        </a:rPr>
                        <a:t>συν</a:t>
                      </a:r>
                      <a:r>
                        <a:rPr lang="en-US" sz="1200" b="1" kern="1200" dirty="0">
                          <a:solidFill>
                            <a:schemeClr val="dk1"/>
                          </a:solidFill>
                          <a:effectLst/>
                          <a:latin typeface="+mn-lt"/>
                          <a:ea typeface="+mn-ea"/>
                          <a:cs typeface="+mn-cs"/>
                        </a:rPr>
                        <a:t>αντήσε</a:t>
                      </a:r>
                      <a:r>
                        <a:rPr lang="el-GR" sz="1200" b="1" kern="1200" dirty="0">
                          <a:solidFill>
                            <a:schemeClr val="dk1"/>
                          </a:solidFill>
                          <a:effectLst/>
                          <a:latin typeface="+mn-lt"/>
                          <a:ea typeface="+mn-ea"/>
                          <a:cs typeface="+mn-cs"/>
                        </a:rPr>
                        <a:t>ων </a:t>
                      </a:r>
                      <a:r>
                        <a:rPr lang="en-US" sz="1200" b="1" kern="1200" dirty="0">
                          <a:solidFill>
                            <a:schemeClr val="dk1"/>
                          </a:solidFill>
                          <a:effectLst/>
                          <a:latin typeface="+mn-lt"/>
                          <a:ea typeface="+mn-ea"/>
                          <a:cs typeface="+mn-cs"/>
                        </a:rPr>
                        <a:t>και </a:t>
                      </a:r>
                      <a:r>
                        <a:rPr lang="el-GR" sz="1200" b="1" kern="1200" dirty="0">
                          <a:solidFill>
                            <a:schemeClr val="dk1"/>
                          </a:solidFill>
                          <a:effectLst/>
                          <a:latin typeface="+mn-lt"/>
                          <a:ea typeface="+mn-ea"/>
                          <a:cs typeface="+mn-cs"/>
                        </a:rPr>
                        <a:t>σεμιναρίων</a:t>
                      </a:r>
                      <a:r>
                        <a:rPr lang="en-US" sz="1200" b="1" kern="1200" dirty="0">
                          <a:solidFill>
                            <a:schemeClr val="dk1"/>
                          </a:solidFill>
                          <a:effectLst/>
                          <a:latin typeface="+mn-lt"/>
                          <a:ea typeface="+mn-ea"/>
                          <a:cs typeface="+mn-cs"/>
                        </a:rPr>
                        <a:t> κα</a:t>
                      </a:r>
                      <a:r>
                        <a:rPr lang="en-US" sz="1200" b="1" kern="1200" dirty="0" err="1">
                          <a:solidFill>
                            <a:schemeClr val="dk1"/>
                          </a:solidFill>
                          <a:effectLst/>
                          <a:latin typeface="+mn-lt"/>
                          <a:ea typeface="+mn-ea"/>
                          <a:cs typeface="+mn-cs"/>
                        </a:rPr>
                        <a:t>τάρτισης</a:t>
                      </a:r>
                      <a:r>
                        <a:rPr lang="en-US" sz="1200" b="1" kern="1200" dirty="0">
                          <a:solidFill>
                            <a:schemeClr val="dk1"/>
                          </a:solidFill>
                          <a:effectLst/>
                          <a:latin typeface="+mn-lt"/>
                          <a:ea typeface="+mn-ea"/>
                          <a:cs typeface="+mn-cs"/>
                        </a:rPr>
                        <a:t> </a:t>
                      </a:r>
                      <a:r>
                        <a:rPr lang="en-US" sz="1200" b="0" kern="1200" dirty="0">
                          <a:solidFill>
                            <a:schemeClr val="dk1"/>
                          </a:solidFill>
                          <a:effectLst/>
                          <a:latin typeface="+mn-lt"/>
                          <a:ea typeface="+mn-ea"/>
                          <a:cs typeface="+mn-cs"/>
                        </a:rPr>
                        <a:t> </a:t>
                      </a:r>
                      <a:r>
                        <a:rPr lang="en-US" sz="1200" b="0" kern="1200" dirty="0" err="1">
                          <a:solidFill>
                            <a:schemeClr val="dk1"/>
                          </a:solidFill>
                          <a:effectLst/>
                          <a:latin typeface="+mn-lt"/>
                          <a:ea typeface="+mn-ea"/>
                          <a:cs typeface="+mn-cs"/>
                        </a:rPr>
                        <a:t>των</a:t>
                      </a:r>
                      <a:r>
                        <a:rPr lang="en-US" sz="1200" b="0" kern="1200" dirty="0">
                          <a:solidFill>
                            <a:schemeClr val="dk1"/>
                          </a:solidFill>
                          <a:effectLst/>
                          <a:latin typeface="+mn-lt"/>
                          <a:ea typeface="+mn-ea"/>
                          <a:cs typeface="+mn-cs"/>
                        </a:rPr>
                        <a:t> </a:t>
                      </a:r>
                      <a:r>
                        <a:rPr lang="en-US" sz="1200" b="0" kern="1200" dirty="0" err="1">
                          <a:solidFill>
                            <a:schemeClr val="dk1"/>
                          </a:solidFill>
                          <a:effectLst/>
                          <a:latin typeface="+mn-lt"/>
                          <a:ea typeface="+mn-ea"/>
                          <a:cs typeface="+mn-cs"/>
                        </a:rPr>
                        <a:t>δικ</a:t>
                      </a:r>
                      <a:r>
                        <a:rPr lang="en-US" sz="1200" b="0" kern="1200" dirty="0">
                          <a:solidFill>
                            <a:schemeClr val="dk1"/>
                          </a:solidFill>
                          <a:effectLst/>
                          <a:latin typeface="+mn-lt"/>
                          <a:ea typeface="+mn-ea"/>
                          <a:cs typeface="+mn-cs"/>
                        </a:rPr>
                        <a:t>αιούχων</a:t>
                      </a:r>
                      <a:endParaRPr lang="el-GR" sz="1200" b="0" kern="1200" dirty="0">
                        <a:solidFill>
                          <a:schemeClr val="dk1"/>
                        </a:solidFill>
                        <a:effectLst/>
                        <a:latin typeface="+mn-lt"/>
                        <a:ea typeface="+mn-ea"/>
                        <a:cs typeface="+mn-cs"/>
                      </a:endParaRPr>
                    </a:p>
                    <a:p>
                      <a:pPr marL="285750" lvl="1" indent="-285750" algn="l" defTabSz="914400" rtl="0" eaLnBrk="1" latinLnBrk="0" hangingPunct="1">
                        <a:lnSpc>
                          <a:spcPct val="90000"/>
                        </a:lnSpc>
                        <a:spcBef>
                          <a:spcPct val="0"/>
                        </a:spcBef>
                        <a:spcAft>
                          <a:spcPct val="15000"/>
                        </a:spcAft>
                        <a:buFont typeface="Wingdings" panose="05000000000000000000" pitchFamily="2" charset="2"/>
                        <a:buChar char="ü"/>
                      </a:pPr>
                      <a:r>
                        <a:rPr lang="el-GR" sz="1200" b="0" kern="1200" dirty="0">
                          <a:solidFill>
                            <a:schemeClr val="dk1"/>
                          </a:solidFill>
                          <a:effectLst/>
                          <a:latin typeface="+mn-lt"/>
                          <a:ea typeface="+mn-ea"/>
                          <a:cs typeface="+mn-cs"/>
                        </a:rPr>
                        <a:t>Α</a:t>
                      </a:r>
                      <a:r>
                        <a:rPr lang="en-US" sz="1200" b="0" kern="1200" dirty="0">
                          <a:solidFill>
                            <a:schemeClr val="dk1"/>
                          </a:solidFill>
                          <a:effectLst/>
                          <a:latin typeface="+mn-lt"/>
                          <a:ea typeface="+mn-ea"/>
                          <a:cs typeface="+mn-cs"/>
                        </a:rPr>
                        <a:t>πό </a:t>
                      </a:r>
                      <a:r>
                        <a:rPr lang="en-US" sz="1200" b="0" kern="1200" dirty="0" err="1">
                          <a:solidFill>
                            <a:schemeClr val="dk1"/>
                          </a:solidFill>
                          <a:effectLst/>
                          <a:latin typeface="+mn-lt"/>
                          <a:ea typeface="+mn-ea"/>
                          <a:cs typeface="+mn-cs"/>
                        </a:rPr>
                        <a:t>το</a:t>
                      </a:r>
                      <a:r>
                        <a:rPr lang="el-GR" sz="1200" b="0" kern="1200" dirty="0">
                          <a:solidFill>
                            <a:schemeClr val="dk1"/>
                          </a:solidFill>
                          <a:effectLst/>
                          <a:latin typeface="+mn-lt"/>
                          <a:ea typeface="+mn-ea"/>
                          <a:cs typeface="+mn-cs"/>
                        </a:rPr>
                        <a:t>ν</a:t>
                      </a:r>
                      <a:r>
                        <a:rPr lang="en-US" sz="1200" b="0" kern="1200" dirty="0">
                          <a:solidFill>
                            <a:schemeClr val="dk1"/>
                          </a:solidFill>
                          <a:effectLst/>
                          <a:latin typeface="+mn-lt"/>
                          <a:ea typeface="+mn-ea"/>
                          <a:cs typeface="+mn-cs"/>
                        </a:rPr>
                        <a:t> </a:t>
                      </a:r>
                      <a:r>
                        <a:rPr lang="en-US" sz="1200" b="0" kern="1200" dirty="0" err="1">
                          <a:solidFill>
                            <a:schemeClr val="dk1"/>
                          </a:solidFill>
                          <a:effectLst/>
                          <a:latin typeface="+mn-lt"/>
                          <a:ea typeface="+mn-ea"/>
                          <a:cs typeface="+mn-cs"/>
                        </a:rPr>
                        <a:t>Δεκέμ</a:t>
                      </a:r>
                      <a:r>
                        <a:rPr lang="en-US" sz="1200" b="0" kern="1200" dirty="0">
                          <a:solidFill>
                            <a:schemeClr val="dk1"/>
                          </a:solidFill>
                          <a:effectLst/>
                          <a:latin typeface="+mn-lt"/>
                          <a:ea typeface="+mn-ea"/>
                          <a:cs typeface="+mn-cs"/>
                        </a:rPr>
                        <a:t>βρ</a:t>
                      </a:r>
                      <a:r>
                        <a:rPr lang="el-GR" sz="1200" b="0" kern="1200" dirty="0" err="1">
                          <a:solidFill>
                            <a:schemeClr val="dk1"/>
                          </a:solidFill>
                          <a:effectLst/>
                          <a:latin typeface="+mn-lt"/>
                          <a:ea typeface="+mn-ea"/>
                          <a:cs typeface="+mn-cs"/>
                        </a:rPr>
                        <a:t>ιο</a:t>
                      </a:r>
                      <a:r>
                        <a:rPr lang="en-US" sz="1200" b="0" kern="1200" dirty="0">
                          <a:solidFill>
                            <a:schemeClr val="dk1"/>
                          </a:solidFill>
                          <a:effectLst/>
                          <a:latin typeface="+mn-lt"/>
                          <a:ea typeface="+mn-ea"/>
                          <a:cs typeface="+mn-cs"/>
                        </a:rPr>
                        <a:t> του 2023  έως</a:t>
                      </a:r>
                      <a:r>
                        <a:rPr lang="el-GR" sz="1200" b="0" kern="1200" dirty="0">
                          <a:solidFill>
                            <a:schemeClr val="dk1"/>
                          </a:solidFill>
                          <a:effectLst/>
                          <a:latin typeface="+mn-lt"/>
                          <a:ea typeface="+mn-ea"/>
                          <a:cs typeface="+mn-cs"/>
                        </a:rPr>
                        <a:t> τον </a:t>
                      </a:r>
                      <a:r>
                        <a:rPr lang="en-US" sz="1200" b="0" kern="1200" dirty="0" err="1">
                          <a:solidFill>
                            <a:schemeClr val="dk1"/>
                          </a:solidFill>
                          <a:effectLst/>
                          <a:latin typeface="+mn-lt"/>
                          <a:ea typeface="+mn-ea"/>
                          <a:cs typeface="+mn-cs"/>
                        </a:rPr>
                        <a:t>Ιούνιο</a:t>
                      </a:r>
                      <a:r>
                        <a:rPr lang="en-US" sz="1200" b="0" kern="1200" dirty="0">
                          <a:solidFill>
                            <a:schemeClr val="dk1"/>
                          </a:solidFill>
                          <a:effectLst/>
                          <a:latin typeface="+mn-lt"/>
                          <a:ea typeface="+mn-ea"/>
                          <a:cs typeface="+mn-cs"/>
                        </a:rPr>
                        <a:t> του 2024, </a:t>
                      </a:r>
                      <a:r>
                        <a:rPr lang="el-GR" sz="1200" b="1" kern="1200" dirty="0">
                          <a:solidFill>
                            <a:schemeClr val="dk1"/>
                          </a:solidFill>
                          <a:effectLst/>
                          <a:latin typeface="+mn-lt"/>
                          <a:ea typeface="+mn-ea"/>
                          <a:cs typeface="+mn-cs"/>
                        </a:rPr>
                        <a:t>έλαβαν</a:t>
                      </a:r>
                      <a:r>
                        <a:rPr lang="en-US" sz="1200" b="1" kern="1200" dirty="0">
                          <a:solidFill>
                            <a:schemeClr val="dk1"/>
                          </a:solidFill>
                          <a:effectLst/>
                          <a:latin typeface="+mn-lt"/>
                          <a:ea typeface="+mn-ea"/>
                          <a:cs typeface="+mn-cs"/>
                        </a:rPr>
                        <a:t> </a:t>
                      </a:r>
                      <a:r>
                        <a:rPr lang="el-GR" sz="1200" b="1" kern="1200" dirty="0">
                          <a:solidFill>
                            <a:schemeClr val="dk1"/>
                          </a:solidFill>
                          <a:effectLst/>
                          <a:latin typeface="+mn-lt"/>
                          <a:ea typeface="+mn-ea"/>
                          <a:cs typeface="+mn-cs"/>
                        </a:rPr>
                        <a:t>χώρα</a:t>
                      </a:r>
                      <a:r>
                        <a:rPr lang="en-US" sz="1200" b="1" kern="1200" dirty="0">
                          <a:solidFill>
                            <a:schemeClr val="dk1"/>
                          </a:solidFill>
                          <a:effectLst/>
                          <a:latin typeface="+mn-lt"/>
                          <a:ea typeface="+mn-ea"/>
                          <a:cs typeface="+mn-cs"/>
                        </a:rPr>
                        <a:t> 50 </a:t>
                      </a:r>
                      <a:r>
                        <a:rPr lang="en-US" sz="1200" b="1" kern="1200" dirty="0" err="1">
                          <a:solidFill>
                            <a:schemeClr val="dk1"/>
                          </a:solidFill>
                          <a:effectLst/>
                          <a:latin typeface="+mn-lt"/>
                          <a:ea typeface="+mn-ea"/>
                          <a:cs typeface="+mn-cs"/>
                        </a:rPr>
                        <a:t>τεχνικές</a:t>
                      </a:r>
                      <a:r>
                        <a:rPr lang="en-US" sz="1200" b="1" kern="1200" dirty="0">
                          <a:solidFill>
                            <a:schemeClr val="dk1"/>
                          </a:solidFill>
                          <a:effectLst/>
                          <a:latin typeface="+mn-lt"/>
                          <a:ea typeface="+mn-ea"/>
                          <a:cs typeface="+mn-cs"/>
                        </a:rPr>
                        <a:t> </a:t>
                      </a:r>
                      <a:r>
                        <a:rPr lang="en-US" sz="1200" b="1" kern="1200" dirty="0" err="1">
                          <a:solidFill>
                            <a:schemeClr val="dk1"/>
                          </a:solidFill>
                          <a:effectLst/>
                          <a:latin typeface="+mn-lt"/>
                          <a:ea typeface="+mn-ea"/>
                          <a:cs typeface="+mn-cs"/>
                        </a:rPr>
                        <a:t>συν</a:t>
                      </a:r>
                      <a:r>
                        <a:rPr lang="en-US" sz="1200" b="1" kern="1200" dirty="0">
                          <a:solidFill>
                            <a:schemeClr val="dk1"/>
                          </a:solidFill>
                          <a:effectLst/>
                          <a:latin typeface="+mn-lt"/>
                          <a:ea typeface="+mn-ea"/>
                          <a:cs typeface="+mn-cs"/>
                        </a:rPr>
                        <a:t>αντήσεις υποστήριξης των </a:t>
                      </a:r>
                      <a:r>
                        <a:rPr lang="el-GR" sz="1200" b="1" kern="1200" dirty="0">
                          <a:solidFill>
                            <a:schemeClr val="dk1"/>
                          </a:solidFill>
                          <a:effectLst/>
                          <a:latin typeface="+mn-lt"/>
                          <a:ea typeface="+mn-ea"/>
                          <a:cs typeface="+mn-cs"/>
                        </a:rPr>
                        <a:t>δ</a:t>
                      </a:r>
                      <a:r>
                        <a:rPr lang="en-US" sz="1200" b="1" kern="1200" dirty="0" err="1">
                          <a:solidFill>
                            <a:schemeClr val="dk1"/>
                          </a:solidFill>
                          <a:effectLst/>
                          <a:latin typeface="+mn-lt"/>
                          <a:ea typeface="+mn-ea"/>
                          <a:cs typeface="+mn-cs"/>
                        </a:rPr>
                        <a:t>ικ</a:t>
                      </a:r>
                      <a:r>
                        <a:rPr lang="en-US" sz="1200" b="1" kern="1200" dirty="0">
                          <a:solidFill>
                            <a:schemeClr val="dk1"/>
                          </a:solidFill>
                          <a:effectLst/>
                          <a:latin typeface="+mn-lt"/>
                          <a:ea typeface="+mn-ea"/>
                          <a:cs typeface="+mn-cs"/>
                        </a:rPr>
                        <a:t>αιούχων</a:t>
                      </a:r>
                      <a:r>
                        <a:rPr lang="el-GR"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σχετικά με την καταχώριση των στοιχείων στο ΟΠΣ και </a:t>
                      </a:r>
                      <a:r>
                        <a:rPr lang="el-GR" sz="1200" b="1" kern="1200" dirty="0">
                          <a:solidFill>
                            <a:schemeClr val="dk1"/>
                          </a:solidFill>
                          <a:effectLst/>
                          <a:latin typeface="+mn-lt"/>
                          <a:ea typeface="+mn-ea"/>
                          <a:cs typeface="+mn-cs"/>
                        </a:rPr>
                        <a:t>την ευρύτερη κατανόηση των διαδικασιών </a:t>
                      </a:r>
                      <a:r>
                        <a:rPr lang="el-GR" sz="1200" b="0" kern="1200" dirty="0">
                          <a:solidFill>
                            <a:schemeClr val="dk1"/>
                          </a:solidFill>
                          <a:effectLst/>
                          <a:latin typeface="+mn-lt"/>
                          <a:ea typeface="+mn-ea"/>
                          <a:cs typeface="+mn-cs"/>
                        </a:rPr>
                        <a:t>των Εθνικών Προγραμμάτων ΤΑΜΕΥ</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45912990"/>
                  </a:ext>
                </a:extLst>
              </a:tr>
              <a:tr h="151771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latin typeface="+mn-lt"/>
                          <a:ea typeface="+mn-ea"/>
                          <a:cs typeface="+mn-cs"/>
                        </a:rPr>
                        <a:t>Πρόσθετη έρευνα για επαναπροσδιορισμό και πρόβλεψη των αναγκών για το υπόλοιπο της προγραμματικής περιόδου</a:t>
                      </a:r>
                      <a:endParaRPr lang="en-GB" sz="1200" b="1" kern="1200" dirty="0">
                        <a:solidFill>
                          <a:schemeClr val="lt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1200" b="1" kern="1200" dirty="0">
                        <a:solidFill>
                          <a:schemeClr val="lt1"/>
                        </a:solidFill>
                        <a:uFillTx/>
                        <a:latin typeface="+mn-lt"/>
                        <a:ea typeface="+mn-ea"/>
                        <a:cs typeface="+mn-cs"/>
                      </a:endParaRPr>
                    </a:p>
                  </a:txBody>
                  <a:tcPr>
                    <a:solidFill>
                      <a:schemeClr val="accent1"/>
                    </a:solidFill>
                  </a:tcPr>
                </a:tc>
                <a:tc>
                  <a:txBody>
                    <a:bodyPr/>
                    <a:lstStyle/>
                    <a:p>
                      <a:pPr marL="285750" lvl="0" indent="-285750" algn="l" defTabSz="914400" rtl="0" eaLnBrk="1" latinLnBrk="0" hangingPunct="1">
                        <a:buFont typeface="Wingdings" panose="05000000000000000000" pitchFamily="2" charset="2"/>
                        <a:buChar char="ü"/>
                      </a:pPr>
                      <a:r>
                        <a:rPr lang="el-GR" sz="1200" b="1" kern="1200" dirty="0">
                          <a:solidFill>
                            <a:schemeClr val="dk1"/>
                          </a:solidFill>
                          <a:effectLst/>
                          <a:latin typeface="+mn-lt"/>
                          <a:ea typeface="+mn-ea"/>
                          <a:cs typeface="+mn-cs"/>
                        </a:rPr>
                        <a:t>Μεθοδική παρακολούθηση της εξέλιξης των αναγκών της χώρας </a:t>
                      </a:r>
                      <a:r>
                        <a:rPr lang="el-GR" sz="1200" b="0" kern="1200" dirty="0">
                          <a:solidFill>
                            <a:schemeClr val="dk1"/>
                          </a:solidFill>
                          <a:effectLst/>
                          <a:latin typeface="+mn-lt"/>
                          <a:ea typeface="+mn-ea"/>
                          <a:cs typeface="+mn-cs"/>
                        </a:rPr>
                        <a:t> με σκοπό την εναρμόνιση των εγκεκριμένων δράσεων των ΕΠ με τις ανάγκες της χώρας</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l-GR" sz="1200" b="1" kern="1200" dirty="0">
                          <a:solidFill>
                            <a:schemeClr val="dk1"/>
                          </a:solidFill>
                          <a:effectLst/>
                          <a:latin typeface="+mn-lt"/>
                          <a:ea typeface="+mn-ea"/>
                          <a:cs typeface="+mn-cs"/>
                        </a:rPr>
                        <a:t>Συνεργασία με τον Ενδιάμεσο Φορέα Υλοποίησης –ΥΔΕΑΠ </a:t>
                      </a:r>
                      <a:r>
                        <a:rPr lang="el-GR" sz="1200" b="0" kern="1200" dirty="0">
                          <a:solidFill>
                            <a:schemeClr val="dk1"/>
                          </a:solidFill>
                          <a:effectLst/>
                          <a:latin typeface="+mn-lt"/>
                          <a:ea typeface="+mn-ea"/>
                          <a:cs typeface="+mn-cs"/>
                        </a:rPr>
                        <a:t>για την παρακολούθηση της προόδου εξέλιξης της υλοποίησης των πράξεων που της έχουν εκχωρηθεί αλλά και τον έγκαιρο επαναπροσδιορισμό των αναγκών της χώρας</a:t>
                      </a:r>
                      <a:endParaRPr lang="en-GB" sz="1200" b="0" kern="1200" dirty="0">
                        <a:solidFill>
                          <a:schemeClr val="dk1"/>
                        </a:solidFill>
                        <a:effectLst/>
                        <a:latin typeface="+mn-lt"/>
                        <a:ea typeface="+mn-ea"/>
                        <a:cs typeface="+mn-cs"/>
                      </a:endParaRPr>
                    </a:p>
                    <a:p>
                      <a:pPr marL="0" lvl="0" indent="0" algn="l" defTabSz="914400" rtl="0" eaLnBrk="1" latinLnBrk="0" hangingPunct="1">
                        <a:buFont typeface="Wingdings" panose="05000000000000000000" pitchFamily="2" charset="2"/>
                        <a:buNone/>
                      </a:pPr>
                      <a:r>
                        <a:rPr lang="el-GR" sz="1200" b="1" kern="1200" dirty="0">
                          <a:solidFill>
                            <a:schemeClr val="dk1"/>
                          </a:solidFill>
                          <a:effectLst/>
                          <a:latin typeface="+mn-lt"/>
                          <a:ea typeface="+mn-ea"/>
                          <a:cs typeface="+mn-cs"/>
                        </a:rPr>
                        <a:t>Στόχος</a:t>
                      </a:r>
                      <a:r>
                        <a:rPr lang="en-US" sz="1200" b="1" kern="1200" dirty="0">
                          <a:solidFill>
                            <a:schemeClr val="dk1"/>
                          </a:solidFill>
                          <a:effectLst/>
                          <a:latin typeface="+mn-lt"/>
                          <a:ea typeface="+mn-ea"/>
                          <a:cs typeface="+mn-cs"/>
                        </a:rPr>
                        <a:t>:</a:t>
                      </a:r>
                      <a:r>
                        <a:rPr lang="el-GR"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Ευελιξία της Δ/Α για την προσαρμογή των ΕΠ στις μεταβαλλόμενες ανάγκες ή στις απροσδόκητες αλλαγές</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2365199971"/>
                  </a:ext>
                </a:extLst>
              </a:tr>
              <a:tr h="151422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latin typeface="+mn-lt"/>
                          <a:ea typeface="+mn-ea"/>
                          <a:cs typeface="+mn-cs"/>
                        </a:rPr>
                        <a:t>Προσαρμογή – Ευελιξία της Στρατηγικής και του Προϋπολογισμού των Εθνικών Προγραμμάτων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l-GR" sz="1200" b="1" kern="1200" dirty="0">
                          <a:solidFill>
                            <a:schemeClr val="lt1"/>
                          </a:solidFill>
                          <a:latin typeface="+mn-lt"/>
                          <a:ea typeface="+mn-ea"/>
                          <a:cs typeface="+mn-cs"/>
                        </a:rPr>
                        <a:t>                                                   &amp;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latin typeface="+mn-lt"/>
                          <a:ea typeface="+mn-ea"/>
                          <a:cs typeface="+mn-cs"/>
                        </a:rPr>
                        <a:t>Επιτάχυνση της Προόδου Υλοποίησης των Εθνικών Προγραμμάτων</a:t>
                      </a:r>
                      <a:endParaRPr lang="en-GB" sz="1200" b="1" kern="1200" dirty="0">
                        <a:solidFill>
                          <a:schemeClr val="lt1"/>
                        </a:solidFill>
                        <a:uFillTx/>
                        <a:latin typeface="+mn-lt"/>
                        <a:ea typeface="+mn-ea"/>
                        <a:cs typeface="+mn-cs"/>
                      </a:endParaRPr>
                    </a:p>
                  </a:txBody>
                  <a:tcPr>
                    <a:solidFill>
                      <a:schemeClr val="accent1"/>
                    </a:solidFill>
                  </a:tcPr>
                </a:tc>
                <a:tc>
                  <a:txBody>
                    <a:bodyPr/>
                    <a:lstStyle/>
                    <a:p>
                      <a:pPr marL="285750" lvl="1" indent="-285750" algn="l" defTabSz="914400" rtl="0" eaLnBrk="1" latinLnBrk="0" hangingPunct="1">
                        <a:lnSpc>
                          <a:spcPct val="90000"/>
                        </a:lnSpc>
                        <a:spcBef>
                          <a:spcPct val="0"/>
                        </a:spcBef>
                        <a:spcAft>
                          <a:spcPct val="15000"/>
                        </a:spcAft>
                        <a:buFont typeface="Wingdings" panose="05000000000000000000" pitchFamily="2" charset="2"/>
                        <a:buChar char="ü"/>
                      </a:pPr>
                      <a:r>
                        <a:rPr lang="el-GR" sz="1200" b="1" kern="1200" dirty="0">
                          <a:solidFill>
                            <a:schemeClr val="dk1"/>
                          </a:solidFill>
                          <a:effectLst/>
                          <a:latin typeface="+mn-lt"/>
                          <a:ea typeface="+mn-ea"/>
                          <a:cs typeface="+mn-cs"/>
                        </a:rPr>
                        <a:t>Διασφάλιση ότι οι</a:t>
                      </a:r>
                      <a:r>
                        <a:rPr lang="en-US" sz="1200" b="1" kern="1200" dirty="0">
                          <a:solidFill>
                            <a:schemeClr val="dk1"/>
                          </a:solidFill>
                          <a:effectLst/>
                          <a:latin typeface="+mn-lt"/>
                          <a:ea typeface="+mn-ea"/>
                          <a:cs typeface="+mn-cs"/>
                        </a:rPr>
                        <a:t> </a:t>
                      </a:r>
                      <a:r>
                        <a:rPr lang="el-GR" sz="1200" b="1" kern="1200" dirty="0">
                          <a:solidFill>
                            <a:schemeClr val="dk1"/>
                          </a:solidFill>
                          <a:effectLst/>
                          <a:latin typeface="+mn-lt"/>
                          <a:ea typeface="+mn-ea"/>
                          <a:cs typeface="+mn-cs"/>
                        </a:rPr>
                        <a:t>προτεραιότητες των ΕΠ ευθυγραμμίζονται με τις ανάγκες των αντίστοιχων πεδίων πολιτικής </a:t>
                      </a:r>
                      <a:r>
                        <a:rPr lang="el-GR" sz="1200" b="0" kern="1200" dirty="0">
                          <a:solidFill>
                            <a:schemeClr val="dk1"/>
                          </a:solidFill>
                          <a:effectLst/>
                          <a:latin typeface="+mn-lt"/>
                          <a:ea typeface="+mn-ea"/>
                          <a:cs typeface="+mn-cs"/>
                        </a:rPr>
                        <a:t>και ότι ο προϋπολογισμός των Ταμείων  αξιοποιείται σε δράσεις με σημαντικό αντίκτυπο που συμβάλλουν στην αντιμετώπιση των πραγματικών αναγκών</a:t>
                      </a:r>
                      <a:endParaRPr lang="en-GB" sz="1200" b="0" kern="1200" dirty="0">
                        <a:solidFill>
                          <a:schemeClr val="dk1"/>
                        </a:solidFill>
                        <a:effectLst/>
                        <a:latin typeface="+mn-lt"/>
                        <a:ea typeface="+mn-ea"/>
                        <a:cs typeface="+mn-cs"/>
                      </a:endParaRPr>
                    </a:p>
                    <a:p>
                      <a:pPr marL="285750" lvl="1" indent="-285750" algn="l" defTabSz="914400" rtl="0" eaLnBrk="1" latinLnBrk="0" hangingPunct="1">
                        <a:lnSpc>
                          <a:spcPct val="90000"/>
                        </a:lnSpc>
                        <a:spcBef>
                          <a:spcPct val="0"/>
                        </a:spcBef>
                        <a:spcAft>
                          <a:spcPct val="15000"/>
                        </a:spcAft>
                        <a:buFont typeface="Wingdings" panose="05000000000000000000" pitchFamily="2" charset="2"/>
                        <a:buChar char="ü"/>
                      </a:pPr>
                      <a:r>
                        <a:rPr lang="el-GR" sz="1200" b="1" kern="1200" dirty="0">
                          <a:solidFill>
                            <a:schemeClr val="dk1"/>
                          </a:solidFill>
                          <a:effectLst/>
                          <a:latin typeface="+mn-lt"/>
                          <a:ea typeface="+mn-ea"/>
                          <a:cs typeface="+mn-cs"/>
                        </a:rPr>
                        <a:t>Επίσπευση της ένταξης νεών δράσεων </a:t>
                      </a:r>
                      <a:r>
                        <a:rPr lang="el-GR" sz="1200" b="0" kern="1200" dirty="0">
                          <a:solidFill>
                            <a:schemeClr val="dk1"/>
                          </a:solidFill>
                          <a:effectLst/>
                          <a:latin typeface="+mn-lt"/>
                          <a:ea typeface="+mn-ea"/>
                          <a:cs typeface="+mn-cs"/>
                        </a:rPr>
                        <a:t>αλλά και </a:t>
                      </a:r>
                      <a:r>
                        <a:rPr lang="el-GR" sz="1200" b="1" kern="1200" dirty="0">
                          <a:solidFill>
                            <a:schemeClr val="dk1"/>
                          </a:solidFill>
                          <a:effectLst/>
                          <a:latin typeface="+mn-lt"/>
                          <a:ea typeface="+mn-ea"/>
                          <a:cs typeface="+mn-cs"/>
                        </a:rPr>
                        <a:t>παρακολούθησης της προόδου υλοποίησης </a:t>
                      </a:r>
                      <a:r>
                        <a:rPr lang="el-GR" sz="1200" b="0" kern="1200" dirty="0">
                          <a:solidFill>
                            <a:schemeClr val="dk1"/>
                          </a:solidFill>
                          <a:effectLst/>
                          <a:latin typeface="+mn-lt"/>
                          <a:ea typeface="+mn-ea"/>
                          <a:cs typeface="+mn-cs"/>
                        </a:rPr>
                        <a:t>του φυσικού αντικειμένου των ήδη εγκεκριμένων δράσεων </a:t>
                      </a:r>
                      <a:endParaRPr lang="el-GR" sz="1200" b="1" kern="1200" dirty="0">
                        <a:solidFill>
                          <a:schemeClr val="dk1"/>
                        </a:solidFill>
                        <a:effectLst/>
                        <a:latin typeface="+mn-lt"/>
                        <a:ea typeface="+mn-ea"/>
                        <a:cs typeface="+mn-cs"/>
                      </a:endParaRPr>
                    </a:p>
                    <a:p>
                      <a:pPr marL="0" lvl="1" indent="0" algn="l" defTabSz="914400" rtl="0" eaLnBrk="1" latinLnBrk="0" hangingPunct="1">
                        <a:lnSpc>
                          <a:spcPct val="90000"/>
                        </a:lnSpc>
                        <a:spcBef>
                          <a:spcPct val="0"/>
                        </a:spcBef>
                        <a:spcAft>
                          <a:spcPct val="15000"/>
                        </a:spcAft>
                        <a:buFont typeface="Wingdings" panose="05000000000000000000" pitchFamily="2" charset="2"/>
                        <a:buNone/>
                      </a:pPr>
                      <a:r>
                        <a:rPr lang="el-GR" sz="1200" b="1" kern="1200" dirty="0">
                          <a:solidFill>
                            <a:schemeClr val="dk1"/>
                          </a:solidFill>
                          <a:effectLst/>
                          <a:latin typeface="+mn-lt"/>
                          <a:ea typeface="+mn-ea"/>
                          <a:cs typeface="+mn-cs"/>
                        </a:rPr>
                        <a:t>Στόχος</a:t>
                      </a:r>
                      <a:r>
                        <a:rPr lang="en-US" sz="1200" b="1" kern="1200" dirty="0">
                          <a:solidFill>
                            <a:schemeClr val="dk1"/>
                          </a:solidFill>
                          <a:effectLst/>
                          <a:latin typeface="+mn-lt"/>
                          <a:ea typeface="+mn-ea"/>
                          <a:cs typeface="+mn-cs"/>
                        </a:rPr>
                        <a:t>:</a:t>
                      </a:r>
                      <a:r>
                        <a:rPr lang="el-GR"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Διασφάλιση της επίτευξης των στόχων εκροών/αποτελεσμάτων των ΕΠ</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2293711247"/>
                  </a:ext>
                </a:extLst>
              </a:tr>
            </a:tbl>
          </a:graphicData>
        </a:graphic>
      </p:graphicFrame>
    </p:spTree>
    <p:extLst>
      <p:ext uri="{BB962C8B-B14F-4D97-AF65-F5344CB8AC3E}">
        <p14:creationId xmlns:p14="http://schemas.microsoft.com/office/powerpoint/2010/main" val="147191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B527D-AE92-9708-3B22-B1E5AE8E8679}"/>
            </a:ext>
          </a:extLst>
        </p:cNvPr>
        <p:cNvGrpSpPr/>
        <p:nvPr/>
      </p:nvGrpSpPr>
      <p:grpSpPr>
        <a:xfrm>
          <a:off x="0" y="0"/>
          <a:ext cx="0" cy="0"/>
          <a:chOff x="0" y="0"/>
          <a:chExt cx="0" cy="0"/>
        </a:xfrm>
      </p:grpSpPr>
      <p:pic>
        <p:nvPicPr>
          <p:cNvPr id="3" name="Picture 2" descr="A close-up of a blue and green object&#10;&#10;AI-generated content may be incorrect.">
            <a:extLst>
              <a:ext uri="{FF2B5EF4-FFF2-40B4-BE49-F238E27FC236}">
                <a16:creationId xmlns:a16="http://schemas.microsoft.com/office/drawing/2014/main" id="{5872D73A-133C-58BD-71EE-8F7357A6ADA3}"/>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1191D185-A124-43F5-0164-8372DFDDBBB1}"/>
              </a:ext>
            </a:extLst>
          </p:cNvPr>
          <p:cNvSpPr txBox="1"/>
          <p:nvPr/>
        </p:nvSpPr>
        <p:spPr>
          <a:xfrm>
            <a:off x="79370" y="522561"/>
            <a:ext cx="10558150" cy="1200329"/>
          </a:xfrm>
          <a:prstGeom prst="rect">
            <a:avLst/>
          </a:prstGeom>
          <a:noFill/>
        </p:spPr>
        <p:txBody>
          <a:bodyPr wrap="square" rtlCol="0">
            <a:spAutoFit/>
          </a:bodyPr>
          <a:lstStyle/>
          <a:p>
            <a:r>
              <a:rPr lang="el-GR"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rPr>
              <a:t>1η Ενδιάμεση Αξιολόγηση ΤΕΑ 2021-2027</a:t>
            </a:r>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effectLst/>
              <a:uLnTx/>
              <a:uFillTx/>
              <a:latin typeface="Calibri"/>
              <a:ea typeface="+mn-ea"/>
              <a:cs typeface="Aharoni" panose="020B0604020202020204" pitchFamily="2" charset="-79"/>
            </a:endParaRPr>
          </a:p>
        </p:txBody>
      </p:sp>
      <p:sp>
        <p:nvSpPr>
          <p:cNvPr id="9" name="Rectangle 8">
            <a:extLst>
              <a:ext uri="{FF2B5EF4-FFF2-40B4-BE49-F238E27FC236}">
                <a16:creationId xmlns:a16="http://schemas.microsoft.com/office/drawing/2014/main" id="{7E3319F0-42F1-35D1-4752-6035C3B77DAA}"/>
              </a:ext>
            </a:extLst>
          </p:cNvPr>
          <p:cNvSpPr/>
          <p:nvPr/>
        </p:nvSpPr>
        <p:spPr>
          <a:xfrm>
            <a:off x="348342" y="1092854"/>
            <a:ext cx="4310744"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b="1" dirty="0">
                <a:ln w="0">
                  <a:solidFill>
                    <a:prstClr val="white"/>
                  </a:solidFill>
                </a:ln>
                <a:solidFill>
                  <a:prstClr val="white"/>
                </a:solidFill>
                <a:effectLst>
                  <a:outerShdw blurRad="38100" dist="19050" dir="2700000" algn="tl" rotWithShape="0">
                    <a:prstClr val="black">
                      <a:alpha val="40000"/>
                    </a:prstClr>
                  </a:outerShdw>
                </a:effectLst>
                <a:latin typeface="Calibri"/>
              </a:rPr>
              <a:t>Προτάσεις</a:t>
            </a:r>
            <a:r>
              <a:rPr kumimoji="0" lang="el-GR"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 </a:t>
            </a:r>
            <a:endParaRPr kumimoji="0" lang="en-US"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sp>
        <p:nvSpPr>
          <p:cNvPr id="7" name="Rectangle 6">
            <a:extLst>
              <a:ext uri="{FF2B5EF4-FFF2-40B4-BE49-F238E27FC236}">
                <a16:creationId xmlns:a16="http://schemas.microsoft.com/office/drawing/2014/main" id="{D060E6B7-3DD4-A15D-BA29-5A8757197527}"/>
              </a:ext>
            </a:extLst>
          </p:cNvPr>
          <p:cNvSpPr/>
          <p:nvPr/>
        </p:nvSpPr>
        <p:spPr>
          <a:xfrm>
            <a:off x="4675416" y="1092854"/>
            <a:ext cx="5715000"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Ενέργειες Δ/Α</a:t>
            </a:r>
            <a:endParaRPr kumimoji="0" lang="en-US"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D55405FF-F5A8-3A27-65C9-E3E88983CE9A}"/>
              </a:ext>
            </a:extLst>
          </p:cNvPr>
          <p:cNvGraphicFramePr>
            <a:graphicFrameLocks noGrp="1"/>
          </p:cNvGraphicFramePr>
          <p:nvPr>
            <p:extLst>
              <p:ext uri="{D42A27DB-BD31-4B8C-83A1-F6EECF244321}">
                <p14:modId xmlns:p14="http://schemas.microsoft.com/office/powerpoint/2010/main" val="808643934"/>
              </p:ext>
            </p:extLst>
          </p:nvPr>
        </p:nvGraphicFramePr>
        <p:xfrm>
          <a:off x="348343" y="1554518"/>
          <a:ext cx="10042074" cy="4210628"/>
        </p:xfrm>
        <a:graphic>
          <a:graphicData uri="http://schemas.openxmlformats.org/drawingml/2006/table">
            <a:tbl>
              <a:tblPr firstRow="1" bandRow="1">
                <a:tableStyleId>{5C22544A-7EE6-4342-B048-85BDC9FD1C3A}</a:tableStyleId>
              </a:tblPr>
              <a:tblGrid>
                <a:gridCol w="4326294">
                  <a:extLst>
                    <a:ext uri="{9D8B030D-6E8A-4147-A177-3AD203B41FA5}">
                      <a16:colId xmlns:a16="http://schemas.microsoft.com/office/drawing/2014/main" val="2600055517"/>
                    </a:ext>
                  </a:extLst>
                </a:gridCol>
                <a:gridCol w="5715780">
                  <a:extLst>
                    <a:ext uri="{9D8B030D-6E8A-4147-A177-3AD203B41FA5}">
                      <a16:colId xmlns:a16="http://schemas.microsoft.com/office/drawing/2014/main" val="934526191"/>
                    </a:ext>
                  </a:extLst>
                </a:gridCol>
              </a:tblGrid>
              <a:tr h="233552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t>Eπ</a:t>
                      </a:r>
                      <a:r>
                        <a:rPr lang="en-US" sz="1200" b="1" dirty="0" err="1"/>
                        <a:t>ίσ</a:t>
                      </a:r>
                      <a:r>
                        <a:rPr lang="en-US" sz="1200" b="1" dirty="0"/>
                        <a:t>πευση </a:t>
                      </a:r>
                      <a:r>
                        <a:rPr lang="el-GR" sz="1200" b="1" dirty="0"/>
                        <a:t>των </a:t>
                      </a:r>
                      <a:r>
                        <a:rPr lang="en-US" sz="1200" b="1" dirty="0" err="1"/>
                        <a:t>δι</a:t>
                      </a:r>
                      <a:r>
                        <a:rPr lang="en-US" sz="1200" b="1" dirty="0"/>
                        <a:t>αδικασιών για την πρόσκληση, αξιολόγηση και υλοποίηση</a:t>
                      </a:r>
                      <a:r>
                        <a:rPr lang="el-GR" sz="1200" b="1" dirty="0"/>
                        <a:t> των</a:t>
                      </a:r>
                      <a:r>
                        <a:rPr lang="en-US" sz="1200" b="1" dirty="0"/>
                        <a:t> δράσεων στο δεύτερο μισό της π</a:t>
                      </a:r>
                      <a:r>
                        <a:rPr lang="en-US" sz="1200" b="1" dirty="0" err="1"/>
                        <a:t>ρογρ</a:t>
                      </a:r>
                      <a:r>
                        <a:rPr lang="en-US" sz="1200" b="1" dirty="0"/>
                        <a:t>αμματικής περιόδου</a:t>
                      </a:r>
                      <a:endParaRPr lang="el-GR" sz="1200" b="1" dirty="0">
                        <a:uFillTx/>
                      </a:endParaRPr>
                    </a:p>
                  </a:txBody>
                  <a:tcPr/>
                </a:tc>
                <a:tc>
                  <a:txBody>
                    <a:bodyPr/>
                    <a:lstStyle/>
                    <a:p>
                      <a:pPr marL="171450" lvl="0" indent="-171450">
                        <a:buFont typeface="Wingdings" panose="05000000000000000000" pitchFamily="2" charset="2"/>
                        <a:buChar char="ü"/>
                      </a:pPr>
                      <a:r>
                        <a:rPr lang="el-GR" sz="1200" b="1" kern="1200" dirty="0">
                          <a:solidFill>
                            <a:schemeClr val="dk1"/>
                          </a:solidFill>
                          <a:effectLst/>
                          <a:latin typeface="+mn-lt"/>
                          <a:ea typeface="+mn-ea"/>
                          <a:cs typeface="+mn-cs"/>
                        </a:rPr>
                        <a:t>Ορισμός της ΥΔΕΑΠ ως νέου Ενδιάμεσου Φορέα Υλοποίησης με την απόφαση 45277/07.02.2024 </a:t>
                      </a:r>
                    </a:p>
                    <a:p>
                      <a:pPr marL="0" lvl="0" indent="0">
                        <a:buFont typeface="Wingdings" panose="05000000000000000000" pitchFamily="2" charset="2"/>
                        <a:buNone/>
                      </a:pPr>
                      <a:endParaRPr lang="el-GR" sz="1200" b="1" kern="1200" dirty="0">
                        <a:solidFill>
                          <a:schemeClr val="dk1"/>
                        </a:solidFill>
                        <a:effectLst/>
                        <a:latin typeface="+mn-lt"/>
                        <a:ea typeface="+mn-ea"/>
                        <a:cs typeface="+mn-cs"/>
                      </a:endParaRPr>
                    </a:p>
                    <a:p>
                      <a:pPr marL="0" indent="0">
                        <a:buFont typeface="Arial" panose="020B0604020202020204" pitchFamily="34" charset="0"/>
                        <a:buNone/>
                      </a:pPr>
                      <a:r>
                        <a:rPr lang="el-GR" sz="1200" b="1" kern="1200" dirty="0">
                          <a:solidFill>
                            <a:schemeClr val="dk1"/>
                          </a:solidFill>
                          <a:effectLst/>
                          <a:latin typeface="+mn-lt"/>
                          <a:ea typeface="+mn-ea"/>
                          <a:cs typeface="+mn-cs"/>
                        </a:rPr>
                        <a:t>Στόχοι</a:t>
                      </a:r>
                      <a:r>
                        <a:rPr lang="en-US" sz="1200" b="1" kern="1200" dirty="0">
                          <a:solidFill>
                            <a:schemeClr val="dk1"/>
                          </a:solidFill>
                          <a:effectLst/>
                          <a:latin typeface="+mn-lt"/>
                          <a:ea typeface="+mn-ea"/>
                          <a:cs typeface="+mn-cs"/>
                        </a:rPr>
                        <a:t>:</a:t>
                      </a:r>
                      <a:r>
                        <a:rPr lang="el-GR" sz="1200" b="1" kern="1200" dirty="0">
                          <a:solidFill>
                            <a:schemeClr val="dk1"/>
                          </a:solidFill>
                          <a:effectLst/>
                          <a:latin typeface="+mn-lt"/>
                          <a:ea typeface="+mn-ea"/>
                          <a:cs typeface="+mn-cs"/>
                        </a:rPr>
                        <a:t>  </a:t>
                      </a:r>
                    </a:p>
                    <a:p>
                      <a:pPr marL="228600" indent="-228600">
                        <a:buFont typeface="+mj-lt"/>
                        <a:buAutoNum type="arabicPeriod"/>
                      </a:pPr>
                      <a:r>
                        <a:rPr lang="el-GR" sz="1200" b="0" kern="1200" dirty="0">
                          <a:solidFill>
                            <a:schemeClr val="dk1"/>
                          </a:solidFill>
                          <a:effectLst/>
                          <a:latin typeface="+mn-lt"/>
                          <a:ea typeface="+mn-ea"/>
                          <a:cs typeface="+mn-cs"/>
                        </a:rPr>
                        <a:t>Καλύτερος εντοπισμός πιθανών καθυστερήσεων και κενών στην υλοποίηση</a:t>
                      </a:r>
                    </a:p>
                    <a:p>
                      <a:pPr marL="228600" indent="-228600">
                        <a:buFont typeface="+mj-lt"/>
                        <a:buAutoNum type="arabicPeriod"/>
                      </a:pPr>
                      <a:r>
                        <a:rPr lang="el-GR" sz="1200" b="0" kern="1200" dirty="0">
                          <a:solidFill>
                            <a:schemeClr val="dk1"/>
                          </a:solidFill>
                          <a:effectLst/>
                          <a:latin typeface="+mn-lt"/>
                          <a:ea typeface="+mn-ea"/>
                          <a:cs typeface="+mn-cs"/>
                        </a:rPr>
                        <a:t>Επιτάχυνση της υλοποίησης των δράσεων που της έχουν εκχωρηθεί </a:t>
                      </a:r>
                      <a:endParaRPr lang="en-GB" sz="1200" b="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1045912990"/>
                  </a:ext>
                </a:extLst>
              </a:tr>
              <a:tr h="187510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1200" b="1" kern="1200" dirty="0">
                          <a:solidFill>
                            <a:schemeClr val="lt1"/>
                          </a:solidFill>
                          <a:latin typeface="+mn-lt"/>
                          <a:ea typeface="+mn-ea"/>
                          <a:cs typeface="+mn-cs"/>
                        </a:rPr>
                        <a:t>Ε</a:t>
                      </a:r>
                      <a:r>
                        <a:rPr lang="en-US" sz="1200" b="1" kern="1200" dirty="0">
                          <a:solidFill>
                            <a:schemeClr val="lt1"/>
                          </a:solidFill>
                          <a:latin typeface="+mn-lt"/>
                          <a:ea typeface="+mn-ea"/>
                          <a:cs typeface="+mn-cs"/>
                        </a:rPr>
                        <a:t>π</a:t>
                      </a:r>
                      <a:r>
                        <a:rPr lang="en-US" sz="1200" b="1" kern="1200" dirty="0" err="1">
                          <a:solidFill>
                            <a:schemeClr val="lt1"/>
                          </a:solidFill>
                          <a:latin typeface="+mn-lt"/>
                          <a:ea typeface="+mn-ea"/>
                          <a:cs typeface="+mn-cs"/>
                        </a:rPr>
                        <a:t>ικ</a:t>
                      </a:r>
                      <a:r>
                        <a:rPr lang="en-US" sz="1200" b="1" kern="1200" dirty="0">
                          <a:solidFill>
                            <a:schemeClr val="lt1"/>
                          </a:solidFill>
                          <a:latin typeface="+mn-lt"/>
                          <a:ea typeface="+mn-ea"/>
                          <a:cs typeface="+mn-cs"/>
                        </a:rPr>
                        <a:t>αιροποίηση του ΣΔΕ έτσι ώστε να ξεκινάει γρήγορα η υλοποίηση των</a:t>
                      </a:r>
                      <a:r>
                        <a:rPr lang="el-GR" sz="1200" b="1" kern="1200" dirty="0">
                          <a:solidFill>
                            <a:schemeClr val="lt1"/>
                          </a:solidFill>
                          <a:latin typeface="+mn-lt"/>
                          <a:ea typeface="+mn-ea"/>
                          <a:cs typeface="+mn-cs"/>
                        </a:rPr>
                        <a:t> Ειδικών</a:t>
                      </a:r>
                      <a:r>
                        <a:rPr lang="en-US" sz="1200" b="1" kern="1200" dirty="0">
                          <a:solidFill>
                            <a:schemeClr val="lt1"/>
                          </a:solidFill>
                          <a:latin typeface="+mn-lt"/>
                          <a:ea typeface="+mn-ea"/>
                          <a:cs typeface="+mn-cs"/>
                        </a:rPr>
                        <a:t> </a:t>
                      </a:r>
                      <a:r>
                        <a:rPr lang="el-GR" sz="1200" b="1" kern="1200" dirty="0">
                          <a:solidFill>
                            <a:schemeClr val="lt1"/>
                          </a:solidFill>
                          <a:latin typeface="+mn-lt"/>
                          <a:ea typeface="+mn-ea"/>
                          <a:cs typeface="+mn-cs"/>
                        </a:rPr>
                        <a:t>Δ</a:t>
                      </a:r>
                      <a:r>
                        <a:rPr lang="en-US" sz="1200" b="1" kern="1200" dirty="0" err="1">
                          <a:solidFill>
                            <a:schemeClr val="lt1"/>
                          </a:solidFill>
                          <a:latin typeface="+mn-lt"/>
                          <a:ea typeface="+mn-ea"/>
                          <a:cs typeface="+mn-cs"/>
                        </a:rPr>
                        <a:t>ράσεων</a:t>
                      </a:r>
                      <a:endParaRPr lang="el-GR" sz="1200" b="1" kern="1200" dirty="0">
                        <a:solidFill>
                          <a:schemeClr val="lt1"/>
                        </a:solidFill>
                        <a:latin typeface="+mn-lt"/>
                        <a:ea typeface="+mn-ea"/>
                        <a:cs typeface="+mn-cs"/>
                      </a:endParaRPr>
                    </a:p>
                  </a:txBody>
                  <a:tcPr>
                    <a:solidFill>
                      <a:schemeClr val="accent1"/>
                    </a:solidFill>
                  </a:tcPr>
                </a:tc>
                <a:tc>
                  <a:txBody>
                    <a:bodyPr/>
                    <a:lstStyle/>
                    <a:p>
                      <a:pPr marL="285750" lvl="1" indent="-285750" algn="l" defTabSz="755650" rtl="0" eaLnBrk="1" latinLnBrk="0" hangingPunct="1">
                        <a:lnSpc>
                          <a:spcPct val="90000"/>
                        </a:lnSpc>
                        <a:spcBef>
                          <a:spcPct val="0"/>
                        </a:spcBef>
                        <a:spcAft>
                          <a:spcPct val="15000"/>
                        </a:spcAft>
                        <a:buFont typeface="Wingdings" panose="05000000000000000000" pitchFamily="2" charset="2"/>
                        <a:buChar char="ü"/>
                      </a:pPr>
                      <a:r>
                        <a:rPr lang="el-GR" sz="1200" b="1" kern="1200" dirty="0">
                          <a:solidFill>
                            <a:schemeClr val="dk1"/>
                          </a:solidFill>
                          <a:effectLst/>
                          <a:latin typeface="+mn-lt"/>
                          <a:ea typeface="+mn-ea"/>
                          <a:cs typeface="+mn-cs"/>
                        </a:rPr>
                        <a:t>Ε</a:t>
                      </a:r>
                      <a:r>
                        <a:rPr lang="en-US" sz="1200" b="1" kern="1200" dirty="0">
                          <a:solidFill>
                            <a:schemeClr val="dk1"/>
                          </a:solidFill>
                          <a:effectLst/>
                          <a:latin typeface="+mn-lt"/>
                          <a:ea typeface="+mn-ea"/>
                          <a:cs typeface="+mn-cs"/>
                        </a:rPr>
                        <a:t>π</a:t>
                      </a:r>
                      <a:r>
                        <a:rPr lang="en-US" sz="1200" b="1" kern="1200" dirty="0" err="1">
                          <a:solidFill>
                            <a:schemeClr val="dk1"/>
                          </a:solidFill>
                          <a:effectLst/>
                          <a:latin typeface="+mn-lt"/>
                          <a:ea typeface="+mn-ea"/>
                          <a:cs typeface="+mn-cs"/>
                        </a:rPr>
                        <a:t>ικ</a:t>
                      </a:r>
                      <a:r>
                        <a:rPr lang="en-US" sz="1200" b="1" kern="1200" dirty="0">
                          <a:solidFill>
                            <a:schemeClr val="dk1"/>
                          </a:solidFill>
                          <a:effectLst/>
                          <a:latin typeface="+mn-lt"/>
                          <a:ea typeface="+mn-ea"/>
                          <a:cs typeface="+mn-cs"/>
                        </a:rPr>
                        <a:t>αιροποίηση του ΣΔΕ</a:t>
                      </a:r>
                      <a:r>
                        <a:rPr lang="el-GR" sz="1200" b="1" kern="1200" dirty="0">
                          <a:solidFill>
                            <a:schemeClr val="dk1"/>
                          </a:solidFill>
                          <a:effectLst/>
                          <a:latin typeface="+mn-lt"/>
                          <a:ea typeface="+mn-ea"/>
                          <a:cs typeface="+mn-cs"/>
                        </a:rPr>
                        <a:t> </a:t>
                      </a:r>
                      <a:r>
                        <a:rPr lang="en-US" sz="1200" kern="1200" dirty="0" err="1">
                          <a:solidFill>
                            <a:schemeClr val="dk1"/>
                          </a:solidFill>
                          <a:effectLst/>
                          <a:latin typeface="+mn-lt"/>
                          <a:ea typeface="+mn-ea"/>
                          <a:cs typeface="+mn-cs"/>
                        </a:rPr>
                        <a:t>ώστε</a:t>
                      </a:r>
                      <a:r>
                        <a:rPr lang="en-US" sz="1200" kern="1200" dirty="0">
                          <a:solidFill>
                            <a:schemeClr val="dk1"/>
                          </a:solidFill>
                          <a:effectLst/>
                          <a:latin typeface="+mn-lt"/>
                          <a:ea typeface="+mn-ea"/>
                          <a:cs typeface="+mn-cs"/>
                        </a:rPr>
                        <a:t> να εκκινούν πιο έγκαιρα οι διαδικασίες ωρίμανσης για την υποβολή των τεχνικών δελτίων πράξης μέσω του ΟΠΣ εκ μέρους των δικαιούχων παράλληλα με τις διαδικασίες υποβολής  της πρότασης προς την Ευρ. Επ</a:t>
                      </a:r>
                      <a:r>
                        <a:rPr lang="en-US" sz="1200" kern="1200" dirty="0" err="1">
                          <a:solidFill>
                            <a:schemeClr val="dk1"/>
                          </a:solidFill>
                          <a:effectLst/>
                          <a:latin typeface="+mn-lt"/>
                          <a:ea typeface="+mn-ea"/>
                          <a:cs typeface="+mn-cs"/>
                        </a:rPr>
                        <a:t>ιτρο</a:t>
                      </a:r>
                      <a:r>
                        <a:rPr lang="en-US" sz="1200" kern="1200" dirty="0">
                          <a:solidFill>
                            <a:schemeClr val="dk1"/>
                          </a:solidFill>
                          <a:effectLst/>
                          <a:latin typeface="+mn-lt"/>
                          <a:ea typeface="+mn-ea"/>
                          <a:cs typeface="+mn-cs"/>
                        </a:rPr>
                        <a:t>πή</a:t>
                      </a:r>
                      <a:r>
                        <a:rPr lang="el-GR" sz="1200" kern="1200" dirty="0">
                          <a:solidFill>
                            <a:schemeClr val="dk1"/>
                          </a:solidFill>
                          <a:effectLst/>
                          <a:latin typeface="+mn-lt"/>
                          <a:ea typeface="+mn-ea"/>
                          <a:cs typeface="+mn-cs"/>
                        </a:rPr>
                        <a:t> </a:t>
                      </a:r>
                    </a:p>
                    <a:p>
                      <a:pPr marL="0" lvl="1" indent="0" algn="l" defTabSz="755650" rtl="0" eaLnBrk="1" latinLnBrk="0" hangingPunct="1">
                        <a:lnSpc>
                          <a:spcPct val="90000"/>
                        </a:lnSpc>
                        <a:spcBef>
                          <a:spcPct val="0"/>
                        </a:spcBef>
                        <a:spcAft>
                          <a:spcPct val="15000"/>
                        </a:spcAft>
                        <a:buFont typeface="Wingdings" panose="05000000000000000000" pitchFamily="2" charset="2"/>
                        <a:buNone/>
                      </a:pPr>
                      <a:endParaRPr lang="el-GR" sz="1200" b="0" kern="1200" dirty="0">
                        <a:solidFill>
                          <a:schemeClr val="dk1"/>
                        </a:solidFill>
                        <a:effectLst/>
                        <a:latin typeface="+mn-lt"/>
                        <a:ea typeface="+mn-ea"/>
                        <a:cs typeface="+mn-cs"/>
                      </a:endParaRPr>
                    </a:p>
                    <a:p>
                      <a:pPr marL="0" lvl="1" indent="0" algn="l" defTabSz="755650" rtl="0" eaLnBrk="1" latinLnBrk="0" hangingPunct="1">
                        <a:lnSpc>
                          <a:spcPct val="90000"/>
                        </a:lnSpc>
                        <a:spcBef>
                          <a:spcPct val="0"/>
                        </a:spcBef>
                        <a:spcAft>
                          <a:spcPct val="15000"/>
                        </a:spcAft>
                        <a:buFont typeface="Wingdings" panose="05000000000000000000" pitchFamily="2" charset="2"/>
                        <a:buNone/>
                      </a:pPr>
                      <a:r>
                        <a:rPr lang="en-US" sz="1200" b="1" kern="1200" dirty="0" err="1">
                          <a:solidFill>
                            <a:schemeClr val="dk1"/>
                          </a:solidFill>
                          <a:effectLst/>
                          <a:latin typeface="+mn-lt"/>
                          <a:ea typeface="+mn-ea"/>
                          <a:cs typeface="+mn-cs"/>
                        </a:rPr>
                        <a:t>Στόχος</a:t>
                      </a:r>
                      <a:r>
                        <a:rPr lang="en-US"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Άμεση</a:t>
                      </a:r>
                      <a:r>
                        <a:rPr lang="en-US" sz="1200" kern="1200" dirty="0">
                          <a:solidFill>
                            <a:schemeClr val="dk1"/>
                          </a:solidFill>
                          <a:effectLst/>
                          <a:latin typeface="+mn-lt"/>
                          <a:ea typeface="+mn-ea"/>
                          <a:cs typeface="+mn-cs"/>
                        </a:rPr>
                        <a:t> εκκίνηση υλοποίησης των </a:t>
                      </a:r>
                      <a:r>
                        <a:rPr lang="el-GR" sz="1200" kern="1200" dirty="0">
                          <a:solidFill>
                            <a:schemeClr val="dk1"/>
                          </a:solidFill>
                          <a:effectLst/>
                          <a:latin typeface="+mn-lt"/>
                          <a:ea typeface="+mn-ea"/>
                          <a:cs typeface="+mn-cs"/>
                        </a:rPr>
                        <a:t>Ε</a:t>
                      </a:r>
                      <a:r>
                        <a:rPr lang="en-US" sz="1200" kern="1200" dirty="0" err="1">
                          <a:solidFill>
                            <a:schemeClr val="dk1"/>
                          </a:solidFill>
                          <a:effectLst/>
                          <a:latin typeface="+mn-lt"/>
                          <a:ea typeface="+mn-ea"/>
                          <a:cs typeface="+mn-cs"/>
                        </a:rPr>
                        <a:t>ιδικών</a:t>
                      </a:r>
                      <a:r>
                        <a:rPr lang="en-US" sz="1200" kern="1200" dirty="0">
                          <a:solidFill>
                            <a:schemeClr val="dk1"/>
                          </a:solidFill>
                          <a:effectLst/>
                          <a:latin typeface="+mn-lt"/>
                          <a:ea typeface="+mn-ea"/>
                          <a:cs typeface="+mn-cs"/>
                        </a:rPr>
                        <a:t> </a:t>
                      </a:r>
                      <a:r>
                        <a:rPr lang="el-GR" sz="1200" kern="1200" dirty="0">
                          <a:solidFill>
                            <a:schemeClr val="dk1"/>
                          </a:solidFill>
                          <a:effectLst/>
                          <a:latin typeface="+mn-lt"/>
                          <a:ea typeface="+mn-ea"/>
                          <a:cs typeface="+mn-cs"/>
                        </a:rPr>
                        <a:t>Δ</a:t>
                      </a:r>
                      <a:r>
                        <a:rPr lang="en-US" sz="1200" kern="1200" dirty="0" err="1">
                          <a:solidFill>
                            <a:schemeClr val="dk1"/>
                          </a:solidFill>
                          <a:effectLst/>
                          <a:latin typeface="+mn-lt"/>
                          <a:ea typeface="+mn-ea"/>
                          <a:cs typeface="+mn-cs"/>
                        </a:rPr>
                        <a:t>ράσεων</a:t>
                      </a:r>
                      <a:r>
                        <a:rPr lang="en-US" sz="1200" kern="1200" dirty="0">
                          <a:solidFill>
                            <a:schemeClr val="dk1"/>
                          </a:solidFill>
                          <a:effectLst/>
                          <a:latin typeface="+mn-lt"/>
                          <a:ea typeface="+mn-ea"/>
                          <a:cs typeface="+mn-cs"/>
                        </a:rPr>
                        <a:t> οι οπ</a:t>
                      </a:r>
                      <a:r>
                        <a:rPr lang="en-US" sz="1200" kern="1200" dirty="0" err="1">
                          <a:solidFill>
                            <a:schemeClr val="dk1"/>
                          </a:solidFill>
                          <a:effectLst/>
                          <a:latin typeface="+mn-lt"/>
                          <a:ea typeface="+mn-ea"/>
                          <a:cs typeface="+mn-cs"/>
                        </a:rPr>
                        <a:t>οίες</a:t>
                      </a:r>
                      <a:r>
                        <a:rPr lang="en-US" sz="1200" kern="1200" dirty="0">
                          <a:solidFill>
                            <a:schemeClr val="dk1"/>
                          </a:solidFill>
                          <a:effectLst/>
                          <a:latin typeface="+mn-lt"/>
                          <a:ea typeface="+mn-ea"/>
                          <a:cs typeface="+mn-cs"/>
                        </a:rPr>
                        <a:t> </a:t>
                      </a:r>
                      <a:r>
                        <a:rPr lang="el-GR" sz="1200" kern="1200" dirty="0">
                          <a:solidFill>
                            <a:schemeClr val="dk1"/>
                          </a:solidFill>
                          <a:effectLst/>
                          <a:latin typeface="+mn-lt"/>
                          <a:ea typeface="+mn-ea"/>
                          <a:cs typeface="+mn-cs"/>
                        </a:rPr>
                        <a:t>λαμβάνουν</a:t>
                      </a:r>
                      <a:r>
                        <a:rPr lang="en-US" sz="1200" kern="1200" dirty="0">
                          <a:solidFill>
                            <a:schemeClr val="dk1"/>
                          </a:solidFill>
                          <a:effectLst/>
                          <a:latin typeface="+mn-lt"/>
                          <a:ea typeface="+mn-ea"/>
                          <a:cs typeface="+mn-cs"/>
                        </a:rPr>
                        <a:t> έγκριση χρηματοδότησης από την Ευρ</a:t>
                      </a:r>
                      <a:r>
                        <a:rPr lang="el-GR" sz="1200" kern="1200" dirty="0">
                          <a:solidFill>
                            <a:schemeClr val="dk1"/>
                          </a:solidFill>
                          <a:effectLst/>
                          <a:latin typeface="+mn-lt"/>
                          <a:ea typeface="+mn-ea"/>
                          <a:cs typeface="+mn-cs"/>
                        </a:rPr>
                        <a:t>.</a:t>
                      </a:r>
                      <a:r>
                        <a:rPr lang="en-US" sz="1200" kern="1200" dirty="0">
                          <a:solidFill>
                            <a:schemeClr val="dk1"/>
                          </a:solidFill>
                          <a:effectLst/>
                          <a:latin typeface="+mn-lt"/>
                          <a:ea typeface="+mn-ea"/>
                          <a:cs typeface="+mn-cs"/>
                        </a:rPr>
                        <a:t> Επ</a:t>
                      </a:r>
                      <a:r>
                        <a:rPr lang="en-US" sz="1200" kern="1200" dirty="0" err="1">
                          <a:solidFill>
                            <a:schemeClr val="dk1"/>
                          </a:solidFill>
                          <a:effectLst/>
                          <a:latin typeface="+mn-lt"/>
                          <a:ea typeface="+mn-ea"/>
                          <a:cs typeface="+mn-cs"/>
                        </a:rPr>
                        <a:t>ιτρο</a:t>
                      </a:r>
                      <a:r>
                        <a:rPr lang="en-US" sz="1200" kern="1200" dirty="0">
                          <a:solidFill>
                            <a:schemeClr val="dk1"/>
                          </a:solidFill>
                          <a:effectLst/>
                          <a:latin typeface="+mn-lt"/>
                          <a:ea typeface="+mn-ea"/>
                          <a:cs typeface="+mn-cs"/>
                        </a:rPr>
                        <a:t>πή</a:t>
                      </a:r>
                      <a:endParaRPr lang="el-GR" sz="1200" kern="1200" dirty="0">
                        <a:solidFill>
                          <a:schemeClr val="dk1"/>
                        </a:solidFill>
                        <a:effectLst/>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2365199971"/>
                  </a:ext>
                </a:extLst>
              </a:tr>
            </a:tbl>
          </a:graphicData>
        </a:graphic>
      </p:graphicFrame>
    </p:spTree>
    <p:extLst>
      <p:ext uri="{BB962C8B-B14F-4D97-AF65-F5344CB8AC3E}">
        <p14:creationId xmlns:p14="http://schemas.microsoft.com/office/powerpoint/2010/main" val="308656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A0BFB-9AF8-7EF3-56B8-1E7B3A01BDD5}"/>
            </a:ext>
          </a:extLst>
        </p:cNvPr>
        <p:cNvGrpSpPr/>
        <p:nvPr/>
      </p:nvGrpSpPr>
      <p:grpSpPr>
        <a:xfrm>
          <a:off x="0" y="0"/>
          <a:ext cx="0" cy="0"/>
          <a:chOff x="0" y="0"/>
          <a:chExt cx="0" cy="0"/>
        </a:xfrm>
      </p:grpSpPr>
      <p:pic>
        <p:nvPicPr>
          <p:cNvPr id="3" name="Picture 2" descr="A close-up of a blue and green object&#10;&#10;AI-generated content may be incorrect.">
            <a:extLst>
              <a:ext uri="{FF2B5EF4-FFF2-40B4-BE49-F238E27FC236}">
                <a16:creationId xmlns:a16="http://schemas.microsoft.com/office/drawing/2014/main" id="{24FF3B50-DD50-E2D9-B282-3226BB5041D8}"/>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FE1E9742-FE7E-10E2-EAD8-530CF631F1B3}"/>
              </a:ext>
            </a:extLst>
          </p:cNvPr>
          <p:cNvSpPr txBox="1"/>
          <p:nvPr/>
        </p:nvSpPr>
        <p:spPr>
          <a:xfrm>
            <a:off x="79370" y="522561"/>
            <a:ext cx="10558150" cy="1200329"/>
          </a:xfrm>
          <a:prstGeom prst="rect">
            <a:avLst/>
          </a:prstGeom>
          <a:noFill/>
        </p:spPr>
        <p:txBody>
          <a:bodyPr wrap="square" rtlCol="0">
            <a:spAutoFit/>
          </a:bodyPr>
          <a:lstStyle/>
          <a:p>
            <a:r>
              <a:rPr lang="el-GR"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rPr>
              <a:t>1η Ενδιάμεση Αξιολόγηση ΤΕΑ 2021-2027</a:t>
            </a:r>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endParaRPr lang="en-US" sz="2400" b="1"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cs typeface="Aharoni" panose="020B0604020202020204"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22225">
                <a:noFill/>
                <a:prstDash val="solid"/>
              </a:ln>
              <a:blipFill dpi="0" rotWithShape="1">
                <a:blip r:embed="rId4">
                  <a:extLst>
                    <a:ext uri="{28A0092B-C50C-407E-A947-70E740481C1C}">
                      <a14:useLocalDpi xmlns:a14="http://schemas.microsoft.com/office/drawing/2010/main" val="0"/>
                    </a:ext>
                  </a:extLst>
                </a:blip>
                <a:srcRect/>
                <a:stretch>
                  <a:fillRect/>
                </a:stretch>
              </a:blipFill>
              <a:effectLst/>
              <a:uLnTx/>
              <a:uFillTx/>
              <a:latin typeface="Calibri"/>
              <a:ea typeface="+mn-ea"/>
              <a:cs typeface="Aharoni" panose="020B0604020202020204" pitchFamily="2" charset="-79"/>
            </a:endParaRPr>
          </a:p>
        </p:txBody>
      </p:sp>
      <p:sp>
        <p:nvSpPr>
          <p:cNvPr id="9" name="Rectangle 8">
            <a:extLst>
              <a:ext uri="{FF2B5EF4-FFF2-40B4-BE49-F238E27FC236}">
                <a16:creationId xmlns:a16="http://schemas.microsoft.com/office/drawing/2014/main" id="{4E142781-C50C-7B4F-BB04-CA7985CC5C68}"/>
              </a:ext>
            </a:extLst>
          </p:cNvPr>
          <p:cNvSpPr/>
          <p:nvPr/>
        </p:nvSpPr>
        <p:spPr>
          <a:xfrm>
            <a:off x="348342" y="1092854"/>
            <a:ext cx="4310744"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b="1" dirty="0">
                <a:ln w="0">
                  <a:solidFill>
                    <a:prstClr val="white"/>
                  </a:solidFill>
                </a:ln>
                <a:solidFill>
                  <a:prstClr val="white"/>
                </a:solidFill>
                <a:effectLst>
                  <a:outerShdw blurRad="38100" dist="19050" dir="2700000" algn="tl" rotWithShape="0">
                    <a:prstClr val="black">
                      <a:alpha val="40000"/>
                    </a:prstClr>
                  </a:outerShdw>
                </a:effectLst>
                <a:latin typeface="Calibri"/>
              </a:rPr>
              <a:t>Προτάσεις</a:t>
            </a:r>
            <a:r>
              <a:rPr kumimoji="0" lang="el-GR"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 </a:t>
            </a:r>
            <a:endParaRPr kumimoji="0" lang="en-US" sz="24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sp>
        <p:nvSpPr>
          <p:cNvPr id="7" name="Rectangle 6">
            <a:extLst>
              <a:ext uri="{FF2B5EF4-FFF2-40B4-BE49-F238E27FC236}">
                <a16:creationId xmlns:a16="http://schemas.microsoft.com/office/drawing/2014/main" id="{A15BDAF7-215E-D813-A6BC-D506E4099140}"/>
              </a:ext>
            </a:extLst>
          </p:cNvPr>
          <p:cNvSpPr/>
          <p:nvPr/>
        </p:nvSpPr>
        <p:spPr>
          <a:xfrm>
            <a:off x="4675416" y="1092854"/>
            <a:ext cx="5715000"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rPr>
              <a:t>Ενέργειες Δ/Α</a:t>
            </a:r>
            <a:endParaRPr kumimoji="0" lang="en-US" sz="2000" b="1" i="0" u="none" strike="noStrike" kern="1200" cap="none" spc="0" normalizeH="0" baseline="0" noProof="0" dirty="0">
              <a:ln w="0">
                <a:solidFill>
                  <a:prstClr val="white"/>
                </a:solidFill>
              </a:ln>
              <a:solidFill>
                <a:prstClr val="white"/>
              </a:solidFill>
              <a:effectLst>
                <a:outerShdw blurRad="38100" dist="19050" dir="2700000" algn="tl" rotWithShape="0">
                  <a:prstClr val="black">
                    <a:alpha val="40000"/>
                  </a:prstClr>
                </a:outerShdw>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044DD418-8062-B100-537C-A49E175F8D1B}"/>
              </a:ext>
            </a:extLst>
          </p:cNvPr>
          <p:cNvGraphicFramePr>
            <a:graphicFrameLocks noGrp="1"/>
          </p:cNvGraphicFramePr>
          <p:nvPr>
            <p:extLst>
              <p:ext uri="{D42A27DB-BD31-4B8C-83A1-F6EECF244321}">
                <p14:modId xmlns:p14="http://schemas.microsoft.com/office/powerpoint/2010/main" val="1941480529"/>
              </p:ext>
            </p:extLst>
          </p:nvPr>
        </p:nvGraphicFramePr>
        <p:xfrm>
          <a:off x="348343" y="1554518"/>
          <a:ext cx="10042074" cy="4351789"/>
        </p:xfrm>
        <a:graphic>
          <a:graphicData uri="http://schemas.openxmlformats.org/drawingml/2006/table">
            <a:tbl>
              <a:tblPr firstRow="1" bandRow="1">
                <a:tableStyleId>{5C22544A-7EE6-4342-B048-85BDC9FD1C3A}</a:tableStyleId>
              </a:tblPr>
              <a:tblGrid>
                <a:gridCol w="4326294">
                  <a:extLst>
                    <a:ext uri="{9D8B030D-6E8A-4147-A177-3AD203B41FA5}">
                      <a16:colId xmlns:a16="http://schemas.microsoft.com/office/drawing/2014/main" val="2600055517"/>
                    </a:ext>
                  </a:extLst>
                </a:gridCol>
                <a:gridCol w="5715780">
                  <a:extLst>
                    <a:ext uri="{9D8B030D-6E8A-4147-A177-3AD203B41FA5}">
                      <a16:colId xmlns:a16="http://schemas.microsoft.com/office/drawing/2014/main" val="934526191"/>
                    </a:ext>
                  </a:extLst>
                </a:gridCol>
              </a:tblGrid>
              <a:tr h="196195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err="1">
                          <a:solidFill>
                            <a:schemeClr val="lt1"/>
                          </a:solidFill>
                          <a:latin typeface="+mn-lt"/>
                          <a:ea typeface="+mn-ea"/>
                          <a:cs typeface="+mn-cs"/>
                        </a:rPr>
                        <a:t>Αν</a:t>
                      </a:r>
                      <a:r>
                        <a:rPr lang="en-US" sz="1200" b="1" kern="1200" dirty="0">
                          <a:solidFill>
                            <a:schemeClr val="lt1"/>
                          </a:solidFill>
                          <a:latin typeface="+mn-lt"/>
                          <a:ea typeface="+mn-ea"/>
                          <a:cs typeface="+mn-cs"/>
                        </a:rPr>
                        <a:t>αθεώρηση-επαναξιολόγηση-βελτίωση των ίδιων των διαδικασιών της Δ</a:t>
                      </a:r>
                      <a:r>
                        <a:rPr lang="el-GR" sz="1200" b="1" kern="1200" dirty="0">
                          <a:solidFill>
                            <a:schemeClr val="lt1"/>
                          </a:solidFill>
                          <a:latin typeface="+mn-lt"/>
                          <a:ea typeface="+mn-ea"/>
                          <a:cs typeface="+mn-cs"/>
                        </a:rPr>
                        <a:t>/</a:t>
                      </a:r>
                      <a:r>
                        <a:rPr lang="en-US" sz="1200" b="1" kern="1200" dirty="0">
                          <a:solidFill>
                            <a:schemeClr val="lt1"/>
                          </a:solidFill>
                          <a:latin typeface="+mn-lt"/>
                          <a:ea typeface="+mn-ea"/>
                          <a:cs typeface="+mn-cs"/>
                        </a:rPr>
                        <a:t>Α, προκειμένου να αντιμετωπιστούν τα ζητήματα καθυστέρησης καταβολής χρηματοδότησης και του έγκαιρου ελέγχου και οριστικοποίησης των ΔΔΔ</a:t>
                      </a:r>
                      <a:endParaRPr lang="el-GR" sz="1200" b="1" kern="1200" dirty="0">
                        <a:solidFill>
                          <a:schemeClr val="lt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1" kern="1200" dirty="0">
                        <a:solidFill>
                          <a:schemeClr val="lt1"/>
                        </a:solidFill>
                        <a:latin typeface="+mn-lt"/>
                        <a:ea typeface="+mn-ea"/>
                        <a:cs typeface="+mn-cs"/>
                      </a:endParaRPr>
                    </a:p>
                  </a:txBody>
                  <a:tcPr>
                    <a:solidFill>
                      <a:schemeClr val="accent1"/>
                    </a:solidFill>
                  </a:tcPr>
                </a:tc>
                <a:tc>
                  <a:txBody>
                    <a:bodyPr/>
                    <a:lstStyle/>
                    <a:p>
                      <a:pPr marL="171450" lvl="0" indent="-171450">
                        <a:buFont typeface="Wingdings" panose="05000000000000000000" pitchFamily="2" charset="2"/>
                        <a:buChar char="ü"/>
                      </a:pPr>
                      <a:r>
                        <a:rPr lang="el-GR" sz="1200" b="1" kern="1200" dirty="0">
                          <a:solidFill>
                            <a:schemeClr val="dk1"/>
                          </a:solidFill>
                          <a:effectLst/>
                          <a:latin typeface="+mn-lt"/>
                          <a:ea typeface="+mn-ea"/>
                          <a:cs typeface="+mn-cs"/>
                        </a:rPr>
                        <a:t>Εντατική προετοιμασία για την κατάρτιση αιτημάτων πληρωμής και προβλέψεων δαπανών </a:t>
                      </a:r>
                      <a:r>
                        <a:rPr lang="el-GR" sz="1200" b="0" kern="1200" dirty="0">
                          <a:solidFill>
                            <a:schemeClr val="dk1"/>
                          </a:solidFill>
                          <a:effectLst/>
                          <a:latin typeface="+mn-lt"/>
                          <a:ea typeface="+mn-ea"/>
                          <a:cs typeface="+mn-cs"/>
                        </a:rPr>
                        <a:t>με σκοπό την έγκαιρη ολοκλήρωση  των αιτημάτων κατανομής ποσών για πληρωμές μέσω του ΟΠΣ </a:t>
                      </a:r>
                    </a:p>
                    <a:p>
                      <a:pPr marL="0" lvl="0" indent="0">
                        <a:buFont typeface="Wingdings" panose="05000000000000000000" pitchFamily="2" charset="2"/>
                        <a:buNone/>
                      </a:pPr>
                      <a:endParaRPr lang="el-GR" sz="1200" b="0" kern="1200" dirty="0">
                        <a:solidFill>
                          <a:schemeClr val="dk1"/>
                        </a:solidFill>
                        <a:effectLst/>
                        <a:latin typeface="+mn-lt"/>
                        <a:ea typeface="+mn-ea"/>
                        <a:cs typeface="+mn-cs"/>
                      </a:endParaRPr>
                    </a:p>
                    <a:p>
                      <a:pPr marL="171450" lvl="0" indent="-171450">
                        <a:buFont typeface="Wingdings" panose="05000000000000000000" pitchFamily="2" charset="2"/>
                        <a:buChar char="ü"/>
                      </a:pPr>
                      <a:r>
                        <a:rPr lang="el-GR" sz="1200" b="1" kern="1200" dirty="0">
                          <a:solidFill>
                            <a:schemeClr val="dk1"/>
                          </a:solidFill>
                          <a:effectLst/>
                          <a:latin typeface="+mn-lt"/>
                          <a:ea typeface="+mn-ea"/>
                          <a:cs typeface="+mn-cs"/>
                        </a:rPr>
                        <a:t>Έγκαιρη επικοινωνία με τη Γενική Διεύθυνση Δημοσίων Επενδύσεων του Υπουργείου Εθνικής Οικονομίας και Οικονομικών </a:t>
                      </a:r>
                      <a:r>
                        <a:rPr lang="el-GR" sz="1200" b="0" kern="1200" dirty="0">
                          <a:solidFill>
                            <a:schemeClr val="dk1"/>
                          </a:solidFill>
                          <a:effectLst/>
                          <a:latin typeface="+mn-lt"/>
                          <a:ea typeface="+mn-ea"/>
                          <a:cs typeface="+mn-cs"/>
                        </a:rPr>
                        <a:t>για την πίστωση των λογαριασμών πληρωμής μέσω της ηλεκτρονικής πλατφόρμας του προγράμματος Δημοσίων Επενδύσεων</a:t>
                      </a:r>
                      <a:endParaRPr lang="el-GR" sz="1200" b="1" kern="1200" dirty="0">
                        <a:solidFill>
                          <a:schemeClr val="dk1"/>
                        </a:solidFill>
                        <a:effectLst/>
                        <a:latin typeface="+mn-lt"/>
                        <a:ea typeface="+mn-ea"/>
                        <a:cs typeface="+mn-cs"/>
                      </a:endParaRPr>
                    </a:p>
                    <a:p>
                      <a:pPr marL="171450" lvl="0" indent="-171450">
                        <a:buFont typeface="Wingdings" panose="05000000000000000000" pitchFamily="2" charset="2"/>
                        <a:buChar char="ü"/>
                      </a:pPr>
                      <a:endParaRPr lang="el-GR" sz="1200" b="1" kern="1200" dirty="0">
                        <a:solidFill>
                          <a:schemeClr val="dk1"/>
                        </a:solidFill>
                        <a:effectLst/>
                        <a:latin typeface="+mn-lt"/>
                        <a:ea typeface="+mn-ea"/>
                        <a:cs typeface="+mn-cs"/>
                      </a:endParaRPr>
                    </a:p>
                    <a:p>
                      <a:pPr marL="0" indent="0">
                        <a:buFont typeface="Wingdings" panose="05000000000000000000" pitchFamily="2" charset="2"/>
                        <a:buNone/>
                      </a:pPr>
                      <a:r>
                        <a:rPr lang="en-US" sz="1200" b="1" kern="1200" dirty="0" err="1">
                          <a:solidFill>
                            <a:schemeClr val="dk1"/>
                          </a:solidFill>
                          <a:effectLst/>
                          <a:latin typeface="+mn-lt"/>
                          <a:ea typeface="+mn-ea"/>
                          <a:cs typeface="+mn-cs"/>
                        </a:rPr>
                        <a:t>Στόχος</a:t>
                      </a:r>
                      <a:r>
                        <a:rPr lang="en-US" sz="1200" b="1" kern="1200" dirty="0">
                          <a:solidFill>
                            <a:schemeClr val="dk1"/>
                          </a:solidFill>
                          <a:effectLst/>
                          <a:latin typeface="+mn-lt"/>
                          <a:ea typeface="+mn-ea"/>
                          <a:cs typeface="+mn-cs"/>
                        </a:rPr>
                        <a:t>:</a:t>
                      </a:r>
                      <a:r>
                        <a:rPr lang="el-GR"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Καλύτερη</a:t>
                      </a:r>
                      <a:r>
                        <a:rPr lang="en-US" sz="1200" b="0" kern="1200" dirty="0">
                          <a:solidFill>
                            <a:schemeClr val="dk1"/>
                          </a:solidFill>
                          <a:effectLst/>
                          <a:latin typeface="+mn-lt"/>
                          <a:ea typeface="+mn-ea"/>
                          <a:cs typeface="+mn-cs"/>
                        </a:rPr>
                        <a:t> π</a:t>
                      </a:r>
                      <a:r>
                        <a:rPr lang="en-US" sz="1200" b="0" kern="1200" dirty="0" err="1">
                          <a:solidFill>
                            <a:schemeClr val="dk1"/>
                          </a:solidFill>
                          <a:effectLst/>
                          <a:latin typeface="+mn-lt"/>
                          <a:ea typeface="+mn-ea"/>
                          <a:cs typeface="+mn-cs"/>
                        </a:rPr>
                        <a:t>ρό</a:t>
                      </a:r>
                      <a:r>
                        <a:rPr lang="en-US" sz="1200" b="0" kern="1200" dirty="0">
                          <a:solidFill>
                            <a:schemeClr val="dk1"/>
                          </a:solidFill>
                          <a:effectLst/>
                          <a:latin typeface="+mn-lt"/>
                          <a:ea typeface="+mn-ea"/>
                          <a:cs typeface="+mn-cs"/>
                        </a:rPr>
                        <a:t>βλεψη των μελλοντικών αναγκαίων πιστώσεων και μείωση των καθυστερήσεων στις πληρωμέ</a:t>
                      </a:r>
                      <a:r>
                        <a:rPr lang="el-GR" sz="1200" b="0" kern="1200" dirty="0">
                          <a:solidFill>
                            <a:schemeClr val="dk1"/>
                          </a:solidFill>
                          <a:effectLst/>
                          <a:latin typeface="+mn-lt"/>
                          <a:ea typeface="+mn-ea"/>
                          <a:cs typeface="+mn-cs"/>
                        </a:rPr>
                        <a:t>ς</a:t>
                      </a:r>
                    </a:p>
                  </a:txBody>
                  <a:tcPr>
                    <a:solidFill>
                      <a:schemeClr val="accent1">
                        <a:lumMod val="40000"/>
                        <a:lumOff val="60000"/>
                      </a:schemeClr>
                    </a:solidFill>
                  </a:tcPr>
                </a:tc>
                <a:extLst>
                  <a:ext uri="{0D108BD9-81ED-4DB2-BD59-A6C34878D82A}">
                    <a16:rowId xmlns:a16="http://schemas.microsoft.com/office/drawing/2014/main" val="2293711247"/>
                  </a:ext>
                </a:extLst>
              </a:tr>
              <a:tr h="2248669">
                <a:tc>
                  <a:txBody>
                    <a:bodyPr/>
                    <a:lstStyle/>
                    <a:p>
                      <a:pPr marL="342900" marR="0" lvl="0" indent="-342900" algn="just"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l-GR" sz="1200" b="1" kern="1200" dirty="0">
                          <a:solidFill>
                            <a:schemeClr val="lt1"/>
                          </a:solidFill>
                          <a:latin typeface="+mn-lt"/>
                          <a:ea typeface="+mn-ea"/>
                          <a:cs typeface="+mn-cs"/>
                        </a:rPr>
                        <a:t>Ανάγκη </a:t>
                      </a:r>
                      <a:r>
                        <a:rPr lang="el-GR" sz="1200" b="1" kern="1200" dirty="0" err="1">
                          <a:solidFill>
                            <a:schemeClr val="lt1"/>
                          </a:solidFill>
                          <a:latin typeface="+mn-lt"/>
                          <a:ea typeface="+mn-ea"/>
                          <a:cs typeface="+mn-cs"/>
                        </a:rPr>
                        <a:t>επικαιροποίησης</a:t>
                      </a:r>
                      <a:r>
                        <a:rPr lang="el-GR" sz="1200" b="1" kern="1200" dirty="0">
                          <a:solidFill>
                            <a:schemeClr val="lt1"/>
                          </a:solidFill>
                          <a:latin typeface="+mn-lt"/>
                          <a:ea typeface="+mn-ea"/>
                          <a:cs typeface="+mn-cs"/>
                        </a:rPr>
                        <a:t> και αλλαγής των αρχικά προγραμματισμένων και περιγραφόμενων δράσεων </a:t>
                      </a:r>
                    </a:p>
                    <a:p>
                      <a:pPr marL="342900" marR="0" lvl="0" indent="-342900" algn="just"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l-GR" sz="1200" b="1" kern="1200" dirty="0">
                          <a:solidFill>
                            <a:schemeClr val="lt1"/>
                          </a:solidFill>
                          <a:latin typeface="+mn-lt"/>
                          <a:ea typeface="+mn-ea"/>
                          <a:cs typeface="+mn-cs"/>
                        </a:rPr>
                        <a:t>Περιορισμένος προϋπολογισμός του Ταμείου που καθιστά μη υλοποιήσιμο τον αρχικό σχεδιασμό</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kern="1200" dirty="0">
                        <a:solidFill>
                          <a:schemeClr val="lt1"/>
                        </a:solidFill>
                        <a:latin typeface="+mn-lt"/>
                        <a:ea typeface="+mn-ea"/>
                        <a:cs typeface="+mn-cs"/>
                      </a:endParaRPr>
                    </a:p>
                  </a:txBody>
                  <a:tcPr>
                    <a:solidFill>
                      <a:schemeClr val="accent1"/>
                    </a:solidFill>
                  </a:tcPr>
                </a:tc>
                <a:tc>
                  <a:txBody>
                    <a:bodyPr/>
                    <a:lstStyle/>
                    <a:p>
                      <a:pPr marL="171450" lvl="0" indent="-171450">
                        <a:buFont typeface="Wingdings" panose="05000000000000000000" pitchFamily="2" charset="2"/>
                        <a:buChar char="ü"/>
                      </a:pPr>
                      <a:r>
                        <a:rPr lang="el-GR" sz="1200" b="1" kern="1200" dirty="0" err="1">
                          <a:solidFill>
                            <a:schemeClr val="dk1"/>
                          </a:solidFill>
                          <a:effectLst/>
                          <a:latin typeface="+mn-lt"/>
                          <a:ea typeface="+mn-ea"/>
                          <a:cs typeface="+mn-cs"/>
                        </a:rPr>
                        <a:t>Επικαιροποίηση</a:t>
                      </a:r>
                      <a:r>
                        <a:rPr lang="el-GR" sz="1200" b="1" kern="1200" dirty="0">
                          <a:solidFill>
                            <a:schemeClr val="dk1"/>
                          </a:solidFill>
                          <a:effectLst/>
                          <a:latin typeface="+mn-lt"/>
                          <a:ea typeface="+mn-ea"/>
                          <a:cs typeface="+mn-cs"/>
                        </a:rPr>
                        <a:t> των προς υλοποίηση δράσεων και επανακαθορισμός των αναγκών </a:t>
                      </a:r>
                      <a:r>
                        <a:rPr lang="el-GR" sz="1200" b="0" kern="1200" dirty="0">
                          <a:solidFill>
                            <a:schemeClr val="dk1"/>
                          </a:solidFill>
                          <a:effectLst/>
                          <a:latin typeface="+mn-lt"/>
                          <a:ea typeface="+mn-ea"/>
                          <a:cs typeface="+mn-cs"/>
                        </a:rPr>
                        <a:t>της χώρας</a:t>
                      </a:r>
                    </a:p>
                    <a:p>
                      <a:pPr marL="171450" indent="-171450">
                        <a:buFont typeface="Wingdings" panose="05000000000000000000" pitchFamily="2" charset="2"/>
                        <a:buChar char="ü"/>
                      </a:pPr>
                      <a:r>
                        <a:rPr lang="el-GR" sz="1200" b="1" kern="1200" dirty="0">
                          <a:solidFill>
                            <a:schemeClr val="dk1"/>
                          </a:solidFill>
                          <a:effectLst/>
                          <a:latin typeface="+mn-lt"/>
                          <a:ea typeface="+mn-ea"/>
                          <a:cs typeface="+mn-cs"/>
                        </a:rPr>
                        <a:t>Συνεχής επαφή με τον Ενδιάμεση Φορέα-ΥΔΕΑΠ </a:t>
                      </a:r>
                      <a:r>
                        <a:rPr lang="el-GR" sz="1200" b="0" kern="1200" dirty="0">
                          <a:solidFill>
                            <a:schemeClr val="dk1"/>
                          </a:solidFill>
                          <a:effectLst/>
                          <a:latin typeface="+mn-lt"/>
                          <a:ea typeface="+mn-ea"/>
                          <a:cs typeface="+mn-cs"/>
                        </a:rPr>
                        <a:t>με σκοπό την </a:t>
                      </a:r>
                      <a:r>
                        <a:rPr lang="el-GR" sz="1200" b="1" kern="1200" dirty="0">
                          <a:solidFill>
                            <a:schemeClr val="dk1"/>
                          </a:solidFill>
                          <a:effectLst/>
                          <a:latin typeface="+mn-lt"/>
                          <a:ea typeface="+mn-ea"/>
                          <a:cs typeface="+mn-cs"/>
                        </a:rPr>
                        <a:t>περαιτέρω επιτάχυνση της υλοποίησης των ήδη ενταγμένων δράσεων </a:t>
                      </a:r>
                      <a:endParaRPr lang="el-GR" sz="1200" b="0" kern="1200" dirty="0">
                        <a:solidFill>
                          <a:schemeClr val="dk1"/>
                        </a:solidFill>
                        <a:effectLst/>
                        <a:latin typeface="+mn-lt"/>
                        <a:ea typeface="+mn-ea"/>
                        <a:cs typeface="+mn-cs"/>
                      </a:endParaRPr>
                    </a:p>
                    <a:p>
                      <a:pPr marL="171450" indent="-171450">
                        <a:buFont typeface="Wingdings" panose="05000000000000000000" pitchFamily="2" charset="2"/>
                        <a:buChar char="ü"/>
                      </a:pPr>
                      <a:r>
                        <a:rPr lang="el-GR" sz="1200" b="1" kern="1200" dirty="0">
                          <a:solidFill>
                            <a:schemeClr val="dk1"/>
                          </a:solidFill>
                          <a:effectLst/>
                          <a:latin typeface="+mn-lt"/>
                          <a:ea typeface="+mn-ea"/>
                          <a:cs typeface="+mn-cs"/>
                        </a:rPr>
                        <a:t>Ένταξη και έγκριση νέων δράσεων </a:t>
                      </a:r>
                      <a:r>
                        <a:rPr lang="el-GR" sz="1200" b="0" kern="1200" dirty="0">
                          <a:solidFill>
                            <a:schemeClr val="dk1"/>
                          </a:solidFill>
                          <a:effectLst/>
                          <a:latin typeface="+mn-lt"/>
                          <a:ea typeface="+mn-ea"/>
                          <a:cs typeface="+mn-cs"/>
                        </a:rPr>
                        <a:t>για επιτάχυνση υλοποίησης και αύξηση του ποσοστού απορρόφησης των κονδυλίων</a:t>
                      </a:r>
                    </a:p>
                    <a:p>
                      <a:pPr marL="171450" indent="-171450">
                        <a:buFont typeface="Wingdings" panose="05000000000000000000" pitchFamily="2" charset="2"/>
                        <a:buChar char="ü"/>
                      </a:pPr>
                      <a:r>
                        <a:rPr lang="el-GR" sz="1200" b="1" kern="1200" dirty="0">
                          <a:solidFill>
                            <a:schemeClr val="dk1"/>
                          </a:solidFill>
                          <a:effectLst/>
                          <a:latin typeface="+mn-lt"/>
                          <a:ea typeface="+mn-ea"/>
                          <a:cs typeface="+mn-cs"/>
                        </a:rPr>
                        <a:t>Προσπάθειες να αναζητηθούν νέοι πόροι </a:t>
                      </a:r>
                      <a:r>
                        <a:rPr lang="el-GR" sz="1200" b="0" kern="1200" dirty="0">
                          <a:solidFill>
                            <a:schemeClr val="dk1"/>
                          </a:solidFill>
                          <a:effectLst/>
                          <a:latin typeface="+mn-lt"/>
                          <a:ea typeface="+mn-ea"/>
                          <a:cs typeface="+mn-cs"/>
                        </a:rPr>
                        <a:t>μέσω υποβολής προτάσεων στο Θεματικό Μέσο (</a:t>
                      </a:r>
                      <a:r>
                        <a:rPr lang="en-US" sz="1200" b="0" kern="1200" dirty="0">
                          <a:solidFill>
                            <a:schemeClr val="dk1"/>
                          </a:solidFill>
                          <a:effectLst/>
                          <a:latin typeface="+mn-lt"/>
                          <a:ea typeface="+mn-ea"/>
                          <a:cs typeface="+mn-cs"/>
                        </a:rPr>
                        <a:t>Specific Actions</a:t>
                      </a:r>
                      <a:r>
                        <a:rPr lang="el-GR" sz="1200" b="0" kern="1200" dirty="0">
                          <a:solidFill>
                            <a:schemeClr val="dk1"/>
                          </a:solidFill>
                          <a:effectLst/>
                          <a:latin typeface="+mn-lt"/>
                          <a:ea typeface="+mn-ea"/>
                          <a:cs typeface="+mn-cs"/>
                        </a:rPr>
                        <a:t>) με στόχο την ενίσχυση του προϋπολογισμού στο ΤΕΑ</a:t>
                      </a:r>
                    </a:p>
                    <a:p>
                      <a:pPr marL="0" indent="0">
                        <a:buFont typeface="Wingdings" panose="05000000000000000000" pitchFamily="2" charset="2"/>
                        <a:buNone/>
                      </a:pPr>
                      <a:endParaRPr lang="el-GR" sz="1200" b="0" kern="1200" dirty="0">
                        <a:solidFill>
                          <a:schemeClr val="dk1"/>
                        </a:solidFill>
                        <a:effectLst/>
                        <a:latin typeface="+mn-lt"/>
                        <a:ea typeface="+mn-ea"/>
                        <a:cs typeface="+mn-cs"/>
                      </a:endParaRPr>
                    </a:p>
                    <a:p>
                      <a:pPr marL="0" indent="0">
                        <a:buFont typeface="Wingdings" panose="05000000000000000000" pitchFamily="2" charset="2"/>
                        <a:buNone/>
                      </a:pPr>
                      <a:r>
                        <a:rPr lang="el-GR" sz="1200" b="1" kern="1200" dirty="0">
                          <a:solidFill>
                            <a:schemeClr val="dk1"/>
                          </a:solidFill>
                          <a:effectLst/>
                          <a:latin typeface="+mn-lt"/>
                          <a:ea typeface="+mn-ea"/>
                          <a:cs typeface="+mn-cs"/>
                        </a:rPr>
                        <a:t>Στόχος</a:t>
                      </a:r>
                      <a:r>
                        <a:rPr lang="en-US" sz="1200" b="1" kern="1200" dirty="0">
                          <a:solidFill>
                            <a:schemeClr val="dk1"/>
                          </a:solidFill>
                          <a:effectLst/>
                          <a:latin typeface="+mn-lt"/>
                          <a:ea typeface="+mn-ea"/>
                          <a:cs typeface="+mn-cs"/>
                        </a:rPr>
                        <a:t>: </a:t>
                      </a:r>
                      <a:r>
                        <a:rPr lang="el-GR" sz="1200" b="0" kern="1200" dirty="0">
                          <a:solidFill>
                            <a:schemeClr val="dk1"/>
                          </a:solidFill>
                          <a:effectLst/>
                          <a:latin typeface="+mn-lt"/>
                          <a:ea typeface="+mn-ea"/>
                          <a:cs typeface="+mn-cs"/>
                        </a:rPr>
                        <a:t>Αποφυγή της αποδέσμευσης κονδυλίων</a:t>
                      </a:r>
                    </a:p>
                  </a:txBody>
                  <a:tcPr>
                    <a:solidFill>
                      <a:schemeClr val="accent1">
                        <a:lumMod val="40000"/>
                        <a:lumOff val="60000"/>
                      </a:schemeClr>
                    </a:solidFill>
                  </a:tcPr>
                </a:tc>
                <a:extLst>
                  <a:ext uri="{0D108BD9-81ED-4DB2-BD59-A6C34878D82A}">
                    <a16:rowId xmlns:a16="http://schemas.microsoft.com/office/drawing/2014/main" val="3057430605"/>
                  </a:ext>
                </a:extLst>
              </a:tr>
            </a:tbl>
          </a:graphicData>
        </a:graphic>
      </p:graphicFrame>
    </p:spTree>
    <p:extLst>
      <p:ext uri="{BB962C8B-B14F-4D97-AF65-F5344CB8AC3E}">
        <p14:creationId xmlns:p14="http://schemas.microsoft.com/office/powerpoint/2010/main" val="72655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55C7AB-4F51-64DD-8BBB-7A64E926182B}"/>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4" name="TextBox 3"/>
          <p:cNvSpPr txBox="1"/>
          <p:nvPr/>
        </p:nvSpPr>
        <p:spPr>
          <a:xfrm>
            <a:off x="2970513" y="3866478"/>
            <a:ext cx="6250973"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srgbClr val="423997"/>
                </a:solidFill>
                <a:effectLst/>
                <a:uLnTx/>
                <a:uFillTx/>
                <a:latin typeface="Tahoma" panose="020B0604030504040204" pitchFamily="34" charset="0"/>
                <a:ea typeface="Tahoma" panose="020B0604030504040204" pitchFamily="34" charset="0"/>
                <a:cs typeface="Tahoma" panose="020B0604030504040204" pitchFamily="34" charset="0"/>
              </a:rPr>
              <a:t>Ευχαριστούμε πολύ</a:t>
            </a:r>
            <a:endParaRPr kumimoji="0" lang="en-US" sz="2800" b="1" i="0" u="none" strike="noStrike" kern="1200" cap="none" spc="0" normalizeH="0" baseline="0" noProof="0" dirty="0">
              <a:ln>
                <a:noFill/>
              </a:ln>
              <a:solidFill>
                <a:srgbClr val="423997"/>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157</TotalTime>
  <Words>816</Words>
  <Application>Microsoft Office PowerPoint</Application>
  <PresentationFormat>Widescreen</PresentationFormat>
  <Paragraphs>68</Paragraphs>
  <Slides>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Aharoni</vt:lpstr>
      <vt:lpstr>Aptos</vt:lpstr>
      <vt:lpstr>Arial</vt:lpstr>
      <vt:lpstr>Calibri</vt:lpstr>
      <vt:lpstr>Calibri Light</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Dimitrios Kerasovitis</dc:creator>
  <cp:lastModifiedBy>Konstantinos Barakos</cp:lastModifiedBy>
  <cp:revision>65</cp:revision>
  <dcterms:created xsi:type="dcterms:W3CDTF">2025-05-28T13:13:44Z</dcterms:created>
  <dcterms:modified xsi:type="dcterms:W3CDTF">2025-06-20T07:33:20Z</dcterms:modified>
</cp:coreProperties>
</file>