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60"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F8FEB7-7094-4506-A927-8333ABD7586F}" type="datetimeFigureOut">
              <a:rPr lang="en-GB" smtClean="0"/>
              <a:t>20/06/2025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19DB5F-8B60-47FC-8164-9D0D0789C2F8}" type="slidenum">
              <a:rPr lang="en-GB" smtClean="0"/>
              <a:t>‹#›</a:t>
            </a:fld>
            <a:endParaRPr lang="en-GB"/>
          </a:p>
        </p:txBody>
      </p:sp>
    </p:spTree>
    <p:extLst>
      <p:ext uri="{BB962C8B-B14F-4D97-AF65-F5344CB8AC3E}">
        <p14:creationId xmlns:p14="http://schemas.microsoft.com/office/powerpoint/2010/main" val="49752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37F7B7-B755-59E4-F799-18051FCEBD2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59F07B-D473-5A39-02F7-62536B1A4A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F35DC67-454F-BD85-7B32-46622A0C47D7}"/>
              </a:ext>
            </a:extLst>
          </p:cNvPr>
          <p:cNvSpPr>
            <a:spLocks noGrp="1"/>
          </p:cNvSpPr>
          <p:nvPr>
            <p:ph type="body" idx="1"/>
          </p:nvPr>
        </p:nvSpPr>
        <p:spPr/>
        <p:txBody>
          <a:bodyPr/>
          <a:lstStyle/>
          <a:p>
            <a:pPr marL="0" indent="0">
              <a:buFont typeface="Arial" panose="020B0604020202020204" pitchFamily="34" charset="0"/>
              <a:buNone/>
            </a:pPr>
            <a:endParaRPr lang="en-US" sz="1200" dirty="0">
              <a:solidFill>
                <a:schemeClr val="tx1"/>
              </a:solidFill>
              <a:latin typeface="+mj-lt"/>
            </a:endParaRPr>
          </a:p>
          <a:p>
            <a:endParaRPr lang="en-GB" dirty="0"/>
          </a:p>
        </p:txBody>
      </p:sp>
      <p:sp>
        <p:nvSpPr>
          <p:cNvPr id="4" name="Slide Number Placeholder 3">
            <a:extLst>
              <a:ext uri="{FF2B5EF4-FFF2-40B4-BE49-F238E27FC236}">
                <a16:creationId xmlns:a16="http://schemas.microsoft.com/office/drawing/2014/main" id="{B6F63C03-CEE1-E636-3C0C-5FBC5BCF324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62C062-FD17-437E-A20D-7C24217080A4}"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39561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903C62-FCE0-CB9B-F979-CBA64058FBC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63B9B93-BFA2-1BCE-7AB7-44F34EF43A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4A2CF50-A62C-B03E-0913-627960C48388}"/>
              </a:ext>
            </a:extLst>
          </p:cNvPr>
          <p:cNvSpPr>
            <a:spLocks noGrp="1"/>
          </p:cNvSpPr>
          <p:nvPr>
            <p:ph type="body" idx="1"/>
          </p:nvPr>
        </p:nvSpPr>
        <p:spPr/>
        <p:txBody>
          <a:bodyPr/>
          <a:lstStyle/>
          <a:p>
            <a:pPr marL="0" indent="0">
              <a:buFont typeface="Arial" panose="020B0604020202020204" pitchFamily="34" charset="0"/>
              <a:buNone/>
            </a:pPr>
            <a:endParaRPr lang="en-US" sz="1200" dirty="0">
              <a:solidFill>
                <a:schemeClr val="tx1"/>
              </a:solidFill>
              <a:latin typeface="+mj-lt"/>
            </a:endParaRPr>
          </a:p>
          <a:p>
            <a:endParaRPr lang="en-GB" dirty="0"/>
          </a:p>
        </p:txBody>
      </p:sp>
      <p:sp>
        <p:nvSpPr>
          <p:cNvPr id="4" name="Slide Number Placeholder 3">
            <a:extLst>
              <a:ext uri="{FF2B5EF4-FFF2-40B4-BE49-F238E27FC236}">
                <a16:creationId xmlns:a16="http://schemas.microsoft.com/office/drawing/2014/main" id="{BDEBA03A-D603-759F-E752-3F3B5687EF6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62C062-FD17-437E-A20D-7C24217080A4}"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019987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307E06-046B-DC84-FDEE-B033567B4E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DEC9B8-65F7-E1B5-EDE1-8A894192F5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F438D37-F872-1C35-FA0B-E176CB568E2E}"/>
              </a:ext>
            </a:extLst>
          </p:cNvPr>
          <p:cNvSpPr>
            <a:spLocks noGrp="1"/>
          </p:cNvSpPr>
          <p:nvPr>
            <p:ph type="body" idx="1"/>
          </p:nvPr>
        </p:nvSpPr>
        <p:spPr/>
        <p:txBody>
          <a:bodyPr/>
          <a:lstStyle/>
          <a:p>
            <a:pPr marL="0" indent="0">
              <a:buFont typeface="Arial" panose="020B0604020202020204" pitchFamily="34" charset="0"/>
              <a:buNone/>
            </a:pPr>
            <a:endParaRPr lang="en-US" sz="1200" dirty="0">
              <a:solidFill>
                <a:schemeClr val="tx1"/>
              </a:solidFill>
              <a:latin typeface="+mj-lt"/>
            </a:endParaRPr>
          </a:p>
          <a:p>
            <a:endParaRPr lang="en-GB" dirty="0"/>
          </a:p>
        </p:txBody>
      </p:sp>
      <p:sp>
        <p:nvSpPr>
          <p:cNvPr id="4" name="Slide Number Placeholder 3">
            <a:extLst>
              <a:ext uri="{FF2B5EF4-FFF2-40B4-BE49-F238E27FC236}">
                <a16:creationId xmlns:a16="http://schemas.microsoft.com/office/drawing/2014/main" id="{045FD0D8-E0CB-4B55-1F0D-3C1915DE0E0E}"/>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62C062-FD17-437E-A20D-7C24217080A4}"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091119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3B8708-9F50-E859-C47B-164828D30AE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620DA2-49FF-E701-169F-63681C3EAE1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CB5994-4C14-50C5-9021-14FC2AC3D03E}"/>
              </a:ext>
            </a:extLst>
          </p:cNvPr>
          <p:cNvSpPr>
            <a:spLocks noGrp="1"/>
          </p:cNvSpPr>
          <p:nvPr>
            <p:ph type="body" idx="1"/>
          </p:nvPr>
        </p:nvSpPr>
        <p:spPr/>
        <p:txBody>
          <a:bodyPr/>
          <a:lstStyle/>
          <a:p>
            <a:pPr marL="0" indent="0">
              <a:buFont typeface="Arial" panose="020B0604020202020204" pitchFamily="34" charset="0"/>
              <a:buNone/>
            </a:pPr>
            <a:endParaRPr lang="en-US" sz="1200" dirty="0">
              <a:solidFill>
                <a:schemeClr val="tx1"/>
              </a:solidFill>
              <a:latin typeface="+mj-lt"/>
            </a:endParaRPr>
          </a:p>
          <a:p>
            <a:endParaRPr lang="en-GB" dirty="0"/>
          </a:p>
        </p:txBody>
      </p:sp>
      <p:sp>
        <p:nvSpPr>
          <p:cNvPr id="4" name="Slide Number Placeholder 3">
            <a:extLst>
              <a:ext uri="{FF2B5EF4-FFF2-40B4-BE49-F238E27FC236}">
                <a16:creationId xmlns:a16="http://schemas.microsoft.com/office/drawing/2014/main" id="{1B7CBCC0-5581-0396-4788-363CFAB121A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62C062-FD17-437E-A20D-7C24217080A4}"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015953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804038-C3A0-468C-A918-725774BD05D4}" type="datetimeFigureOut">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9D6F2A-7020-4CB2-ABB8-0D9895C5A7E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4804038-C3A0-468C-A918-725774BD05D4}" type="datetimeFigureOut">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9D6F2A-7020-4CB2-ABB8-0D9895C5A7E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04038-C3A0-468C-A918-725774BD05D4}" type="datetimeFigureOut">
              <a:rPr lang="en-US" smtClean="0"/>
              <a:t>6/20/2025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D6F2A-7020-4CB2-ABB8-0D9895C5A7E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97FE96-7205-F760-4E4C-954563151BB6}"/>
              </a:ext>
            </a:extLst>
          </p:cNvPr>
          <p:cNvPicPr>
            <a:picLocks noGrp="1" noRot="1" noChangeAspect="1" noMove="1" noResize="1" noEditPoints="1" noAdjustHandles="1" noChangeArrowheads="1" noChangeShapeType="1" noCrop="1"/>
          </p:cNvPicPr>
          <p:nvPr/>
        </p:nvPicPr>
        <p:blipFill>
          <a:blip r:embed="rId2" cstate="print">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5" name="TextBox 4"/>
          <p:cNvSpPr txBox="1"/>
          <p:nvPr/>
        </p:nvSpPr>
        <p:spPr>
          <a:xfrm>
            <a:off x="219275" y="3913501"/>
            <a:ext cx="9514660" cy="1015663"/>
          </a:xfrm>
          <a:prstGeom prst="rect">
            <a:avLst/>
          </a:prstGeom>
          <a:noFill/>
        </p:spPr>
        <p:txBody>
          <a:bodyPr wrap="square" rtlCol="0">
            <a:spAutoFit/>
          </a:bodyPr>
          <a:lstStyle/>
          <a:p>
            <a:r>
              <a:rPr lang="el-GR" sz="2000" dirty="0">
                <a:solidFill>
                  <a:srgbClr val="7AC343"/>
                </a:solidFill>
                <a:latin typeface="Tahoma" panose="020B0604030504040204" pitchFamily="34" charset="0"/>
                <a:ea typeface="Tahoma" panose="020B0604030504040204" pitchFamily="34" charset="0"/>
                <a:cs typeface="Tahoma" panose="020B0604030504040204" pitchFamily="34" charset="0"/>
              </a:rPr>
              <a:t>Ιούνιος 202</a:t>
            </a:r>
            <a:r>
              <a:rPr lang="en-US" sz="2000" dirty="0">
                <a:solidFill>
                  <a:srgbClr val="7AC343"/>
                </a:solidFill>
                <a:latin typeface="Tahoma" panose="020B0604030504040204" pitchFamily="34" charset="0"/>
                <a:ea typeface="Tahoma" panose="020B0604030504040204" pitchFamily="34" charset="0"/>
                <a:cs typeface="Tahoma" panose="020B0604030504040204" pitchFamily="34" charset="0"/>
              </a:rPr>
              <a:t>5</a:t>
            </a:r>
            <a:r>
              <a:rPr lang="el-GR" sz="2000" dirty="0">
                <a:solidFill>
                  <a:srgbClr val="7AC343"/>
                </a:solidFill>
                <a:latin typeface="Tahoma" panose="020B0604030504040204" pitchFamily="34" charset="0"/>
                <a:ea typeface="Tahoma" panose="020B0604030504040204" pitchFamily="34" charset="0"/>
                <a:cs typeface="Tahoma" panose="020B0604030504040204" pitchFamily="34" charset="0"/>
              </a:rPr>
              <a:t> / Κωνσταντίνος  </a:t>
            </a:r>
            <a:r>
              <a:rPr lang="el-GR" sz="2000" dirty="0" err="1">
                <a:solidFill>
                  <a:srgbClr val="7AC343"/>
                </a:solidFill>
                <a:latin typeface="Tahoma" panose="020B0604030504040204" pitchFamily="34" charset="0"/>
                <a:ea typeface="Tahoma" panose="020B0604030504040204" pitchFamily="34" charset="0"/>
                <a:cs typeface="Tahoma" panose="020B0604030504040204" pitchFamily="34" charset="0"/>
              </a:rPr>
              <a:t>Tσάγκας</a:t>
            </a:r>
            <a:r>
              <a:rPr lang="el-GR" sz="2000" dirty="0">
                <a:solidFill>
                  <a:srgbClr val="7AC343"/>
                </a:solidFill>
                <a:latin typeface="Tahoma" panose="020B0604030504040204" pitchFamily="34" charset="0"/>
                <a:ea typeface="Tahoma" panose="020B0604030504040204" pitchFamily="34" charset="0"/>
                <a:cs typeface="Tahoma" panose="020B0604030504040204" pitchFamily="34" charset="0"/>
              </a:rPr>
              <a:t> / Προϊστάμενος Μονάδας Α1: Συντονισμός</a:t>
            </a:r>
            <a:r>
              <a:rPr lang="en-US" sz="2000" dirty="0">
                <a:solidFill>
                  <a:srgbClr val="7AC343"/>
                </a:solidFill>
                <a:latin typeface="Tahoma" panose="020B0604030504040204" pitchFamily="34" charset="0"/>
                <a:ea typeface="Tahoma" panose="020B0604030504040204" pitchFamily="34" charset="0"/>
                <a:cs typeface="Tahoma" panose="020B0604030504040204" pitchFamily="34" charset="0"/>
              </a:rPr>
              <a:t> </a:t>
            </a:r>
            <a:r>
              <a:rPr lang="el-GR" sz="2000" dirty="0">
                <a:solidFill>
                  <a:srgbClr val="7AC343"/>
                </a:solidFill>
                <a:latin typeface="Tahoma" panose="020B0604030504040204" pitchFamily="34" charset="0"/>
                <a:ea typeface="Tahoma" panose="020B0604030504040204" pitchFamily="34" charset="0"/>
                <a:cs typeface="Tahoma" panose="020B0604030504040204" pitchFamily="34" charset="0"/>
              </a:rPr>
              <a:t>και Σχεδιασμός Προγραμμάτων, ΕΥΣΥΔ ΜΕΥ</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7AC343"/>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2B174E3C-880E-98C7-B920-1B3400DE3BB6}"/>
              </a:ext>
            </a:extLst>
          </p:cNvPr>
          <p:cNvSpPr txBox="1"/>
          <p:nvPr/>
        </p:nvSpPr>
        <p:spPr>
          <a:xfrm>
            <a:off x="219275" y="1672581"/>
            <a:ext cx="6879615" cy="2369880"/>
          </a:xfrm>
          <a:prstGeom prst="rect">
            <a:avLst/>
          </a:prstGeom>
          <a:noFill/>
        </p:spPr>
        <p:txBody>
          <a:bodyPr wrap="square" rtlCol="0">
            <a:spAutoFit/>
          </a:bodyPr>
          <a:lstStyle/>
          <a:p>
            <a:r>
              <a:rPr lang="el-GR" sz="2400" b="1" dirty="0">
                <a:solidFill>
                  <a:srgbClr val="423997"/>
                </a:solidFill>
                <a:latin typeface="Tahoma" panose="020B0604030504040204" pitchFamily="34" charset="0"/>
                <a:ea typeface="Tahoma" panose="020B0604030504040204" pitchFamily="34" charset="0"/>
                <a:cs typeface="Tahoma" panose="020B0604030504040204" pitchFamily="34" charset="0"/>
              </a:rPr>
              <a:t>Ενέργειες ΕΥΣΥΔ ΜΕΥ βάσει των πορισμάτων της 1ης Ενδιάμεσης Αξιολόγησης των Εθνικών Προγραμμάτων ΤΑΜΕΥ – (ΤΑΜΕ – ΜΔΣΘ – ΤΕA) 2021 – 2027 </a:t>
            </a:r>
          </a:p>
          <a:p>
            <a:endParaRPr lang="el-GR" sz="2800" b="1" dirty="0">
              <a:solidFill>
                <a:srgbClr val="423997"/>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EB59-D416-DD61-CC6D-62BF95835E35}"/>
            </a:ext>
          </a:extLst>
        </p:cNvPr>
        <p:cNvGrpSpPr/>
        <p:nvPr/>
      </p:nvGrpSpPr>
      <p:grpSpPr>
        <a:xfrm>
          <a:off x="0" y="0"/>
          <a:ext cx="0" cy="0"/>
          <a:chOff x="0" y="0"/>
          <a:chExt cx="0" cy="0"/>
        </a:xfrm>
      </p:grpSpPr>
      <p:pic>
        <p:nvPicPr>
          <p:cNvPr id="3" name="Picture 2" descr="A close-up of a blue and green object&#10;&#10;AI-generated content may be incorrect.">
            <a:extLst>
              <a:ext uri="{FF2B5EF4-FFF2-40B4-BE49-F238E27FC236}">
                <a16:creationId xmlns:a16="http://schemas.microsoft.com/office/drawing/2014/main" id="{945991C7-5F54-6381-7EDB-2C8041DE92A5}"/>
              </a:ext>
            </a:extLst>
          </p:cNvPr>
          <p:cNvPicPr>
            <a:picLocks noGrp="1" noRot="1" noChangeAspect="1" noMove="1" noResize="1" noEditPoints="1" noAdjustHandles="1" noChangeArrowheads="1" noChangeShapeType="1" noCrop="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ACDC5513-86AA-D8F2-8F20-D73E1D96D7E0}"/>
              </a:ext>
            </a:extLst>
          </p:cNvPr>
          <p:cNvSpPr txBox="1"/>
          <p:nvPr/>
        </p:nvSpPr>
        <p:spPr>
          <a:xfrm>
            <a:off x="79370" y="522561"/>
            <a:ext cx="10558150" cy="830997"/>
          </a:xfrm>
          <a:prstGeom prst="rect">
            <a:avLst/>
          </a:prstGeom>
          <a:noFill/>
        </p:spPr>
        <p:txBody>
          <a:bodyPr wrap="square" rtlCol="0">
            <a:spAutoFit/>
          </a:bodyPr>
          <a:lstStyle/>
          <a:p>
            <a:r>
              <a:rPr lang="el-GR" sz="2400" b="1" dirty="0">
                <a:ln w="22225">
                  <a:noFill/>
                  <a:prstDash val="solid"/>
                </a:ln>
                <a:blipFill dpi="0" rotWithShape="1">
                  <a:blip r:embed="rId4">
                    <a:extLst>
                      <a:ext uri="{28A0092B-C50C-407E-A947-70E740481C1C}">
                        <a14:useLocalDpi xmlns:a14="http://schemas.microsoft.com/office/drawing/2010/main" val="0"/>
                      </a:ext>
                    </a:extLst>
                  </a:blip>
                  <a:srcRect/>
                  <a:stretch>
                    <a:fillRect/>
                  </a:stretch>
                </a:blipFill>
                <a:cs typeface="Aharoni" panose="020B0604020202020204" pitchFamily="2" charset="-79"/>
              </a:rPr>
              <a:t>1η Ενδιάμεση Αξιολόγηση ΤΑΜΕ, ΜΔΣΘ &amp; ΤΕΑ 2021-2027</a:t>
            </a:r>
            <a:endParaRPr lang="en-US" sz="2400" b="1" dirty="0">
              <a:ln w="22225">
                <a:noFill/>
                <a:prstDash val="solid"/>
              </a:ln>
              <a:blipFill dpi="0" rotWithShape="1">
                <a:blip r:embed="rId4">
                  <a:extLst>
                    <a:ext uri="{28A0092B-C50C-407E-A947-70E740481C1C}">
                      <a14:useLocalDpi xmlns:a14="http://schemas.microsoft.com/office/drawing/2010/main" val="0"/>
                    </a:ext>
                  </a:extLst>
                </a:blip>
                <a:srcRect/>
                <a:stretch>
                  <a:fillRect/>
                </a:stretch>
              </a:blipFill>
              <a:cs typeface="Aharoni" panose="020B0604020202020204"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w="22225">
                <a:noFill/>
                <a:prstDash val="solid"/>
              </a:ln>
              <a:blipFill dpi="0" rotWithShape="1">
                <a:blip r:embed="rId4">
                  <a:extLst>
                    <a:ext uri="{28A0092B-C50C-407E-A947-70E740481C1C}">
                      <a14:useLocalDpi xmlns:a14="http://schemas.microsoft.com/office/drawing/2010/main" val="0"/>
                    </a:ext>
                  </a:extLst>
                </a:blip>
                <a:srcRect/>
                <a:stretch>
                  <a:fillRect/>
                </a:stretch>
              </a:blipFill>
              <a:effectLst/>
              <a:uLnTx/>
              <a:uFillTx/>
              <a:latin typeface="Calibri"/>
              <a:ea typeface="+mn-ea"/>
              <a:cs typeface="Aharoni" panose="020B0604020202020204" pitchFamily="2" charset="-79"/>
            </a:endParaRPr>
          </a:p>
        </p:txBody>
      </p:sp>
      <p:sp>
        <p:nvSpPr>
          <p:cNvPr id="9" name="Rectangle 8">
            <a:extLst>
              <a:ext uri="{FF2B5EF4-FFF2-40B4-BE49-F238E27FC236}">
                <a16:creationId xmlns:a16="http://schemas.microsoft.com/office/drawing/2014/main" id="{1BF236EC-19E8-E235-BC8D-ABAD6B62EA90}"/>
              </a:ext>
            </a:extLst>
          </p:cNvPr>
          <p:cNvSpPr/>
          <p:nvPr/>
        </p:nvSpPr>
        <p:spPr>
          <a:xfrm>
            <a:off x="348342" y="1092854"/>
            <a:ext cx="4310744" cy="4616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000" b="1" dirty="0">
                <a:ln w="0">
                  <a:solidFill>
                    <a:prstClr val="white"/>
                  </a:solidFill>
                </a:ln>
                <a:solidFill>
                  <a:prstClr val="white"/>
                </a:solidFill>
                <a:effectLst>
                  <a:outerShdw blurRad="38100" dist="19050" dir="2700000" algn="tl" rotWithShape="0">
                    <a:prstClr val="black">
                      <a:alpha val="40000"/>
                    </a:prstClr>
                  </a:outerShdw>
                </a:effectLst>
                <a:latin typeface="Calibri"/>
              </a:rPr>
              <a:t>Προτάσεις</a:t>
            </a:r>
            <a:r>
              <a:rPr kumimoji="0" lang="el-GR" sz="2400" b="1" i="0" u="none" strike="noStrike" kern="1200" cap="none" spc="0" normalizeH="0" baseline="0" noProof="0" dirty="0">
                <a:ln w="0">
                  <a:solidFill>
                    <a:prstClr val="white"/>
                  </a:solidFill>
                </a:ln>
                <a:solidFill>
                  <a:prstClr val="white"/>
                </a:solidFill>
                <a:effectLst>
                  <a:outerShdw blurRad="38100" dist="19050" dir="2700000" algn="tl" rotWithShape="0">
                    <a:prstClr val="black">
                      <a:alpha val="40000"/>
                    </a:prstClr>
                  </a:outerShdw>
                </a:effectLst>
                <a:uLnTx/>
                <a:uFillTx/>
                <a:latin typeface="Calibri"/>
                <a:ea typeface="+mn-ea"/>
                <a:cs typeface="+mn-cs"/>
              </a:rPr>
              <a:t> </a:t>
            </a:r>
            <a:endParaRPr kumimoji="0" lang="en-US" sz="2400" b="1" i="0" u="none" strike="noStrike" kern="1200" cap="none" spc="0" normalizeH="0" baseline="0" noProof="0" dirty="0">
              <a:ln w="0">
                <a:solidFill>
                  <a:prstClr val="white"/>
                </a:solidFill>
              </a:ln>
              <a:solidFill>
                <a:prstClr val="white"/>
              </a:solidFill>
              <a:effectLst>
                <a:outerShdw blurRad="38100" dist="19050" dir="2700000" algn="tl" rotWithShape="0">
                  <a:prstClr val="black">
                    <a:alpha val="40000"/>
                  </a:prstClr>
                </a:outerShdw>
              </a:effectLst>
              <a:uLnTx/>
              <a:uFillTx/>
              <a:latin typeface="Calibri"/>
              <a:ea typeface="+mn-ea"/>
              <a:cs typeface="+mn-cs"/>
            </a:endParaRPr>
          </a:p>
        </p:txBody>
      </p:sp>
      <p:sp>
        <p:nvSpPr>
          <p:cNvPr id="7" name="Rectangle 6">
            <a:extLst>
              <a:ext uri="{FF2B5EF4-FFF2-40B4-BE49-F238E27FC236}">
                <a16:creationId xmlns:a16="http://schemas.microsoft.com/office/drawing/2014/main" id="{A22BAF02-44AD-CFAD-251D-5B6AB8409FDE}"/>
              </a:ext>
            </a:extLst>
          </p:cNvPr>
          <p:cNvSpPr/>
          <p:nvPr/>
        </p:nvSpPr>
        <p:spPr>
          <a:xfrm>
            <a:off x="4675416" y="1092854"/>
            <a:ext cx="5715000" cy="4616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w="0">
                  <a:solidFill>
                    <a:prstClr val="white"/>
                  </a:solidFill>
                </a:ln>
                <a:solidFill>
                  <a:prstClr val="white"/>
                </a:solidFill>
                <a:effectLst>
                  <a:outerShdw blurRad="38100" dist="19050" dir="2700000" algn="tl" rotWithShape="0">
                    <a:prstClr val="black">
                      <a:alpha val="40000"/>
                    </a:prstClr>
                  </a:outerShdw>
                </a:effectLst>
                <a:uLnTx/>
                <a:uFillTx/>
                <a:latin typeface="Calibri"/>
                <a:ea typeface="+mn-ea"/>
                <a:cs typeface="+mn-cs"/>
              </a:rPr>
              <a:t>Ενέργειες Δ/Α</a:t>
            </a:r>
            <a:endParaRPr kumimoji="0" lang="en-US" sz="2000" b="1" i="0" u="none" strike="noStrike" kern="1200" cap="none" spc="0" normalizeH="0" baseline="0" noProof="0" dirty="0">
              <a:ln w="0">
                <a:solidFill>
                  <a:prstClr val="white"/>
                </a:solidFill>
              </a:ln>
              <a:solidFill>
                <a:prstClr val="white"/>
              </a:solidFill>
              <a:effectLst>
                <a:outerShdw blurRad="38100" dist="19050" dir="2700000" algn="tl" rotWithShape="0">
                  <a:prstClr val="black">
                    <a:alpha val="40000"/>
                  </a:prstClr>
                </a:outerShdw>
              </a:effectLst>
              <a:uLnTx/>
              <a:uFillTx/>
              <a:latin typeface="Calibri"/>
              <a:ea typeface="+mn-ea"/>
              <a:cs typeface="+mn-cs"/>
            </a:endParaRPr>
          </a:p>
        </p:txBody>
      </p:sp>
      <p:graphicFrame>
        <p:nvGraphicFramePr>
          <p:cNvPr id="8" name="Table 7">
            <a:extLst>
              <a:ext uri="{FF2B5EF4-FFF2-40B4-BE49-F238E27FC236}">
                <a16:creationId xmlns:a16="http://schemas.microsoft.com/office/drawing/2014/main" id="{8D1A413D-32ED-30CA-79B6-97E80E707DBD}"/>
              </a:ext>
            </a:extLst>
          </p:cNvPr>
          <p:cNvGraphicFramePr>
            <a:graphicFrameLocks noGrp="1"/>
          </p:cNvGraphicFramePr>
          <p:nvPr>
            <p:extLst>
              <p:ext uri="{D42A27DB-BD31-4B8C-83A1-F6EECF244321}">
                <p14:modId xmlns:p14="http://schemas.microsoft.com/office/powerpoint/2010/main" val="2213688234"/>
              </p:ext>
            </p:extLst>
          </p:nvPr>
        </p:nvGraphicFramePr>
        <p:xfrm>
          <a:off x="348343" y="1554518"/>
          <a:ext cx="10042073" cy="4210626"/>
        </p:xfrm>
        <a:graphic>
          <a:graphicData uri="http://schemas.openxmlformats.org/drawingml/2006/table">
            <a:tbl>
              <a:tblPr firstRow="1" bandRow="1">
                <a:tableStyleId>{5C22544A-7EE6-4342-B048-85BDC9FD1C3A}</a:tableStyleId>
              </a:tblPr>
              <a:tblGrid>
                <a:gridCol w="4381407">
                  <a:extLst>
                    <a:ext uri="{9D8B030D-6E8A-4147-A177-3AD203B41FA5}">
                      <a16:colId xmlns:a16="http://schemas.microsoft.com/office/drawing/2014/main" val="2600055517"/>
                    </a:ext>
                  </a:extLst>
                </a:gridCol>
                <a:gridCol w="5660666">
                  <a:extLst>
                    <a:ext uri="{9D8B030D-6E8A-4147-A177-3AD203B41FA5}">
                      <a16:colId xmlns:a16="http://schemas.microsoft.com/office/drawing/2014/main" val="934526191"/>
                    </a:ext>
                  </a:extLst>
                </a:gridCol>
              </a:tblGrid>
              <a:tr h="1324776">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1200" dirty="0">
                          <a:uFillTx/>
                        </a:rPr>
                        <a:t>Παροχή απλοποιημένων οδηγιών για την καταχώριση στοιχείων (πχ ΔΔΔ) στο ΟΠΣ</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1200" dirty="0">
                        <a:uFillTx/>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l-GR" sz="1200" b="1" kern="1200" dirty="0">
                          <a:solidFill>
                            <a:schemeClr val="dk1"/>
                          </a:solidFill>
                          <a:effectLst/>
                          <a:latin typeface="+mn-lt"/>
                          <a:ea typeface="+mn-ea"/>
                          <a:cs typeface="+mn-cs"/>
                        </a:rPr>
                        <a:t>Κατάρτιση απλοποιημένων οδηγιών προς τους δικαιούχους</a:t>
                      </a:r>
                      <a:r>
                        <a:rPr lang="en-US" sz="1200" b="1" kern="1200" dirty="0">
                          <a:solidFill>
                            <a:schemeClr val="dk1"/>
                          </a:solidFill>
                          <a:effectLst/>
                          <a:latin typeface="+mn-lt"/>
                          <a:ea typeface="+mn-ea"/>
                          <a:cs typeface="+mn-cs"/>
                        </a:rPr>
                        <a:t>:</a:t>
                      </a:r>
                      <a:endParaRPr lang="el-GR" sz="12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l-GR" sz="12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l-GR" sz="1200" b="1" kern="1200" dirty="0">
                          <a:solidFill>
                            <a:schemeClr val="dk1"/>
                          </a:solidFill>
                          <a:effectLst/>
                          <a:latin typeface="+mn-lt"/>
                          <a:ea typeface="+mn-ea"/>
                          <a:cs typeface="+mn-cs"/>
                        </a:rPr>
                        <a:t>Στόχοι</a:t>
                      </a:r>
                      <a:r>
                        <a:rPr lang="en-US" sz="1200" b="1" kern="1200" dirty="0">
                          <a:solidFill>
                            <a:schemeClr val="dk1"/>
                          </a:solidFill>
                          <a:effectLst/>
                          <a:latin typeface="+mn-lt"/>
                          <a:ea typeface="+mn-ea"/>
                          <a:cs typeface="+mn-cs"/>
                        </a:rPr>
                        <a:t>:</a:t>
                      </a:r>
                      <a:endParaRPr lang="el-GR" sz="1200" b="1" kern="1200" dirty="0">
                        <a:solidFill>
                          <a:schemeClr val="dk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l-GR" sz="1200" b="0" kern="1200" dirty="0">
                          <a:solidFill>
                            <a:schemeClr val="dk1"/>
                          </a:solidFill>
                          <a:effectLst/>
                          <a:latin typeface="+mn-lt"/>
                          <a:ea typeface="+mn-ea"/>
                          <a:cs typeface="+mn-cs"/>
                        </a:rPr>
                        <a:t>Έγκαιρη καταχώρηση δεδομένων στο ΟΠΣ</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l-GR" sz="1200" b="0" kern="1200" dirty="0">
                          <a:solidFill>
                            <a:schemeClr val="dk1"/>
                          </a:solidFill>
                          <a:effectLst/>
                          <a:latin typeface="+mn-lt"/>
                          <a:ea typeface="+mn-ea"/>
                          <a:cs typeface="+mn-cs"/>
                        </a:rPr>
                        <a:t>Ορθότερη αποτύπωση των δεικτών εκροών και αποτελεσμάτων των δράσεων των Εθνικών Προγραμμάτων στο ΟΠΣ</a:t>
                      </a:r>
                    </a:p>
                  </a:txBody>
                  <a:tcPr>
                    <a:solidFill>
                      <a:schemeClr val="accent1">
                        <a:lumMod val="40000"/>
                        <a:lumOff val="60000"/>
                      </a:schemeClr>
                    </a:solidFill>
                  </a:tcPr>
                </a:tc>
                <a:extLst>
                  <a:ext uri="{0D108BD9-81ED-4DB2-BD59-A6C34878D82A}">
                    <a16:rowId xmlns:a16="http://schemas.microsoft.com/office/drawing/2014/main" val="1045912990"/>
                  </a:ext>
                </a:extLst>
              </a:tr>
              <a:tr h="112810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1200" b="1" kern="1200" dirty="0">
                          <a:solidFill>
                            <a:schemeClr val="lt1"/>
                          </a:solidFill>
                          <a:uFillTx/>
                          <a:latin typeface="+mn-lt"/>
                          <a:ea typeface="+mn-ea"/>
                          <a:cs typeface="+mn-cs"/>
                        </a:rPr>
                        <a:t>Βελτίωση</a:t>
                      </a:r>
                      <a:r>
                        <a:rPr lang="el-GR" sz="1200" dirty="0">
                          <a:uFillTx/>
                        </a:rPr>
                        <a:t> </a:t>
                      </a:r>
                      <a:r>
                        <a:rPr lang="el-GR" sz="1200" b="1" kern="1200" dirty="0">
                          <a:solidFill>
                            <a:schemeClr val="lt1"/>
                          </a:solidFill>
                          <a:uFillTx/>
                          <a:latin typeface="+mn-lt"/>
                          <a:ea typeface="+mn-ea"/>
                          <a:cs typeface="+mn-cs"/>
                        </a:rPr>
                        <a:t>του χρόνου απόκρισης και καλύτερος συντονισμός με τους δικαιούχους</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1200" b="1" kern="1200" dirty="0">
                        <a:solidFill>
                          <a:schemeClr val="lt1"/>
                        </a:solidFill>
                        <a:uFillTx/>
                        <a:latin typeface="+mn-lt"/>
                        <a:ea typeface="+mn-ea"/>
                        <a:cs typeface="+mn-cs"/>
                      </a:endParaRPr>
                    </a:p>
                  </a:txBody>
                  <a:tcPr>
                    <a:solidFill>
                      <a:schemeClr val="accent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l-GR" sz="1200" b="1" kern="1200" dirty="0">
                          <a:solidFill>
                            <a:schemeClr val="dk1"/>
                          </a:solidFill>
                          <a:effectLst/>
                          <a:latin typeface="+mn-lt"/>
                          <a:ea typeface="+mn-ea"/>
                          <a:cs typeface="+mn-cs"/>
                        </a:rPr>
                        <a:t>Παροχή</a:t>
                      </a:r>
                      <a:r>
                        <a:rPr lang="en-US" sz="1200" b="1" kern="1200" dirty="0">
                          <a:solidFill>
                            <a:schemeClr val="dk1"/>
                          </a:solidFill>
                          <a:effectLst/>
                          <a:latin typeface="+mn-lt"/>
                          <a:ea typeface="+mn-ea"/>
                          <a:cs typeface="+mn-cs"/>
                        </a:rPr>
                        <a:t> </a:t>
                      </a:r>
                      <a:r>
                        <a:rPr lang="el-GR" sz="1200" b="1" kern="1200" dirty="0">
                          <a:solidFill>
                            <a:schemeClr val="dk1"/>
                          </a:solidFill>
                          <a:effectLst/>
                          <a:latin typeface="+mn-lt"/>
                          <a:ea typeface="+mn-ea"/>
                          <a:cs typeface="+mn-cs"/>
                        </a:rPr>
                        <a:t>ταχύτερης</a:t>
                      </a:r>
                      <a:r>
                        <a:rPr lang="en-US" sz="1200" b="1" kern="1200" dirty="0">
                          <a:solidFill>
                            <a:schemeClr val="dk1"/>
                          </a:solidFill>
                          <a:effectLst/>
                          <a:latin typeface="+mn-lt"/>
                          <a:ea typeface="+mn-ea"/>
                          <a:cs typeface="+mn-cs"/>
                        </a:rPr>
                        <a:t> </a:t>
                      </a:r>
                      <a:r>
                        <a:rPr lang="en-US" sz="1200" b="1" kern="1200" dirty="0" err="1">
                          <a:solidFill>
                            <a:schemeClr val="dk1"/>
                          </a:solidFill>
                          <a:effectLst/>
                          <a:latin typeface="+mn-lt"/>
                          <a:ea typeface="+mn-ea"/>
                          <a:cs typeface="+mn-cs"/>
                        </a:rPr>
                        <a:t>ενημέρωσης</a:t>
                      </a:r>
                      <a:r>
                        <a:rPr lang="en-US" sz="1200" b="1" kern="1200" dirty="0">
                          <a:solidFill>
                            <a:schemeClr val="dk1"/>
                          </a:solidFill>
                          <a:effectLst/>
                          <a:latin typeface="+mn-lt"/>
                          <a:ea typeface="+mn-ea"/>
                          <a:cs typeface="+mn-cs"/>
                        </a:rPr>
                        <a:t> </a:t>
                      </a:r>
                      <a:r>
                        <a:rPr lang="el-GR" sz="1200" b="1" kern="1200" dirty="0" err="1">
                          <a:solidFill>
                            <a:schemeClr val="dk1"/>
                          </a:solidFill>
                          <a:effectLst/>
                          <a:latin typeface="+mn-lt"/>
                          <a:ea typeface="+mn-ea"/>
                          <a:cs typeface="+mn-cs"/>
                        </a:rPr>
                        <a:t>στ</a:t>
                      </a:r>
                      <a:r>
                        <a:rPr lang="en-US" sz="1200" b="1" kern="1200" dirty="0" err="1">
                          <a:solidFill>
                            <a:schemeClr val="dk1"/>
                          </a:solidFill>
                          <a:effectLst/>
                          <a:latin typeface="+mn-lt"/>
                          <a:ea typeface="+mn-ea"/>
                          <a:cs typeface="+mn-cs"/>
                        </a:rPr>
                        <a:t>ους</a:t>
                      </a:r>
                      <a:r>
                        <a:rPr lang="en-US" sz="1200" b="1" kern="1200" dirty="0">
                          <a:solidFill>
                            <a:schemeClr val="dk1"/>
                          </a:solidFill>
                          <a:effectLst/>
                          <a:latin typeface="+mn-lt"/>
                          <a:ea typeface="+mn-ea"/>
                          <a:cs typeface="+mn-cs"/>
                        </a:rPr>
                        <a:t> </a:t>
                      </a:r>
                      <a:r>
                        <a:rPr lang="en-US" sz="1200" b="1" kern="1200" dirty="0" err="1">
                          <a:solidFill>
                            <a:schemeClr val="dk1"/>
                          </a:solidFill>
                          <a:effectLst/>
                          <a:latin typeface="+mn-lt"/>
                          <a:ea typeface="+mn-ea"/>
                          <a:cs typeface="+mn-cs"/>
                        </a:rPr>
                        <a:t>δικ</a:t>
                      </a:r>
                      <a:r>
                        <a:rPr lang="en-US" sz="1200" b="1" kern="1200" dirty="0">
                          <a:solidFill>
                            <a:schemeClr val="dk1"/>
                          </a:solidFill>
                          <a:effectLst/>
                          <a:latin typeface="+mn-lt"/>
                          <a:ea typeface="+mn-ea"/>
                          <a:cs typeface="+mn-cs"/>
                        </a:rPr>
                        <a:t>αιούχους </a:t>
                      </a:r>
                      <a:r>
                        <a:rPr lang="el-GR" sz="1200" b="0" kern="1200" dirty="0">
                          <a:solidFill>
                            <a:schemeClr val="dk1"/>
                          </a:solidFill>
                          <a:effectLst/>
                          <a:latin typeface="+mn-lt"/>
                          <a:ea typeface="+mn-ea"/>
                          <a:cs typeface="+mn-cs"/>
                        </a:rPr>
                        <a:t>σχετικά με</a:t>
                      </a:r>
                      <a:r>
                        <a:rPr lang="en-US" sz="1200" b="0" kern="1200" dirty="0">
                          <a:solidFill>
                            <a:schemeClr val="dk1"/>
                          </a:solidFill>
                          <a:effectLst/>
                          <a:latin typeface="+mn-lt"/>
                          <a:ea typeface="+mn-ea"/>
                          <a:cs typeface="+mn-cs"/>
                        </a:rPr>
                        <a:t> </a:t>
                      </a:r>
                      <a:r>
                        <a:rPr lang="en-US" sz="1200" b="0" kern="1200" dirty="0" err="1">
                          <a:solidFill>
                            <a:schemeClr val="dk1"/>
                          </a:solidFill>
                          <a:effectLst/>
                          <a:latin typeface="+mn-lt"/>
                          <a:ea typeface="+mn-ea"/>
                          <a:cs typeface="+mn-cs"/>
                        </a:rPr>
                        <a:t>τις</a:t>
                      </a:r>
                      <a:r>
                        <a:rPr lang="en-US" sz="1200" b="0" kern="1200" dirty="0">
                          <a:solidFill>
                            <a:schemeClr val="dk1"/>
                          </a:solidFill>
                          <a:effectLst/>
                          <a:latin typeface="+mn-lt"/>
                          <a:ea typeface="+mn-ea"/>
                          <a:cs typeface="+mn-cs"/>
                        </a:rPr>
                        <a:t> π</a:t>
                      </a:r>
                      <a:r>
                        <a:rPr lang="en-US" sz="1200" b="0" kern="1200" dirty="0" err="1">
                          <a:solidFill>
                            <a:schemeClr val="dk1"/>
                          </a:solidFill>
                          <a:effectLst/>
                          <a:latin typeface="+mn-lt"/>
                          <a:ea typeface="+mn-ea"/>
                          <a:cs typeface="+mn-cs"/>
                        </a:rPr>
                        <a:t>ροσκλήσεις</a:t>
                      </a:r>
                      <a:r>
                        <a:rPr lang="el-GR" sz="1200" b="0" kern="1200" dirty="0">
                          <a:solidFill>
                            <a:schemeClr val="dk1"/>
                          </a:solidFill>
                          <a:effectLst/>
                          <a:latin typeface="+mn-lt"/>
                          <a:ea typeface="+mn-ea"/>
                          <a:cs typeface="+mn-cs"/>
                        </a:rPr>
                        <a:t> και τις </a:t>
                      </a:r>
                      <a:r>
                        <a:rPr lang="en-US" sz="1200" b="0" kern="1200" dirty="0" err="1">
                          <a:solidFill>
                            <a:schemeClr val="dk1"/>
                          </a:solidFill>
                          <a:effectLst/>
                          <a:latin typeface="+mn-lt"/>
                          <a:ea typeface="+mn-ea"/>
                          <a:cs typeface="+mn-cs"/>
                        </a:rPr>
                        <a:t>εξειδικεύσεις</a:t>
                      </a:r>
                      <a:r>
                        <a:rPr lang="el-GR" sz="1200" b="0" kern="1200" dirty="0">
                          <a:solidFill>
                            <a:schemeClr val="dk1"/>
                          </a:solidFill>
                          <a:effectLst/>
                          <a:latin typeface="+mn-lt"/>
                          <a:ea typeface="+mn-ea"/>
                          <a:cs typeface="+mn-cs"/>
                        </a:rPr>
                        <a:t> των</a:t>
                      </a:r>
                      <a:r>
                        <a:rPr lang="en-US" sz="1200" b="0" kern="1200" dirty="0">
                          <a:solidFill>
                            <a:schemeClr val="dk1"/>
                          </a:solidFill>
                          <a:effectLst/>
                          <a:latin typeface="+mn-lt"/>
                          <a:ea typeface="+mn-ea"/>
                          <a:cs typeface="+mn-cs"/>
                        </a:rPr>
                        <a:t> π</a:t>
                      </a:r>
                      <a:r>
                        <a:rPr lang="en-US" sz="1200" b="0" kern="1200" dirty="0" err="1">
                          <a:solidFill>
                            <a:schemeClr val="dk1"/>
                          </a:solidFill>
                          <a:effectLst/>
                          <a:latin typeface="+mn-lt"/>
                          <a:ea typeface="+mn-ea"/>
                          <a:cs typeface="+mn-cs"/>
                        </a:rPr>
                        <a:t>ρογρ</a:t>
                      </a:r>
                      <a:r>
                        <a:rPr lang="en-US" sz="1200" b="0" kern="1200" dirty="0">
                          <a:solidFill>
                            <a:schemeClr val="dk1"/>
                          </a:solidFill>
                          <a:effectLst/>
                          <a:latin typeface="+mn-lt"/>
                          <a:ea typeface="+mn-ea"/>
                          <a:cs typeface="+mn-cs"/>
                        </a:rPr>
                        <a:t>αμμάτων αλλά και σχετικά με διοικητικά ζητήματα που καθυστερούν την ένταξη, τον σχεδιασμό και την υλοποίηση των δράσεων</a:t>
                      </a:r>
                      <a:endParaRPr lang="en-GB" sz="1200" b="0" kern="1200" dirty="0">
                        <a:solidFill>
                          <a:schemeClr val="dk1"/>
                        </a:solidFill>
                        <a:effectLst/>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2365199971"/>
                  </a:ext>
                </a:extLst>
              </a:tr>
              <a:tr h="175774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1200" b="1" kern="1200" dirty="0">
                          <a:solidFill>
                            <a:schemeClr val="lt1"/>
                          </a:solidFill>
                          <a:uFillTx/>
                          <a:latin typeface="+mn-lt"/>
                          <a:ea typeface="+mn-ea"/>
                          <a:cs typeface="+mn-cs"/>
                        </a:rPr>
                        <a:t>Βελτίωση και συστηματοποίηση της ενημέρωσης και διάχυσης πληροφορίας προς τους Εταίρους, ενδεικτικά μέσω της παροχής  συγκεκριμένων κατευθυντήριων οδηγιών</a:t>
                      </a:r>
                      <a:endParaRPr lang="en-GB" sz="1200" b="1" kern="1200" dirty="0">
                        <a:solidFill>
                          <a:schemeClr val="lt1"/>
                        </a:solidFill>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1" kern="1200" dirty="0">
                        <a:solidFill>
                          <a:schemeClr val="lt1"/>
                        </a:solidFill>
                        <a:uFillTx/>
                        <a:latin typeface="+mn-lt"/>
                        <a:ea typeface="+mn-ea"/>
                        <a:cs typeface="+mn-cs"/>
                      </a:endParaRPr>
                    </a:p>
                  </a:txBody>
                  <a:tcPr>
                    <a:solidFill>
                      <a:schemeClr val="accent1"/>
                    </a:solidFill>
                  </a:tcPr>
                </a:tc>
                <a:tc>
                  <a:txBody>
                    <a:bodyPr/>
                    <a:lstStyle/>
                    <a:p>
                      <a:pPr marL="285750" lvl="0" indent="-285750" algn="l">
                        <a:buFont typeface="Wingdings" panose="05000000000000000000" pitchFamily="2" charset="2"/>
                        <a:buChar char="ü"/>
                      </a:pPr>
                      <a:r>
                        <a:rPr lang="el-GR" sz="1200" b="1" kern="1200" dirty="0">
                          <a:solidFill>
                            <a:schemeClr val="dk1"/>
                          </a:solidFill>
                          <a:effectLst/>
                          <a:latin typeface="+mn-lt"/>
                          <a:ea typeface="+mn-ea"/>
                          <a:cs typeface="+mn-cs"/>
                        </a:rPr>
                        <a:t>Οριστικοποίηση κοινών συνοπτικών επεξηγηματικών οδηγών και ενιαίων εντύπων </a:t>
                      </a:r>
                      <a:r>
                        <a:rPr lang="el-GR" sz="1200" b="0" kern="1200" dirty="0">
                          <a:solidFill>
                            <a:schemeClr val="dk1"/>
                          </a:solidFill>
                          <a:effectLst/>
                          <a:latin typeface="+mn-lt"/>
                          <a:ea typeface="+mn-ea"/>
                          <a:cs typeface="+mn-cs"/>
                        </a:rPr>
                        <a:t>προς χρήση από όλους τους δικαιούχους των Προγραμμάτων ΤΑΜΕΥ 2021-2027 σύμφωνα με το Σύστημα Διαχείρισης και Ελέγχου.</a:t>
                      </a:r>
                    </a:p>
                    <a:p>
                      <a:pPr marL="0" lvl="0" indent="0" algn="l">
                        <a:buFont typeface="Wingdings" panose="05000000000000000000" pitchFamily="2" charset="2"/>
                        <a:buNone/>
                      </a:pPr>
                      <a:endParaRPr lang="en-GB" sz="1200" b="0" kern="1200" dirty="0">
                        <a:solidFill>
                          <a:schemeClr val="dk1"/>
                        </a:solidFill>
                        <a:effectLst/>
                        <a:latin typeface="+mn-lt"/>
                        <a:ea typeface="+mn-ea"/>
                        <a:cs typeface="+mn-cs"/>
                      </a:endParaRPr>
                    </a:p>
                    <a:p>
                      <a:pPr marL="285750" lvl="0" indent="-285750" algn="l">
                        <a:buFont typeface="Wingdings" panose="05000000000000000000" pitchFamily="2" charset="2"/>
                        <a:buChar char="ü"/>
                      </a:pPr>
                      <a:r>
                        <a:rPr lang="el-GR" sz="1200" b="1" kern="1200" dirty="0">
                          <a:solidFill>
                            <a:schemeClr val="dk1"/>
                          </a:solidFill>
                          <a:effectLst/>
                          <a:latin typeface="+mn-lt"/>
                          <a:ea typeface="+mn-ea"/>
                          <a:cs typeface="+mn-cs"/>
                        </a:rPr>
                        <a:t>Κατάρτιση Εξειδικευμένου Οδηγού Α</a:t>
                      </a:r>
                      <a:r>
                        <a:rPr lang="en-US" sz="1200" b="1" kern="1200" dirty="0" err="1">
                          <a:solidFill>
                            <a:schemeClr val="dk1"/>
                          </a:solidFill>
                          <a:effectLst/>
                          <a:latin typeface="+mn-lt"/>
                          <a:ea typeface="+mn-ea"/>
                          <a:cs typeface="+mn-cs"/>
                        </a:rPr>
                        <a:t>ξιολόγησης</a:t>
                      </a:r>
                      <a:r>
                        <a:rPr lang="el-GR" sz="1200" b="1" kern="1200" dirty="0">
                          <a:solidFill>
                            <a:schemeClr val="dk1"/>
                          </a:solidFill>
                          <a:effectLst/>
                          <a:latin typeface="+mn-lt"/>
                          <a:ea typeface="+mn-ea"/>
                          <a:cs typeface="+mn-cs"/>
                        </a:rPr>
                        <a:t> και Κριτηρίων Αξιολόγησης για την έγκριση προτάσεων χρηματοδότησης </a:t>
                      </a:r>
                      <a:r>
                        <a:rPr lang="el-GR" sz="1200" b="0" kern="1200" dirty="0">
                          <a:solidFill>
                            <a:schemeClr val="dk1"/>
                          </a:solidFill>
                          <a:effectLst/>
                          <a:latin typeface="+mn-lt"/>
                          <a:ea typeface="+mn-ea"/>
                          <a:cs typeface="+mn-cs"/>
                        </a:rPr>
                        <a:t>ανάλογα με τον τύπο της πράξης  που συμπεριλαμβάνεται </a:t>
                      </a:r>
                      <a:r>
                        <a:rPr lang="en-US" sz="1200" b="0" kern="1200" dirty="0" err="1">
                          <a:solidFill>
                            <a:schemeClr val="dk1"/>
                          </a:solidFill>
                          <a:effectLst/>
                          <a:latin typeface="+mn-lt"/>
                          <a:ea typeface="+mn-ea"/>
                          <a:cs typeface="+mn-cs"/>
                        </a:rPr>
                        <a:t>στις</a:t>
                      </a:r>
                      <a:r>
                        <a:rPr lang="en-US" sz="1200" b="0" kern="1200" dirty="0">
                          <a:solidFill>
                            <a:schemeClr val="dk1"/>
                          </a:solidFill>
                          <a:effectLst/>
                          <a:latin typeface="+mn-lt"/>
                          <a:ea typeface="+mn-ea"/>
                          <a:cs typeface="+mn-cs"/>
                        </a:rPr>
                        <a:t> νέες εξειδικεύσεις των Εθνικών </a:t>
                      </a:r>
                      <a:r>
                        <a:rPr lang="en-US" sz="1200" b="0" kern="1200" dirty="0" err="1">
                          <a:solidFill>
                            <a:schemeClr val="dk1"/>
                          </a:solidFill>
                          <a:effectLst/>
                          <a:latin typeface="+mn-lt"/>
                          <a:ea typeface="+mn-ea"/>
                          <a:cs typeface="+mn-cs"/>
                        </a:rPr>
                        <a:t>Προγρ</a:t>
                      </a:r>
                      <a:r>
                        <a:rPr lang="en-US" sz="1200" b="0" kern="1200" dirty="0">
                          <a:solidFill>
                            <a:schemeClr val="dk1"/>
                          </a:solidFill>
                          <a:effectLst/>
                          <a:latin typeface="+mn-lt"/>
                          <a:ea typeface="+mn-ea"/>
                          <a:cs typeface="+mn-cs"/>
                        </a:rPr>
                        <a:t>αμμάτων</a:t>
                      </a:r>
                      <a:r>
                        <a:rPr lang="el-GR" sz="1200" b="0" kern="1200" dirty="0">
                          <a:solidFill>
                            <a:schemeClr val="dk1"/>
                          </a:solidFill>
                          <a:effectLst/>
                          <a:latin typeface="+mn-lt"/>
                          <a:ea typeface="+mn-ea"/>
                          <a:cs typeface="+mn-cs"/>
                        </a:rPr>
                        <a:t> ΤΑΜΕΥ. Τα κριτήρια αξιολόγησης λαμβάνουν έγκριση από την </a:t>
                      </a:r>
                      <a:r>
                        <a:rPr lang="el-GR" sz="1200" b="0" kern="1200" dirty="0" err="1">
                          <a:solidFill>
                            <a:schemeClr val="dk1"/>
                          </a:solidFill>
                          <a:effectLst/>
                          <a:latin typeface="+mn-lt"/>
                          <a:ea typeface="+mn-ea"/>
                          <a:cs typeface="+mn-cs"/>
                        </a:rPr>
                        <a:t>ΕΠ.Πα</a:t>
                      </a:r>
                      <a:endParaRPr lang="en-GB" sz="1200" b="0" kern="1200" dirty="0">
                        <a:solidFill>
                          <a:schemeClr val="dk1"/>
                        </a:solidFill>
                        <a:effectLst/>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2293711247"/>
                  </a:ext>
                </a:extLst>
              </a:tr>
            </a:tbl>
          </a:graphicData>
        </a:graphic>
      </p:graphicFrame>
    </p:spTree>
    <p:extLst>
      <p:ext uri="{BB962C8B-B14F-4D97-AF65-F5344CB8AC3E}">
        <p14:creationId xmlns:p14="http://schemas.microsoft.com/office/powerpoint/2010/main" val="3195991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9918C-0336-91A6-DE08-8CCD75137D16}"/>
            </a:ext>
          </a:extLst>
        </p:cNvPr>
        <p:cNvGrpSpPr/>
        <p:nvPr/>
      </p:nvGrpSpPr>
      <p:grpSpPr>
        <a:xfrm>
          <a:off x="0" y="0"/>
          <a:ext cx="0" cy="0"/>
          <a:chOff x="0" y="0"/>
          <a:chExt cx="0" cy="0"/>
        </a:xfrm>
      </p:grpSpPr>
      <p:pic>
        <p:nvPicPr>
          <p:cNvPr id="3" name="Picture 2" descr="A close-up of a blue and green object&#10;&#10;AI-generated content may be incorrect.">
            <a:extLst>
              <a:ext uri="{FF2B5EF4-FFF2-40B4-BE49-F238E27FC236}">
                <a16:creationId xmlns:a16="http://schemas.microsoft.com/office/drawing/2014/main" id="{76F63F5E-E170-31A1-FFAF-8F8B2924D2A6}"/>
              </a:ext>
            </a:extLst>
          </p:cNvPr>
          <p:cNvPicPr>
            <a:picLocks noGrp="1" noRot="1" noChangeAspect="1" noMove="1" noResize="1" noEditPoints="1" noAdjustHandles="1" noChangeArrowheads="1" noChangeShapeType="1" noCrop="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4F816DCC-E0AC-1FB0-ADE2-8EB649F25737}"/>
              </a:ext>
            </a:extLst>
          </p:cNvPr>
          <p:cNvSpPr txBox="1"/>
          <p:nvPr/>
        </p:nvSpPr>
        <p:spPr>
          <a:xfrm>
            <a:off x="79370" y="522561"/>
            <a:ext cx="10558150" cy="1200329"/>
          </a:xfrm>
          <a:prstGeom prst="rect">
            <a:avLst/>
          </a:prstGeom>
          <a:noFill/>
        </p:spPr>
        <p:txBody>
          <a:bodyPr wrap="square" rtlCol="0">
            <a:spAutoFit/>
          </a:bodyPr>
          <a:lstStyle/>
          <a:p>
            <a:r>
              <a:rPr lang="el-GR" sz="2400" b="1" dirty="0">
                <a:ln w="22225">
                  <a:noFill/>
                  <a:prstDash val="solid"/>
                </a:ln>
                <a:blipFill dpi="0" rotWithShape="1">
                  <a:blip r:embed="rId4">
                    <a:extLst>
                      <a:ext uri="{28A0092B-C50C-407E-A947-70E740481C1C}">
                        <a14:useLocalDpi xmlns:a14="http://schemas.microsoft.com/office/drawing/2010/main" val="0"/>
                      </a:ext>
                    </a:extLst>
                  </a:blip>
                  <a:srcRect/>
                  <a:stretch>
                    <a:fillRect/>
                  </a:stretch>
                </a:blipFill>
                <a:cs typeface="Aharoni" panose="020B0604020202020204" pitchFamily="2" charset="-79"/>
              </a:rPr>
              <a:t>1η Ενδιάμεση Αξιολόγηση ΤΑΜΕ, ΜΔΣΘ &amp; ΤΕΑ 2021-2027</a:t>
            </a:r>
            <a:endParaRPr lang="en-US" sz="2400" b="1" dirty="0">
              <a:ln w="22225">
                <a:noFill/>
                <a:prstDash val="solid"/>
              </a:ln>
              <a:blipFill dpi="0" rotWithShape="1">
                <a:blip r:embed="rId4">
                  <a:extLst>
                    <a:ext uri="{28A0092B-C50C-407E-A947-70E740481C1C}">
                      <a14:useLocalDpi xmlns:a14="http://schemas.microsoft.com/office/drawing/2010/main" val="0"/>
                    </a:ext>
                  </a:extLst>
                </a:blip>
                <a:srcRect/>
                <a:stretch>
                  <a:fillRect/>
                </a:stretch>
              </a:blipFill>
              <a:cs typeface="Aharoni" panose="020B0604020202020204" pitchFamily="2" charset="-79"/>
            </a:endParaRPr>
          </a:p>
          <a:p>
            <a:endParaRPr lang="en-US" sz="2400" b="1" dirty="0">
              <a:ln w="22225">
                <a:noFill/>
                <a:prstDash val="solid"/>
              </a:ln>
              <a:blipFill dpi="0" rotWithShape="1">
                <a:blip r:embed="rId4">
                  <a:extLst>
                    <a:ext uri="{28A0092B-C50C-407E-A947-70E740481C1C}">
                      <a14:useLocalDpi xmlns:a14="http://schemas.microsoft.com/office/drawing/2010/main" val="0"/>
                    </a:ext>
                  </a:extLst>
                </a:blip>
                <a:srcRect/>
                <a:stretch>
                  <a:fillRect/>
                </a:stretch>
              </a:blipFill>
              <a:cs typeface="Aharoni" panose="020B0604020202020204"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w="22225">
                <a:noFill/>
                <a:prstDash val="solid"/>
              </a:ln>
              <a:blipFill dpi="0" rotWithShape="1">
                <a:blip r:embed="rId4">
                  <a:extLst>
                    <a:ext uri="{28A0092B-C50C-407E-A947-70E740481C1C}">
                      <a14:useLocalDpi xmlns:a14="http://schemas.microsoft.com/office/drawing/2010/main" val="0"/>
                    </a:ext>
                  </a:extLst>
                </a:blip>
                <a:srcRect/>
                <a:stretch>
                  <a:fillRect/>
                </a:stretch>
              </a:blipFill>
              <a:effectLst/>
              <a:uLnTx/>
              <a:uFillTx/>
              <a:latin typeface="Calibri"/>
              <a:ea typeface="+mn-ea"/>
              <a:cs typeface="Aharoni" panose="020B0604020202020204" pitchFamily="2" charset="-79"/>
            </a:endParaRPr>
          </a:p>
        </p:txBody>
      </p:sp>
      <p:sp>
        <p:nvSpPr>
          <p:cNvPr id="9" name="Rectangle 8">
            <a:extLst>
              <a:ext uri="{FF2B5EF4-FFF2-40B4-BE49-F238E27FC236}">
                <a16:creationId xmlns:a16="http://schemas.microsoft.com/office/drawing/2014/main" id="{ADB9CC98-817C-0FCF-A9CF-40218863761F}"/>
              </a:ext>
            </a:extLst>
          </p:cNvPr>
          <p:cNvSpPr/>
          <p:nvPr/>
        </p:nvSpPr>
        <p:spPr>
          <a:xfrm>
            <a:off x="348342" y="1092854"/>
            <a:ext cx="4310744" cy="4616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000" b="1" dirty="0">
                <a:ln w="0">
                  <a:solidFill>
                    <a:prstClr val="white"/>
                  </a:solidFill>
                </a:ln>
                <a:solidFill>
                  <a:prstClr val="white"/>
                </a:solidFill>
                <a:effectLst>
                  <a:outerShdw blurRad="38100" dist="19050" dir="2700000" algn="tl" rotWithShape="0">
                    <a:prstClr val="black">
                      <a:alpha val="40000"/>
                    </a:prstClr>
                  </a:outerShdw>
                </a:effectLst>
                <a:latin typeface="Calibri"/>
              </a:rPr>
              <a:t>Προτάσεις</a:t>
            </a:r>
            <a:r>
              <a:rPr kumimoji="0" lang="el-GR" sz="2400" b="1" i="0" u="none" strike="noStrike" kern="1200" cap="none" spc="0" normalizeH="0" baseline="0" noProof="0" dirty="0">
                <a:ln w="0">
                  <a:solidFill>
                    <a:prstClr val="white"/>
                  </a:solidFill>
                </a:ln>
                <a:solidFill>
                  <a:prstClr val="white"/>
                </a:solidFill>
                <a:effectLst>
                  <a:outerShdw blurRad="38100" dist="19050" dir="2700000" algn="tl" rotWithShape="0">
                    <a:prstClr val="black">
                      <a:alpha val="40000"/>
                    </a:prstClr>
                  </a:outerShdw>
                </a:effectLst>
                <a:uLnTx/>
                <a:uFillTx/>
                <a:latin typeface="Calibri"/>
                <a:ea typeface="+mn-ea"/>
                <a:cs typeface="+mn-cs"/>
              </a:rPr>
              <a:t> </a:t>
            </a:r>
            <a:endParaRPr kumimoji="0" lang="en-US" sz="2400" b="1" i="0" u="none" strike="noStrike" kern="1200" cap="none" spc="0" normalizeH="0" baseline="0" noProof="0" dirty="0">
              <a:ln w="0">
                <a:solidFill>
                  <a:prstClr val="white"/>
                </a:solidFill>
              </a:ln>
              <a:solidFill>
                <a:prstClr val="white"/>
              </a:solidFill>
              <a:effectLst>
                <a:outerShdw blurRad="38100" dist="19050" dir="2700000" algn="tl" rotWithShape="0">
                  <a:prstClr val="black">
                    <a:alpha val="40000"/>
                  </a:prstClr>
                </a:outerShdw>
              </a:effectLst>
              <a:uLnTx/>
              <a:uFillTx/>
              <a:latin typeface="Calibri"/>
              <a:ea typeface="+mn-ea"/>
              <a:cs typeface="+mn-cs"/>
            </a:endParaRPr>
          </a:p>
        </p:txBody>
      </p:sp>
      <p:sp>
        <p:nvSpPr>
          <p:cNvPr id="7" name="Rectangle 6">
            <a:extLst>
              <a:ext uri="{FF2B5EF4-FFF2-40B4-BE49-F238E27FC236}">
                <a16:creationId xmlns:a16="http://schemas.microsoft.com/office/drawing/2014/main" id="{DBB93DF3-EF2C-C059-1B2D-D69C197BAEF8}"/>
              </a:ext>
            </a:extLst>
          </p:cNvPr>
          <p:cNvSpPr/>
          <p:nvPr/>
        </p:nvSpPr>
        <p:spPr>
          <a:xfrm>
            <a:off x="4675416" y="1092854"/>
            <a:ext cx="5606143" cy="4616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w="0">
                  <a:solidFill>
                    <a:prstClr val="white"/>
                  </a:solidFill>
                </a:ln>
                <a:solidFill>
                  <a:prstClr val="white"/>
                </a:solidFill>
                <a:effectLst>
                  <a:outerShdw blurRad="38100" dist="19050" dir="2700000" algn="tl" rotWithShape="0">
                    <a:prstClr val="black">
                      <a:alpha val="40000"/>
                    </a:prstClr>
                  </a:outerShdw>
                </a:effectLst>
                <a:uLnTx/>
                <a:uFillTx/>
                <a:latin typeface="Calibri"/>
                <a:ea typeface="+mn-ea"/>
                <a:cs typeface="+mn-cs"/>
              </a:rPr>
              <a:t>Ενέργειες Δ/Α</a:t>
            </a:r>
            <a:endParaRPr kumimoji="0" lang="en-US" sz="2000" b="1" i="0" u="none" strike="noStrike" kern="1200" cap="none" spc="0" normalizeH="0" baseline="0" noProof="0" dirty="0">
              <a:ln w="0">
                <a:solidFill>
                  <a:prstClr val="white"/>
                </a:solidFill>
              </a:ln>
              <a:solidFill>
                <a:prstClr val="white"/>
              </a:solidFill>
              <a:effectLst>
                <a:outerShdw blurRad="38100" dist="19050" dir="2700000" algn="tl" rotWithShape="0">
                  <a:prstClr val="black">
                    <a:alpha val="40000"/>
                  </a:prstClr>
                </a:outerShdw>
              </a:effectLst>
              <a:uLnTx/>
              <a:uFillTx/>
              <a:latin typeface="Calibri"/>
              <a:ea typeface="+mn-ea"/>
              <a:cs typeface="+mn-cs"/>
            </a:endParaRPr>
          </a:p>
        </p:txBody>
      </p:sp>
      <p:graphicFrame>
        <p:nvGraphicFramePr>
          <p:cNvPr id="8" name="Table 7">
            <a:extLst>
              <a:ext uri="{FF2B5EF4-FFF2-40B4-BE49-F238E27FC236}">
                <a16:creationId xmlns:a16="http://schemas.microsoft.com/office/drawing/2014/main" id="{B17346D1-7191-9B3C-D23D-0856A45584D5}"/>
              </a:ext>
            </a:extLst>
          </p:cNvPr>
          <p:cNvGraphicFramePr>
            <a:graphicFrameLocks noGrp="1"/>
          </p:cNvGraphicFramePr>
          <p:nvPr>
            <p:extLst>
              <p:ext uri="{D42A27DB-BD31-4B8C-83A1-F6EECF244321}">
                <p14:modId xmlns:p14="http://schemas.microsoft.com/office/powerpoint/2010/main" val="1883636936"/>
              </p:ext>
            </p:extLst>
          </p:nvPr>
        </p:nvGraphicFramePr>
        <p:xfrm>
          <a:off x="348342" y="1554519"/>
          <a:ext cx="9933217" cy="4307313"/>
        </p:xfrm>
        <a:graphic>
          <a:graphicData uri="http://schemas.openxmlformats.org/drawingml/2006/table">
            <a:tbl>
              <a:tblPr firstRow="1" bandRow="1">
                <a:tableStyleId>{5C22544A-7EE6-4342-B048-85BDC9FD1C3A}</a:tableStyleId>
              </a:tblPr>
              <a:tblGrid>
                <a:gridCol w="4333913">
                  <a:extLst>
                    <a:ext uri="{9D8B030D-6E8A-4147-A177-3AD203B41FA5}">
                      <a16:colId xmlns:a16="http://schemas.microsoft.com/office/drawing/2014/main" val="2600055517"/>
                    </a:ext>
                  </a:extLst>
                </a:gridCol>
                <a:gridCol w="5599304">
                  <a:extLst>
                    <a:ext uri="{9D8B030D-6E8A-4147-A177-3AD203B41FA5}">
                      <a16:colId xmlns:a16="http://schemas.microsoft.com/office/drawing/2014/main" val="934526191"/>
                    </a:ext>
                  </a:extLst>
                </a:gridCol>
              </a:tblGrid>
              <a:tr h="123861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err="1"/>
                        <a:t>Διενέργει</a:t>
                      </a:r>
                      <a:r>
                        <a:rPr lang="en-US" sz="1200" b="1" dirty="0"/>
                        <a:t>α δράσεων εκπαίδευσης του προσωπικού των δικαιούχων </a:t>
                      </a:r>
                      <a:r>
                        <a:rPr lang="el-GR" sz="1200" b="1" dirty="0"/>
                        <a:t> &amp; </a:t>
                      </a:r>
                      <a:r>
                        <a:rPr lang="en-US" sz="1200" b="1" dirty="0"/>
                        <a:t>Πα</a:t>
                      </a:r>
                      <a:r>
                        <a:rPr lang="en-US" sz="1200" b="1" dirty="0" err="1"/>
                        <a:t>ροχή</a:t>
                      </a:r>
                      <a:r>
                        <a:rPr lang="en-US" sz="1200" b="1" dirty="0"/>
                        <a:t> επα</a:t>
                      </a:r>
                      <a:r>
                        <a:rPr lang="en-US" sz="1200" b="1" dirty="0" err="1"/>
                        <a:t>ρκούς</a:t>
                      </a:r>
                      <a:r>
                        <a:rPr lang="en-US" sz="1200" b="1" dirty="0"/>
                        <a:t>, </a:t>
                      </a:r>
                      <a:r>
                        <a:rPr lang="en-US" sz="1200" b="1" dirty="0" err="1"/>
                        <a:t>εξειδικευμένης</a:t>
                      </a:r>
                      <a:r>
                        <a:rPr lang="en-US" sz="1200" b="1" dirty="0"/>
                        <a:t> και </a:t>
                      </a:r>
                      <a:r>
                        <a:rPr lang="en-US" sz="1200" b="1" dirty="0" err="1"/>
                        <a:t>συνεχούς</a:t>
                      </a:r>
                      <a:r>
                        <a:rPr lang="en-US" sz="1200" b="1" dirty="0"/>
                        <a:t> υπ</a:t>
                      </a:r>
                      <a:r>
                        <a:rPr lang="en-US" sz="1200" b="1" dirty="0" err="1"/>
                        <a:t>οστήριξης</a:t>
                      </a:r>
                      <a:r>
                        <a:rPr lang="en-US" sz="1200" b="1" dirty="0"/>
                        <a:t> και κα</a:t>
                      </a:r>
                      <a:r>
                        <a:rPr lang="en-US" sz="1200" b="1" dirty="0" err="1"/>
                        <a:t>θοδήγησης</a:t>
                      </a:r>
                      <a:r>
                        <a:rPr lang="en-US" sz="1200" b="1" dirty="0"/>
                        <a:t> </a:t>
                      </a:r>
                      <a:r>
                        <a:rPr lang="el-GR" sz="1200" b="1" dirty="0"/>
                        <a:t>τους μέσω συναντήσεων</a:t>
                      </a:r>
                      <a:endParaRPr lang="el-GR" sz="1200" b="1" dirty="0">
                        <a:uFillTx/>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1200" dirty="0">
                        <a:uFillTx/>
                      </a:endParaRPr>
                    </a:p>
                  </a:txBody>
                  <a:tcPr/>
                </a:tc>
                <a:tc>
                  <a:txBody>
                    <a:bodyPr/>
                    <a:lstStyle/>
                    <a:p>
                      <a:pPr marL="285750" lvl="1" indent="-285750" algn="l" defTabSz="914400" rtl="0" eaLnBrk="1" latinLnBrk="0" hangingPunct="1">
                        <a:lnSpc>
                          <a:spcPct val="90000"/>
                        </a:lnSpc>
                        <a:spcBef>
                          <a:spcPct val="0"/>
                        </a:spcBef>
                        <a:spcAft>
                          <a:spcPct val="15000"/>
                        </a:spcAft>
                        <a:buFont typeface="Wingdings" panose="05000000000000000000" pitchFamily="2" charset="2"/>
                        <a:buChar char="ü"/>
                      </a:pPr>
                      <a:r>
                        <a:rPr lang="el-GR" sz="1200" b="1" kern="1200" dirty="0">
                          <a:solidFill>
                            <a:schemeClr val="dk1"/>
                          </a:solidFill>
                          <a:effectLst/>
                          <a:latin typeface="+mn-lt"/>
                          <a:ea typeface="+mn-ea"/>
                          <a:cs typeface="+mn-cs"/>
                        </a:rPr>
                        <a:t>Διοργάνωση</a:t>
                      </a:r>
                      <a:r>
                        <a:rPr lang="en-US" sz="1200" b="1" kern="1200" dirty="0">
                          <a:solidFill>
                            <a:schemeClr val="dk1"/>
                          </a:solidFill>
                          <a:effectLst/>
                          <a:latin typeface="+mn-lt"/>
                          <a:ea typeface="+mn-ea"/>
                          <a:cs typeface="+mn-cs"/>
                        </a:rPr>
                        <a:t> </a:t>
                      </a:r>
                      <a:r>
                        <a:rPr lang="en-US" sz="1200" b="1" kern="1200" dirty="0" err="1">
                          <a:solidFill>
                            <a:schemeClr val="dk1"/>
                          </a:solidFill>
                          <a:effectLst/>
                          <a:latin typeface="+mn-lt"/>
                          <a:ea typeface="+mn-ea"/>
                          <a:cs typeface="+mn-cs"/>
                        </a:rPr>
                        <a:t>ημερίδ</a:t>
                      </a:r>
                      <a:r>
                        <a:rPr lang="el-GR" sz="1200" b="1" kern="1200" dirty="0">
                          <a:solidFill>
                            <a:schemeClr val="dk1"/>
                          </a:solidFill>
                          <a:effectLst/>
                          <a:latin typeface="+mn-lt"/>
                          <a:ea typeface="+mn-ea"/>
                          <a:cs typeface="+mn-cs"/>
                        </a:rPr>
                        <a:t>ων</a:t>
                      </a:r>
                      <a:r>
                        <a:rPr lang="en-US" sz="1200" b="1" kern="1200" dirty="0">
                          <a:solidFill>
                            <a:schemeClr val="dk1"/>
                          </a:solidFill>
                          <a:effectLst/>
                          <a:latin typeface="+mn-lt"/>
                          <a:ea typeface="+mn-ea"/>
                          <a:cs typeface="+mn-cs"/>
                        </a:rPr>
                        <a:t>/workshops</a:t>
                      </a:r>
                      <a:r>
                        <a:rPr lang="el-GR" sz="1200" b="1" kern="1200" dirty="0">
                          <a:solidFill>
                            <a:schemeClr val="dk1"/>
                          </a:solidFill>
                          <a:effectLst/>
                          <a:latin typeface="+mn-lt"/>
                          <a:ea typeface="+mn-ea"/>
                          <a:cs typeface="+mn-cs"/>
                        </a:rPr>
                        <a:t>,</a:t>
                      </a:r>
                      <a:r>
                        <a:rPr lang="en-US" sz="1200" b="1" kern="1200" dirty="0">
                          <a:solidFill>
                            <a:schemeClr val="dk1"/>
                          </a:solidFill>
                          <a:effectLst/>
                          <a:latin typeface="+mn-lt"/>
                          <a:ea typeface="+mn-ea"/>
                          <a:cs typeface="+mn-cs"/>
                        </a:rPr>
                        <a:t> </a:t>
                      </a:r>
                      <a:r>
                        <a:rPr lang="en-US" sz="1200" b="1" kern="1200" dirty="0" err="1">
                          <a:solidFill>
                            <a:schemeClr val="dk1"/>
                          </a:solidFill>
                          <a:effectLst/>
                          <a:latin typeface="+mn-lt"/>
                          <a:ea typeface="+mn-ea"/>
                          <a:cs typeface="+mn-cs"/>
                        </a:rPr>
                        <a:t>συν</a:t>
                      </a:r>
                      <a:r>
                        <a:rPr lang="en-US" sz="1200" b="1" kern="1200" dirty="0">
                          <a:solidFill>
                            <a:schemeClr val="dk1"/>
                          </a:solidFill>
                          <a:effectLst/>
                          <a:latin typeface="+mn-lt"/>
                          <a:ea typeface="+mn-ea"/>
                          <a:cs typeface="+mn-cs"/>
                        </a:rPr>
                        <a:t>αντήσε</a:t>
                      </a:r>
                      <a:r>
                        <a:rPr lang="el-GR" sz="1200" b="1" kern="1200" dirty="0">
                          <a:solidFill>
                            <a:schemeClr val="dk1"/>
                          </a:solidFill>
                          <a:effectLst/>
                          <a:latin typeface="+mn-lt"/>
                          <a:ea typeface="+mn-ea"/>
                          <a:cs typeface="+mn-cs"/>
                        </a:rPr>
                        <a:t>ων </a:t>
                      </a:r>
                      <a:r>
                        <a:rPr lang="en-US" sz="1200" b="1" kern="1200" dirty="0">
                          <a:solidFill>
                            <a:schemeClr val="dk1"/>
                          </a:solidFill>
                          <a:effectLst/>
                          <a:latin typeface="+mn-lt"/>
                          <a:ea typeface="+mn-ea"/>
                          <a:cs typeface="+mn-cs"/>
                        </a:rPr>
                        <a:t>και </a:t>
                      </a:r>
                      <a:r>
                        <a:rPr lang="el-GR" sz="1200" b="1" kern="1200" dirty="0">
                          <a:solidFill>
                            <a:schemeClr val="dk1"/>
                          </a:solidFill>
                          <a:effectLst/>
                          <a:latin typeface="+mn-lt"/>
                          <a:ea typeface="+mn-ea"/>
                          <a:cs typeface="+mn-cs"/>
                        </a:rPr>
                        <a:t>σεμιναρίων</a:t>
                      </a:r>
                      <a:r>
                        <a:rPr lang="en-US" sz="1200" b="1" kern="1200" dirty="0">
                          <a:solidFill>
                            <a:schemeClr val="dk1"/>
                          </a:solidFill>
                          <a:effectLst/>
                          <a:latin typeface="+mn-lt"/>
                          <a:ea typeface="+mn-ea"/>
                          <a:cs typeface="+mn-cs"/>
                        </a:rPr>
                        <a:t> κα</a:t>
                      </a:r>
                      <a:r>
                        <a:rPr lang="en-US" sz="1200" b="1" kern="1200" dirty="0" err="1">
                          <a:solidFill>
                            <a:schemeClr val="dk1"/>
                          </a:solidFill>
                          <a:effectLst/>
                          <a:latin typeface="+mn-lt"/>
                          <a:ea typeface="+mn-ea"/>
                          <a:cs typeface="+mn-cs"/>
                        </a:rPr>
                        <a:t>τάρτισης</a:t>
                      </a:r>
                      <a:r>
                        <a:rPr lang="en-US" sz="1200" b="1" kern="1200" dirty="0">
                          <a:solidFill>
                            <a:schemeClr val="dk1"/>
                          </a:solidFill>
                          <a:effectLst/>
                          <a:latin typeface="+mn-lt"/>
                          <a:ea typeface="+mn-ea"/>
                          <a:cs typeface="+mn-cs"/>
                        </a:rPr>
                        <a:t> </a:t>
                      </a:r>
                      <a:r>
                        <a:rPr lang="en-US" sz="1200" b="0" kern="1200" dirty="0">
                          <a:solidFill>
                            <a:schemeClr val="dk1"/>
                          </a:solidFill>
                          <a:effectLst/>
                          <a:latin typeface="+mn-lt"/>
                          <a:ea typeface="+mn-ea"/>
                          <a:cs typeface="+mn-cs"/>
                        </a:rPr>
                        <a:t> </a:t>
                      </a:r>
                      <a:r>
                        <a:rPr lang="en-US" sz="1200" b="0" kern="1200" dirty="0" err="1">
                          <a:solidFill>
                            <a:schemeClr val="dk1"/>
                          </a:solidFill>
                          <a:effectLst/>
                          <a:latin typeface="+mn-lt"/>
                          <a:ea typeface="+mn-ea"/>
                          <a:cs typeface="+mn-cs"/>
                        </a:rPr>
                        <a:t>των</a:t>
                      </a:r>
                      <a:r>
                        <a:rPr lang="en-US" sz="1200" b="0" kern="1200" dirty="0">
                          <a:solidFill>
                            <a:schemeClr val="dk1"/>
                          </a:solidFill>
                          <a:effectLst/>
                          <a:latin typeface="+mn-lt"/>
                          <a:ea typeface="+mn-ea"/>
                          <a:cs typeface="+mn-cs"/>
                        </a:rPr>
                        <a:t> </a:t>
                      </a:r>
                      <a:r>
                        <a:rPr lang="en-US" sz="1200" b="0" kern="1200" dirty="0" err="1">
                          <a:solidFill>
                            <a:schemeClr val="dk1"/>
                          </a:solidFill>
                          <a:effectLst/>
                          <a:latin typeface="+mn-lt"/>
                          <a:ea typeface="+mn-ea"/>
                          <a:cs typeface="+mn-cs"/>
                        </a:rPr>
                        <a:t>δικ</a:t>
                      </a:r>
                      <a:r>
                        <a:rPr lang="en-US" sz="1200" b="0" kern="1200" dirty="0">
                          <a:solidFill>
                            <a:schemeClr val="dk1"/>
                          </a:solidFill>
                          <a:effectLst/>
                          <a:latin typeface="+mn-lt"/>
                          <a:ea typeface="+mn-ea"/>
                          <a:cs typeface="+mn-cs"/>
                        </a:rPr>
                        <a:t>αιούχων</a:t>
                      </a:r>
                      <a:endParaRPr lang="el-GR" sz="1200" b="0" kern="1200" dirty="0">
                        <a:solidFill>
                          <a:schemeClr val="dk1"/>
                        </a:solidFill>
                        <a:effectLst/>
                        <a:latin typeface="+mn-lt"/>
                        <a:ea typeface="+mn-ea"/>
                        <a:cs typeface="+mn-cs"/>
                      </a:endParaRPr>
                    </a:p>
                    <a:p>
                      <a:pPr marL="285750" lvl="1" indent="-285750" algn="l" defTabSz="914400" rtl="0" eaLnBrk="1" latinLnBrk="0" hangingPunct="1">
                        <a:lnSpc>
                          <a:spcPct val="90000"/>
                        </a:lnSpc>
                        <a:spcBef>
                          <a:spcPct val="0"/>
                        </a:spcBef>
                        <a:spcAft>
                          <a:spcPct val="15000"/>
                        </a:spcAft>
                        <a:buFont typeface="Wingdings" panose="05000000000000000000" pitchFamily="2" charset="2"/>
                        <a:buChar char="ü"/>
                      </a:pPr>
                      <a:r>
                        <a:rPr lang="el-GR" sz="1200" b="0" kern="1200" dirty="0">
                          <a:solidFill>
                            <a:schemeClr val="dk1"/>
                          </a:solidFill>
                          <a:effectLst/>
                          <a:latin typeface="+mn-lt"/>
                          <a:ea typeface="+mn-ea"/>
                          <a:cs typeface="+mn-cs"/>
                        </a:rPr>
                        <a:t>Α</a:t>
                      </a:r>
                      <a:r>
                        <a:rPr lang="en-US" sz="1200" b="0" kern="1200" dirty="0">
                          <a:solidFill>
                            <a:schemeClr val="dk1"/>
                          </a:solidFill>
                          <a:effectLst/>
                          <a:latin typeface="+mn-lt"/>
                          <a:ea typeface="+mn-ea"/>
                          <a:cs typeface="+mn-cs"/>
                        </a:rPr>
                        <a:t>πό </a:t>
                      </a:r>
                      <a:r>
                        <a:rPr lang="en-US" sz="1200" b="0" kern="1200" dirty="0" err="1">
                          <a:solidFill>
                            <a:schemeClr val="dk1"/>
                          </a:solidFill>
                          <a:effectLst/>
                          <a:latin typeface="+mn-lt"/>
                          <a:ea typeface="+mn-ea"/>
                          <a:cs typeface="+mn-cs"/>
                        </a:rPr>
                        <a:t>το</a:t>
                      </a:r>
                      <a:r>
                        <a:rPr lang="el-GR" sz="1200" b="0" kern="1200" dirty="0">
                          <a:solidFill>
                            <a:schemeClr val="dk1"/>
                          </a:solidFill>
                          <a:effectLst/>
                          <a:latin typeface="+mn-lt"/>
                          <a:ea typeface="+mn-ea"/>
                          <a:cs typeface="+mn-cs"/>
                        </a:rPr>
                        <a:t>ν</a:t>
                      </a:r>
                      <a:r>
                        <a:rPr lang="en-US" sz="1200" b="0" kern="1200" dirty="0">
                          <a:solidFill>
                            <a:schemeClr val="dk1"/>
                          </a:solidFill>
                          <a:effectLst/>
                          <a:latin typeface="+mn-lt"/>
                          <a:ea typeface="+mn-ea"/>
                          <a:cs typeface="+mn-cs"/>
                        </a:rPr>
                        <a:t> </a:t>
                      </a:r>
                      <a:r>
                        <a:rPr lang="en-US" sz="1200" b="0" kern="1200" dirty="0" err="1">
                          <a:solidFill>
                            <a:schemeClr val="dk1"/>
                          </a:solidFill>
                          <a:effectLst/>
                          <a:latin typeface="+mn-lt"/>
                          <a:ea typeface="+mn-ea"/>
                          <a:cs typeface="+mn-cs"/>
                        </a:rPr>
                        <a:t>Δεκέμ</a:t>
                      </a:r>
                      <a:r>
                        <a:rPr lang="en-US" sz="1200" b="0" kern="1200" dirty="0">
                          <a:solidFill>
                            <a:schemeClr val="dk1"/>
                          </a:solidFill>
                          <a:effectLst/>
                          <a:latin typeface="+mn-lt"/>
                          <a:ea typeface="+mn-ea"/>
                          <a:cs typeface="+mn-cs"/>
                        </a:rPr>
                        <a:t>βρ</a:t>
                      </a:r>
                      <a:r>
                        <a:rPr lang="el-GR" sz="1200" b="0" kern="1200" dirty="0" err="1">
                          <a:solidFill>
                            <a:schemeClr val="dk1"/>
                          </a:solidFill>
                          <a:effectLst/>
                          <a:latin typeface="+mn-lt"/>
                          <a:ea typeface="+mn-ea"/>
                          <a:cs typeface="+mn-cs"/>
                        </a:rPr>
                        <a:t>ιο</a:t>
                      </a:r>
                      <a:r>
                        <a:rPr lang="en-US" sz="1200" b="0" kern="1200" dirty="0">
                          <a:solidFill>
                            <a:schemeClr val="dk1"/>
                          </a:solidFill>
                          <a:effectLst/>
                          <a:latin typeface="+mn-lt"/>
                          <a:ea typeface="+mn-ea"/>
                          <a:cs typeface="+mn-cs"/>
                        </a:rPr>
                        <a:t> του 2023  έως</a:t>
                      </a:r>
                      <a:r>
                        <a:rPr lang="el-GR" sz="1200" b="0" kern="1200" dirty="0">
                          <a:solidFill>
                            <a:schemeClr val="dk1"/>
                          </a:solidFill>
                          <a:effectLst/>
                          <a:latin typeface="+mn-lt"/>
                          <a:ea typeface="+mn-ea"/>
                          <a:cs typeface="+mn-cs"/>
                        </a:rPr>
                        <a:t> τον </a:t>
                      </a:r>
                      <a:r>
                        <a:rPr lang="en-US" sz="1200" b="0" kern="1200" dirty="0" err="1">
                          <a:solidFill>
                            <a:schemeClr val="dk1"/>
                          </a:solidFill>
                          <a:effectLst/>
                          <a:latin typeface="+mn-lt"/>
                          <a:ea typeface="+mn-ea"/>
                          <a:cs typeface="+mn-cs"/>
                        </a:rPr>
                        <a:t>Ιούνιο</a:t>
                      </a:r>
                      <a:r>
                        <a:rPr lang="en-US" sz="1200" b="0" kern="1200" dirty="0">
                          <a:solidFill>
                            <a:schemeClr val="dk1"/>
                          </a:solidFill>
                          <a:effectLst/>
                          <a:latin typeface="+mn-lt"/>
                          <a:ea typeface="+mn-ea"/>
                          <a:cs typeface="+mn-cs"/>
                        </a:rPr>
                        <a:t> του 2024, </a:t>
                      </a:r>
                      <a:r>
                        <a:rPr lang="el-GR" sz="1200" b="1" kern="1200" dirty="0">
                          <a:solidFill>
                            <a:schemeClr val="dk1"/>
                          </a:solidFill>
                          <a:effectLst/>
                          <a:latin typeface="+mn-lt"/>
                          <a:ea typeface="+mn-ea"/>
                          <a:cs typeface="+mn-cs"/>
                        </a:rPr>
                        <a:t>έλαβαν</a:t>
                      </a:r>
                      <a:r>
                        <a:rPr lang="en-US" sz="1200" b="1" kern="1200" dirty="0">
                          <a:solidFill>
                            <a:schemeClr val="dk1"/>
                          </a:solidFill>
                          <a:effectLst/>
                          <a:latin typeface="+mn-lt"/>
                          <a:ea typeface="+mn-ea"/>
                          <a:cs typeface="+mn-cs"/>
                        </a:rPr>
                        <a:t> </a:t>
                      </a:r>
                      <a:r>
                        <a:rPr lang="el-GR" sz="1200" b="1" kern="1200" dirty="0">
                          <a:solidFill>
                            <a:schemeClr val="dk1"/>
                          </a:solidFill>
                          <a:effectLst/>
                          <a:latin typeface="+mn-lt"/>
                          <a:ea typeface="+mn-ea"/>
                          <a:cs typeface="+mn-cs"/>
                        </a:rPr>
                        <a:t>χώρα</a:t>
                      </a:r>
                      <a:r>
                        <a:rPr lang="en-US" sz="1200" b="1" kern="1200" dirty="0">
                          <a:solidFill>
                            <a:schemeClr val="dk1"/>
                          </a:solidFill>
                          <a:effectLst/>
                          <a:latin typeface="+mn-lt"/>
                          <a:ea typeface="+mn-ea"/>
                          <a:cs typeface="+mn-cs"/>
                        </a:rPr>
                        <a:t> 50 </a:t>
                      </a:r>
                      <a:r>
                        <a:rPr lang="en-US" sz="1200" b="1" kern="1200" dirty="0" err="1">
                          <a:solidFill>
                            <a:schemeClr val="dk1"/>
                          </a:solidFill>
                          <a:effectLst/>
                          <a:latin typeface="+mn-lt"/>
                          <a:ea typeface="+mn-ea"/>
                          <a:cs typeface="+mn-cs"/>
                        </a:rPr>
                        <a:t>τεχνικές</a:t>
                      </a:r>
                      <a:r>
                        <a:rPr lang="en-US" sz="1200" b="1" kern="1200" dirty="0">
                          <a:solidFill>
                            <a:schemeClr val="dk1"/>
                          </a:solidFill>
                          <a:effectLst/>
                          <a:latin typeface="+mn-lt"/>
                          <a:ea typeface="+mn-ea"/>
                          <a:cs typeface="+mn-cs"/>
                        </a:rPr>
                        <a:t> </a:t>
                      </a:r>
                      <a:r>
                        <a:rPr lang="en-US" sz="1200" b="1" kern="1200" dirty="0" err="1">
                          <a:solidFill>
                            <a:schemeClr val="dk1"/>
                          </a:solidFill>
                          <a:effectLst/>
                          <a:latin typeface="+mn-lt"/>
                          <a:ea typeface="+mn-ea"/>
                          <a:cs typeface="+mn-cs"/>
                        </a:rPr>
                        <a:t>συν</a:t>
                      </a:r>
                      <a:r>
                        <a:rPr lang="en-US" sz="1200" b="1" kern="1200" dirty="0">
                          <a:solidFill>
                            <a:schemeClr val="dk1"/>
                          </a:solidFill>
                          <a:effectLst/>
                          <a:latin typeface="+mn-lt"/>
                          <a:ea typeface="+mn-ea"/>
                          <a:cs typeface="+mn-cs"/>
                        </a:rPr>
                        <a:t>αντήσεις υποστήριξης των </a:t>
                      </a:r>
                      <a:r>
                        <a:rPr lang="el-GR" sz="1200" b="1" kern="1200" dirty="0">
                          <a:solidFill>
                            <a:schemeClr val="dk1"/>
                          </a:solidFill>
                          <a:effectLst/>
                          <a:latin typeface="+mn-lt"/>
                          <a:ea typeface="+mn-ea"/>
                          <a:cs typeface="+mn-cs"/>
                        </a:rPr>
                        <a:t>δ</a:t>
                      </a:r>
                      <a:r>
                        <a:rPr lang="en-US" sz="1200" b="1" kern="1200" dirty="0" err="1">
                          <a:solidFill>
                            <a:schemeClr val="dk1"/>
                          </a:solidFill>
                          <a:effectLst/>
                          <a:latin typeface="+mn-lt"/>
                          <a:ea typeface="+mn-ea"/>
                          <a:cs typeface="+mn-cs"/>
                        </a:rPr>
                        <a:t>ικ</a:t>
                      </a:r>
                      <a:r>
                        <a:rPr lang="en-US" sz="1200" b="1" kern="1200" dirty="0">
                          <a:solidFill>
                            <a:schemeClr val="dk1"/>
                          </a:solidFill>
                          <a:effectLst/>
                          <a:latin typeface="+mn-lt"/>
                          <a:ea typeface="+mn-ea"/>
                          <a:cs typeface="+mn-cs"/>
                        </a:rPr>
                        <a:t>αιούχων</a:t>
                      </a:r>
                      <a:r>
                        <a:rPr lang="el-GR" sz="1200" b="1" kern="1200" dirty="0">
                          <a:solidFill>
                            <a:schemeClr val="dk1"/>
                          </a:solidFill>
                          <a:effectLst/>
                          <a:latin typeface="+mn-lt"/>
                          <a:ea typeface="+mn-ea"/>
                          <a:cs typeface="+mn-cs"/>
                        </a:rPr>
                        <a:t> </a:t>
                      </a:r>
                      <a:r>
                        <a:rPr lang="el-GR" sz="1200" b="0" kern="1200" dirty="0">
                          <a:solidFill>
                            <a:schemeClr val="dk1"/>
                          </a:solidFill>
                          <a:effectLst/>
                          <a:latin typeface="+mn-lt"/>
                          <a:ea typeface="+mn-ea"/>
                          <a:cs typeface="+mn-cs"/>
                        </a:rPr>
                        <a:t>σχετικά με την καταχώριση των στοιχείων στο ΟΠΣ και </a:t>
                      </a:r>
                      <a:r>
                        <a:rPr lang="el-GR" sz="1200" b="1" kern="1200" dirty="0">
                          <a:solidFill>
                            <a:schemeClr val="dk1"/>
                          </a:solidFill>
                          <a:effectLst/>
                          <a:latin typeface="+mn-lt"/>
                          <a:ea typeface="+mn-ea"/>
                          <a:cs typeface="+mn-cs"/>
                        </a:rPr>
                        <a:t>την ευρύτερη κατανόηση των διαδικασιών </a:t>
                      </a:r>
                      <a:r>
                        <a:rPr lang="el-GR" sz="1200" b="0" kern="1200" dirty="0">
                          <a:solidFill>
                            <a:schemeClr val="dk1"/>
                          </a:solidFill>
                          <a:effectLst/>
                          <a:latin typeface="+mn-lt"/>
                          <a:ea typeface="+mn-ea"/>
                          <a:cs typeface="+mn-cs"/>
                        </a:rPr>
                        <a:t>των Εθνικών Προγραμμάτων ΤΑΜΕΥ</a:t>
                      </a:r>
                      <a:endParaRPr lang="en-GB" sz="1200" b="0" kern="1200" dirty="0">
                        <a:solidFill>
                          <a:schemeClr val="dk1"/>
                        </a:solidFill>
                        <a:effectLst/>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1045912990"/>
                  </a:ext>
                </a:extLst>
              </a:tr>
              <a:tr h="151771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1200" b="1" kern="1200" dirty="0">
                          <a:solidFill>
                            <a:schemeClr val="lt1"/>
                          </a:solidFill>
                          <a:latin typeface="+mn-lt"/>
                          <a:ea typeface="+mn-ea"/>
                          <a:cs typeface="+mn-cs"/>
                        </a:rPr>
                        <a:t>Πρόσθετη έρευνα για επαναπροσδιορισμό και πρόβλεψη των αναγκών για το υπόλοιπο της προγραμματικής περιόδου</a:t>
                      </a:r>
                      <a:endParaRPr lang="en-GB" sz="1200" b="1" kern="1200" dirty="0">
                        <a:solidFill>
                          <a:schemeClr val="lt1"/>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1200" b="1" kern="1200" dirty="0">
                        <a:solidFill>
                          <a:schemeClr val="lt1"/>
                        </a:solidFill>
                        <a:uFillTx/>
                        <a:latin typeface="+mn-lt"/>
                        <a:ea typeface="+mn-ea"/>
                        <a:cs typeface="+mn-cs"/>
                      </a:endParaRPr>
                    </a:p>
                  </a:txBody>
                  <a:tcPr>
                    <a:solidFill>
                      <a:schemeClr val="accent1"/>
                    </a:solidFill>
                  </a:tcPr>
                </a:tc>
                <a:tc>
                  <a:txBody>
                    <a:bodyPr/>
                    <a:lstStyle/>
                    <a:p>
                      <a:pPr marL="285750" lvl="0" indent="-285750" algn="l" defTabSz="914400" rtl="0" eaLnBrk="1" latinLnBrk="0" hangingPunct="1">
                        <a:buFont typeface="Wingdings" panose="05000000000000000000" pitchFamily="2" charset="2"/>
                        <a:buChar char="ü"/>
                      </a:pPr>
                      <a:r>
                        <a:rPr lang="el-GR" sz="1200" b="1" kern="1200" dirty="0">
                          <a:solidFill>
                            <a:schemeClr val="dk1"/>
                          </a:solidFill>
                          <a:effectLst/>
                          <a:latin typeface="+mn-lt"/>
                          <a:ea typeface="+mn-ea"/>
                          <a:cs typeface="+mn-cs"/>
                        </a:rPr>
                        <a:t>Μεθοδική παρακολούθηση της εξέλιξης των αναγκών της χώρας </a:t>
                      </a:r>
                      <a:r>
                        <a:rPr lang="el-GR" sz="1200" b="0" kern="1200" dirty="0">
                          <a:solidFill>
                            <a:schemeClr val="dk1"/>
                          </a:solidFill>
                          <a:effectLst/>
                          <a:latin typeface="+mn-lt"/>
                          <a:ea typeface="+mn-ea"/>
                          <a:cs typeface="+mn-cs"/>
                        </a:rPr>
                        <a:t> με σκοπό την εναρμόνιση των εγκεκριμένων δράσεων των ΕΠ με τις ανάγκες της χώρας</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l-GR" sz="1200" b="1" kern="1200" dirty="0">
                          <a:solidFill>
                            <a:schemeClr val="dk1"/>
                          </a:solidFill>
                          <a:effectLst/>
                          <a:latin typeface="+mn-lt"/>
                          <a:ea typeface="+mn-ea"/>
                          <a:cs typeface="+mn-cs"/>
                        </a:rPr>
                        <a:t>Συνεργασία με τον Ενδιάμεσο Φορέα Υλοποίησης –ΥΔΕΑΠ </a:t>
                      </a:r>
                      <a:r>
                        <a:rPr lang="el-GR" sz="1200" b="0" kern="1200" dirty="0">
                          <a:solidFill>
                            <a:schemeClr val="dk1"/>
                          </a:solidFill>
                          <a:effectLst/>
                          <a:latin typeface="+mn-lt"/>
                          <a:ea typeface="+mn-ea"/>
                          <a:cs typeface="+mn-cs"/>
                        </a:rPr>
                        <a:t>για την παρακολούθηση της προόδου εξέλιξης της υλοποίησης των πράξεων που της έχουν εκχωρηθεί αλλά και τον έγκαιρο επαναπροσδιορισμό των αναγκών της χώρας</a:t>
                      </a:r>
                      <a:endParaRPr lang="en-GB" sz="1200" b="0" kern="1200" dirty="0">
                        <a:solidFill>
                          <a:schemeClr val="dk1"/>
                        </a:solidFill>
                        <a:effectLst/>
                        <a:latin typeface="+mn-lt"/>
                        <a:ea typeface="+mn-ea"/>
                        <a:cs typeface="+mn-cs"/>
                      </a:endParaRPr>
                    </a:p>
                    <a:p>
                      <a:pPr marL="0" lvl="0" indent="0" algn="l" defTabSz="914400" rtl="0" eaLnBrk="1" latinLnBrk="0" hangingPunct="1">
                        <a:buFont typeface="Wingdings" panose="05000000000000000000" pitchFamily="2" charset="2"/>
                        <a:buNone/>
                      </a:pPr>
                      <a:r>
                        <a:rPr lang="el-GR" sz="1200" b="1" kern="1200" dirty="0">
                          <a:solidFill>
                            <a:schemeClr val="dk1"/>
                          </a:solidFill>
                          <a:effectLst/>
                          <a:latin typeface="+mn-lt"/>
                          <a:ea typeface="+mn-ea"/>
                          <a:cs typeface="+mn-cs"/>
                        </a:rPr>
                        <a:t>Στόχος</a:t>
                      </a:r>
                      <a:r>
                        <a:rPr lang="en-US" sz="1200" b="1" kern="1200" dirty="0">
                          <a:solidFill>
                            <a:schemeClr val="dk1"/>
                          </a:solidFill>
                          <a:effectLst/>
                          <a:latin typeface="+mn-lt"/>
                          <a:ea typeface="+mn-ea"/>
                          <a:cs typeface="+mn-cs"/>
                        </a:rPr>
                        <a:t>:</a:t>
                      </a:r>
                      <a:r>
                        <a:rPr lang="el-GR" sz="1200" b="1" kern="1200" dirty="0">
                          <a:solidFill>
                            <a:schemeClr val="dk1"/>
                          </a:solidFill>
                          <a:effectLst/>
                          <a:latin typeface="+mn-lt"/>
                          <a:ea typeface="+mn-ea"/>
                          <a:cs typeface="+mn-cs"/>
                        </a:rPr>
                        <a:t> </a:t>
                      </a:r>
                      <a:r>
                        <a:rPr lang="el-GR" sz="1200" b="0" kern="1200" dirty="0">
                          <a:solidFill>
                            <a:schemeClr val="dk1"/>
                          </a:solidFill>
                          <a:effectLst/>
                          <a:latin typeface="+mn-lt"/>
                          <a:ea typeface="+mn-ea"/>
                          <a:cs typeface="+mn-cs"/>
                        </a:rPr>
                        <a:t>Ευελιξία της Δ/Α για την προσαρμογή των ΕΠ στις μεταβαλλόμενες ανάγκες ή στις απροσδόκητες αλλαγές</a:t>
                      </a:r>
                      <a:endParaRPr lang="en-GB" sz="1200" b="0" kern="1200" dirty="0">
                        <a:solidFill>
                          <a:schemeClr val="dk1"/>
                        </a:solidFill>
                        <a:effectLst/>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2365199971"/>
                  </a:ext>
                </a:extLst>
              </a:tr>
              <a:tr h="151422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1200" b="1" kern="1200" dirty="0">
                          <a:solidFill>
                            <a:schemeClr val="lt1"/>
                          </a:solidFill>
                          <a:latin typeface="+mn-lt"/>
                          <a:ea typeface="+mn-ea"/>
                          <a:cs typeface="+mn-cs"/>
                        </a:rPr>
                        <a:t>Προσαρμογή – Ευελιξία της Στρατηγικής και του Προϋπολογισμού των Εθνικών Προγραμμάτων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l-GR" sz="1200" b="1" kern="1200" dirty="0">
                          <a:solidFill>
                            <a:schemeClr val="lt1"/>
                          </a:solidFill>
                          <a:latin typeface="+mn-lt"/>
                          <a:ea typeface="+mn-ea"/>
                          <a:cs typeface="+mn-cs"/>
                        </a:rPr>
                        <a:t>                                                   &amp;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1200" b="1" kern="1200" dirty="0">
                          <a:solidFill>
                            <a:schemeClr val="lt1"/>
                          </a:solidFill>
                          <a:latin typeface="+mn-lt"/>
                          <a:ea typeface="+mn-ea"/>
                          <a:cs typeface="+mn-cs"/>
                        </a:rPr>
                        <a:t>Επιτάχυνση της Προόδου Υλοποίησης των Εθνικών Προγραμμάτων</a:t>
                      </a:r>
                      <a:endParaRPr lang="en-GB" sz="1200" b="1" kern="1200" dirty="0">
                        <a:solidFill>
                          <a:schemeClr val="lt1"/>
                        </a:solidFill>
                        <a:uFillTx/>
                        <a:latin typeface="+mn-lt"/>
                        <a:ea typeface="+mn-ea"/>
                        <a:cs typeface="+mn-cs"/>
                      </a:endParaRPr>
                    </a:p>
                  </a:txBody>
                  <a:tcPr>
                    <a:solidFill>
                      <a:schemeClr val="accent1"/>
                    </a:solidFill>
                  </a:tcPr>
                </a:tc>
                <a:tc>
                  <a:txBody>
                    <a:bodyPr/>
                    <a:lstStyle/>
                    <a:p>
                      <a:pPr marL="285750" lvl="1" indent="-285750" algn="l" defTabSz="914400" rtl="0" eaLnBrk="1" latinLnBrk="0" hangingPunct="1">
                        <a:lnSpc>
                          <a:spcPct val="90000"/>
                        </a:lnSpc>
                        <a:spcBef>
                          <a:spcPct val="0"/>
                        </a:spcBef>
                        <a:spcAft>
                          <a:spcPct val="15000"/>
                        </a:spcAft>
                        <a:buFont typeface="Wingdings" panose="05000000000000000000" pitchFamily="2" charset="2"/>
                        <a:buChar char="ü"/>
                      </a:pPr>
                      <a:r>
                        <a:rPr lang="el-GR" sz="1200" b="1" kern="1200" dirty="0">
                          <a:solidFill>
                            <a:schemeClr val="dk1"/>
                          </a:solidFill>
                          <a:effectLst/>
                          <a:latin typeface="+mn-lt"/>
                          <a:ea typeface="+mn-ea"/>
                          <a:cs typeface="+mn-cs"/>
                        </a:rPr>
                        <a:t>Διασφάλιση ότι οι</a:t>
                      </a:r>
                      <a:r>
                        <a:rPr lang="en-US" sz="1200" b="1" kern="1200" dirty="0">
                          <a:solidFill>
                            <a:schemeClr val="dk1"/>
                          </a:solidFill>
                          <a:effectLst/>
                          <a:latin typeface="+mn-lt"/>
                          <a:ea typeface="+mn-ea"/>
                          <a:cs typeface="+mn-cs"/>
                        </a:rPr>
                        <a:t> </a:t>
                      </a:r>
                      <a:r>
                        <a:rPr lang="el-GR" sz="1200" b="1" kern="1200" dirty="0">
                          <a:solidFill>
                            <a:schemeClr val="dk1"/>
                          </a:solidFill>
                          <a:effectLst/>
                          <a:latin typeface="+mn-lt"/>
                          <a:ea typeface="+mn-ea"/>
                          <a:cs typeface="+mn-cs"/>
                        </a:rPr>
                        <a:t>προτεραιότητες των ΕΠ ευθυγραμμίζονται με τις ανάγκες των αντίστοιχων πεδίων πολιτικής </a:t>
                      </a:r>
                      <a:r>
                        <a:rPr lang="el-GR" sz="1200" b="0" kern="1200" dirty="0">
                          <a:solidFill>
                            <a:schemeClr val="dk1"/>
                          </a:solidFill>
                          <a:effectLst/>
                          <a:latin typeface="+mn-lt"/>
                          <a:ea typeface="+mn-ea"/>
                          <a:cs typeface="+mn-cs"/>
                        </a:rPr>
                        <a:t>και ότι ο προϋπολογισμός των Ταμείων  αξιοποιείται σε δράσεις με σημαντικό αντίκτυπο που συμβάλλουν στην αντιμετώπιση των πραγματικών αναγκών</a:t>
                      </a:r>
                      <a:endParaRPr lang="en-GB" sz="1200" b="0" kern="1200" dirty="0">
                        <a:solidFill>
                          <a:schemeClr val="dk1"/>
                        </a:solidFill>
                        <a:effectLst/>
                        <a:latin typeface="+mn-lt"/>
                        <a:ea typeface="+mn-ea"/>
                        <a:cs typeface="+mn-cs"/>
                      </a:endParaRPr>
                    </a:p>
                    <a:p>
                      <a:pPr marL="285750" lvl="1" indent="-285750" algn="l" defTabSz="914400" rtl="0" eaLnBrk="1" latinLnBrk="0" hangingPunct="1">
                        <a:lnSpc>
                          <a:spcPct val="90000"/>
                        </a:lnSpc>
                        <a:spcBef>
                          <a:spcPct val="0"/>
                        </a:spcBef>
                        <a:spcAft>
                          <a:spcPct val="15000"/>
                        </a:spcAft>
                        <a:buFont typeface="Wingdings" panose="05000000000000000000" pitchFamily="2" charset="2"/>
                        <a:buChar char="ü"/>
                      </a:pPr>
                      <a:r>
                        <a:rPr lang="el-GR" sz="1200" b="1" kern="1200" dirty="0">
                          <a:solidFill>
                            <a:schemeClr val="dk1"/>
                          </a:solidFill>
                          <a:effectLst/>
                          <a:latin typeface="+mn-lt"/>
                          <a:ea typeface="+mn-ea"/>
                          <a:cs typeface="+mn-cs"/>
                        </a:rPr>
                        <a:t>Επίσπευση της ένταξης νεών δράσεων </a:t>
                      </a:r>
                      <a:r>
                        <a:rPr lang="el-GR" sz="1200" b="0" kern="1200" dirty="0">
                          <a:solidFill>
                            <a:schemeClr val="dk1"/>
                          </a:solidFill>
                          <a:effectLst/>
                          <a:latin typeface="+mn-lt"/>
                          <a:ea typeface="+mn-ea"/>
                          <a:cs typeface="+mn-cs"/>
                        </a:rPr>
                        <a:t>αλλά και </a:t>
                      </a:r>
                      <a:r>
                        <a:rPr lang="el-GR" sz="1200" b="1" kern="1200" dirty="0">
                          <a:solidFill>
                            <a:schemeClr val="dk1"/>
                          </a:solidFill>
                          <a:effectLst/>
                          <a:latin typeface="+mn-lt"/>
                          <a:ea typeface="+mn-ea"/>
                          <a:cs typeface="+mn-cs"/>
                        </a:rPr>
                        <a:t>παρακολούθησης της προόδου υλοποίησης </a:t>
                      </a:r>
                      <a:r>
                        <a:rPr lang="el-GR" sz="1200" b="0" kern="1200" dirty="0">
                          <a:solidFill>
                            <a:schemeClr val="dk1"/>
                          </a:solidFill>
                          <a:effectLst/>
                          <a:latin typeface="+mn-lt"/>
                          <a:ea typeface="+mn-ea"/>
                          <a:cs typeface="+mn-cs"/>
                        </a:rPr>
                        <a:t>του φυσικού αντικειμένου των ήδη εγκεκριμένων δράσεων </a:t>
                      </a:r>
                      <a:endParaRPr lang="el-GR" sz="1200" b="1" kern="1200" dirty="0">
                        <a:solidFill>
                          <a:schemeClr val="dk1"/>
                        </a:solidFill>
                        <a:effectLst/>
                        <a:latin typeface="+mn-lt"/>
                        <a:ea typeface="+mn-ea"/>
                        <a:cs typeface="+mn-cs"/>
                      </a:endParaRPr>
                    </a:p>
                    <a:p>
                      <a:pPr marL="0" lvl="1" indent="0" algn="l" defTabSz="914400" rtl="0" eaLnBrk="1" latinLnBrk="0" hangingPunct="1">
                        <a:lnSpc>
                          <a:spcPct val="90000"/>
                        </a:lnSpc>
                        <a:spcBef>
                          <a:spcPct val="0"/>
                        </a:spcBef>
                        <a:spcAft>
                          <a:spcPct val="15000"/>
                        </a:spcAft>
                        <a:buFont typeface="Wingdings" panose="05000000000000000000" pitchFamily="2" charset="2"/>
                        <a:buNone/>
                      </a:pPr>
                      <a:r>
                        <a:rPr lang="el-GR" sz="1200" b="1" kern="1200" dirty="0">
                          <a:solidFill>
                            <a:schemeClr val="dk1"/>
                          </a:solidFill>
                          <a:effectLst/>
                          <a:latin typeface="+mn-lt"/>
                          <a:ea typeface="+mn-ea"/>
                          <a:cs typeface="+mn-cs"/>
                        </a:rPr>
                        <a:t>Στόχος</a:t>
                      </a:r>
                      <a:r>
                        <a:rPr lang="en-US" sz="1200" b="1" kern="1200" dirty="0">
                          <a:solidFill>
                            <a:schemeClr val="dk1"/>
                          </a:solidFill>
                          <a:effectLst/>
                          <a:latin typeface="+mn-lt"/>
                          <a:ea typeface="+mn-ea"/>
                          <a:cs typeface="+mn-cs"/>
                        </a:rPr>
                        <a:t>:</a:t>
                      </a:r>
                      <a:r>
                        <a:rPr lang="el-GR" sz="1200" b="1" kern="1200" dirty="0">
                          <a:solidFill>
                            <a:schemeClr val="dk1"/>
                          </a:solidFill>
                          <a:effectLst/>
                          <a:latin typeface="+mn-lt"/>
                          <a:ea typeface="+mn-ea"/>
                          <a:cs typeface="+mn-cs"/>
                        </a:rPr>
                        <a:t> </a:t>
                      </a:r>
                      <a:r>
                        <a:rPr lang="el-GR" sz="1200" b="0" kern="1200" dirty="0">
                          <a:solidFill>
                            <a:schemeClr val="dk1"/>
                          </a:solidFill>
                          <a:effectLst/>
                          <a:latin typeface="+mn-lt"/>
                          <a:ea typeface="+mn-ea"/>
                          <a:cs typeface="+mn-cs"/>
                        </a:rPr>
                        <a:t>Διασφάλιση της επίτευξης των στόχων εκροών/αποτελεσμάτων των ΕΠ</a:t>
                      </a:r>
                      <a:endParaRPr lang="en-GB" sz="1200" b="0" kern="1200" dirty="0">
                        <a:solidFill>
                          <a:schemeClr val="dk1"/>
                        </a:solidFill>
                        <a:effectLst/>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2293711247"/>
                  </a:ext>
                </a:extLst>
              </a:tr>
            </a:tbl>
          </a:graphicData>
        </a:graphic>
      </p:graphicFrame>
    </p:spTree>
    <p:extLst>
      <p:ext uri="{BB962C8B-B14F-4D97-AF65-F5344CB8AC3E}">
        <p14:creationId xmlns:p14="http://schemas.microsoft.com/office/powerpoint/2010/main" val="1471914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8B527D-AE92-9708-3B22-B1E5AE8E8679}"/>
            </a:ext>
          </a:extLst>
        </p:cNvPr>
        <p:cNvGrpSpPr/>
        <p:nvPr/>
      </p:nvGrpSpPr>
      <p:grpSpPr>
        <a:xfrm>
          <a:off x="0" y="0"/>
          <a:ext cx="0" cy="0"/>
          <a:chOff x="0" y="0"/>
          <a:chExt cx="0" cy="0"/>
        </a:xfrm>
      </p:grpSpPr>
      <p:pic>
        <p:nvPicPr>
          <p:cNvPr id="3" name="Picture 2" descr="A close-up of a blue and green object&#10;&#10;AI-generated content may be incorrect.">
            <a:extLst>
              <a:ext uri="{FF2B5EF4-FFF2-40B4-BE49-F238E27FC236}">
                <a16:creationId xmlns:a16="http://schemas.microsoft.com/office/drawing/2014/main" id="{5872D73A-133C-58BD-71EE-8F7357A6ADA3}"/>
              </a:ext>
            </a:extLst>
          </p:cNvPr>
          <p:cNvPicPr>
            <a:picLocks noGrp="1" noRot="1" noChangeAspect="1" noMove="1" noResize="1" noEditPoints="1" noAdjustHandles="1" noChangeArrowheads="1" noChangeShapeType="1" noCrop="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1191D185-A124-43F5-0164-8372DFDDBBB1}"/>
              </a:ext>
            </a:extLst>
          </p:cNvPr>
          <p:cNvSpPr txBox="1"/>
          <p:nvPr/>
        </p:nvSpPr>
        <p:spPr>
          <a:xfrm>
            <a:off x="79370" y="522561"/>
            <a:ext cx="10558150" cy="1200329"/>
          </a:xfrm>
          <a:prstGeom prst="rect">
            <a:avLst/>
          </a:prstGeom>
          <a:noFill/>
        </p:spPr>
        <p:txBody>
          <a:bodyPr wrap="square" rtlCol="0">
            <a:spAutoFit/>
          </a:bodyPr>
          <a:lstStyle/>
          <a:p>
            <a:r>
              <a:rPr lang="el-GR" sz="2400" b="1" dirty="0">
                <a:ln w="22225">
                  <a:noFill/>
                  <a:prstDash val="solid"/>
                </a:ln>
                <a:blipFill dpi="0" rotWithShape="1">
                  <a:blip r:embed="rId4">
                    <a:extLst>
                      <a:ext uri="{28A0092B-C50C-407E-A947-70E740481C1C}">
                        <a14:useLocalDpi xmlns:a14="http://schemas.microsoft.com/office/drawing/2010/main" val="0"/>
                      </a:ext>
                    </a:extLst>
                  </a:blip>
                  <a:srcRect/>
                  <a:stretch>
                    <a:fillRect/>
                  </a:stretch>
                </a:blipFill>
                <a:cs typeface="Aharoni" panose="020B0604020202020204" pitchFamily="2" charset="-79"/>
              </a:rPr>
              <a:t>1η Ενδιάμεση Αξιολόγηση ΤΕΑ 2021-2027</a:t>
            </a:r>
            <a:endParaRPr lang="en-US" sz="2400" b="1" dirty="0">
              <a:ln w="22225">
                <a:noFill/>
                <a:prstDash val="solid"/>
              </a:ln>
              <a:blipFill dpi="0" rotWithShape="1">
                <a:blip r:embed="rId4">
                  <a:extLst>
                    <a:ext uri="{28A0092B-C50C-407E-A947-70E740481C1C}">
                      <a14:useLocalDpi xmlns:a14="http://schemas.microsoft.com/office/drawing/2010/main" val="0"/>
                    </a:ext>
                  </a:extLst>
                </a:blip>
                <a:srcRect/>
                <a:stretch>
                  <a:fillRect/>
                </a:stretch>
              </a:blipFill>
              <a:cs typeface="Aharoni" panose="020B0604020202020204" pitchFamily="2" charset="-79"/>
            </a:endParaRPr>
          </a:p>
          <a:p>
            <a:endParaRPr lang="en-US" sz="2400" b="1" dirty="0">
              <a:ln w="22225">
                <a:noFill/>
                <a:prstDash val="solid"/>
              </a:ln>
              <a:blipFill dpi="0" rotWithShape="1">
                <a:blip r:embed="rId4">
                  <a:extLst>
                    <a:ext uri="{28A0092B-C50C-407E-A947-70E740481C1C}">
                      <a14:useLocalDpi xmlns:a14="http://schemas.microsoft.com/office/drawing/2010/main" val="0"/>
                    </a:ext>
                  </a:extLst>
                </a:blip>
                <a:srcRect/>
                <a:stretch>
                  <a:fillRect/>
                </a:stretch>
              </a:blipFill>
              <a:cs typeface="Aharoni" panose="020B0604020202020204"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w="22225">
                <a:noFill/>
                <a:prstDash val="solid"/>
              </a:ln>
              <a:blipFill dpi="0" rotWithShape="1">
                <a:blip r:embed="rId4">
                  <a:extLst>
                    <a:ext uri="{28A0092B-C50C-407E-A947-70E740481C1C}">
                      <a14:useLocalDpi xmlns:a14="http://schemas.microsoft.com/office/drawing/2010/main" val="0"/>
                    </a:ext>
                  </a:extLst>
                </a:blip>
                <a:srcRect/>
                <a:stretch>
                  <a:fillRect/>
                </a:stretch>
              </a:blipFill>
              <a:effectLst/>
              <a:uLnTx/>
              <a:uFillTx/>
              <a:latin typeface="Calibri"/>
              <a:ea typeface="+mn-ea"/>
              <a:cs typeface="Aharoni" panose="020B0604020202020204" pitchFamily="2" charset="-79"/>
            </a:endParaRPr>
          </a:p>
        </p:txBody>
      </p:sp>
      <p:sp>
        <p:nvSpPr>
          <p:cNvPr id="9" name="Rectangle 8">
            <a:extLst>
              <a:ext uri="{FF2B5EF4-FFF2-40B4-BE49-F238E27FC236}">
                <a16:creationId xmlns:a16="http://schemas.microsoft.com/office/drawing/2014/main" id="{7E3319F0-42F1-35D1-4752-6035C3B77DAA}"/>
              </a:ext>
            </a:extLst>
          </p:cNvPr>
          <p:cNvSpPr/>
          <p:nvPr/>
        </p:nvSpPr>
        <p:spPr>
          <a:xfrm>
            <a:off x="348342" y="1092854"/>
            <a:ext cx="4310744" cy="4616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000" b="1" dirty="0">
                <a:ln w="0">
                  <a:solidFill>
                    <a:prstClr val="white"/>
                  </a:solidFill>
                </a:ln>
                <a:solidFill>
                  <a:prstClr val="white"/>
                </a:solidFill>
                <a:effectLst>
                  <a:outerShdw blurRad="38100" dist="19050" dir="2700000" algn="tl" rotWithShape="0">
                    <a:prstClr val="black">
                      <a:alpha val="40000"/>
                    </a:prstClr>
                  </a:outerShdw>
                </a:effectLst>
                <a:latin typeface="Calibri"/>
              </a:rPr>
              <a:t>Προτάσεις</a:t>
            </a:r>
            <a:r>
              <a:rPr kumimoji="0" lang="el-GR" sz="2400" b="1" i="0" u="none" strike="noStrike" kern="1200" cap="none" spc="0" normalizeH="0" baseline="0" noProof="0" dirty="0">
                <a:ln w="0">
                  <a:solidFill>
                    <a:prstClr val="white"/>
                  </a:solidFill>
                </a:ln>
                <a:solidFill>
                  <a:prstClr val="white"/>
                </a:solidFill>
                <a:effectLst>
                  <a:outerShdw blurRad="38100" dist="19050" dir="2700000" algn="tl" rotWithShape="0">
                    <a:prstClr val="black">
                      <a:alpha val="40000"/>
                    </a:prstClr>
                  </a:outerShdw>
                </a:effectLst>
                <a:uLnTx/>
                <a:uFillTx/>
                <a:latin typeface="Calibri"/>
                <a:ea typeface="+mn-ea"/>
                <a:cs typeface="+mn-cs"/>
              </a:rPr>
              <a:t> </a:t>
            </a:r>
            <a:endParaRPr kumimoji="0" lang="en-US" sz="2400" b="1" i="0" u="none" strike="noStrike" kern="1200" cap="none" spc="0" normalizeH="0" baseline="0" noProof="0" dirty="0">
              <a:ln w="0">
                <a:solidFill>
                  <a:prstClr val="white"/>
                </a:solidFill>
              </a:ln>
              <a:solidFill>
                <a:prstClr val="white"/>
              </a:solidFill>
              <a:effectLst>
                <a:outerShdw blurRad="38100" dist="19050" dir="2700000" algn="tl" rotWithShape="0">
                  <a:prstClr val="black">
                    <a:alpha val="40000"/>
                  </a:prstClr>
                </a:outerShdw>
              </a:effectLst>
              <a:uLnTx/>
              <a:uFillTx/>
              <a:latin typeface="Calibri"/>
              <a:ea typeface="+mn-ea"/>
              <a:cs typeface="+mn-cs"/>
            </a:endParaRPr>
          </a:p>
        </p:txBody>
      </p:sp>
      <p:sp>
        <p:nvSpPr>
          <p:cNvPr id="7" name="Rectangle 6">
            <a:extLst>
              <a:ext uri="{FF2B5EF4-FFF2-40B4-BE49-F238E27FC236}">
                <a16:creationId xmlns:a16="http://schemas.microsoft.com/office/drawing/2014/main" id="{D060E6B7-3DD4-A15D-BA29-5A8757197527}"/>
              </a:ext>
            </a:extLst>
          </p:cNvPr>
          <p:cNvSpPr/>
          <p:nvPr/>
        </p:nvSpPr>
        <p:spPr>
          <a:xfrm>
            <a:off x="4675416" y="1092854"/>
            <a:ext cx="5715000" cy="4616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w="0">
                  <a:solidFill>
                    <a:prstClr val="white"/>
                  </a:solidFill>
                </a:ln>
                <a:solidFill>
                  <a:prstClr val="white"/>
                </a:solidFill>
                <a:effectLst>
                  <a:outerShdw blurRad="38100" dist="19050" dir="2700000" algn="tl" rotWithShape="0">
                    <a:prstClr val="black">
                      <a:alpha val="40000"/>
                    </a:prstClr>
                  </a:outerShdw>
                </a:effectLst>
                <a:uLnTx/>
                <a:uFillTx/>
                <a:latin typeface="Calibri"/>
                <a:ea typeface="+mn-ea"/>
                <a:cs typeface="+mn-cs"/>
              </a:rPr>
              <a:t>Ενέργειες Δ/Α</a:t>
            </a:r>
            <a:endParaRPr kumimoji="0" lang="en-US" sz="2000" b="1" i="0" u="none" strike="noStrike" kern="1200" cap="none" spc="0" normalizeH="0" baseline="0" noProof="0" dirty="0">
              <a:ln w="0">
                <a:solidFill>
                  <a:prstClr val="white"/>
                </a:solidFill>
              </a:ln>
              <a:solidFill>
                <a:prstClr val="white"/>
              </a:solidFill>
              <a:effectLst>
                <a:outerShdw blurRad="38100" dist="19050" dir="2700000" algn="tl" rotWithShape="0">
                  <a:prstClr val="black">
                    <a:alpha val="40000"/>
                  </a:prstClr>
                </a:outerShdw>
              </a:effectLst>
              <a:uLnTx/>
              <a:uFillTx/>
              <a:latin typeface="Calibri"/>
              <a:ea typeface="+mn-ea"/>
              <a:cs typeface="+mn-cs"/>
            </a:endParaRPr>
          </a:p>
        </p:txBody>
      </p:sp>
      <p:graphicFrame>
        <p:nvGraphicFramePr>
          <p:cNvPr id="8" name="Table 7">
            <a:extLst>
              <a:ext uri="{FF2B5EF4-FFF2-40B4-BE49-F238E27FC236}">
                <a16:creationId xmlns:a16="http://schemas.microsoft.com/office/drawing/2014/main" id="{D55405FF-F5A8-3A27-65C9-E3E88983CE9A}"/>
              </a:ext>
            </a:extLst>
          </p:cNvPr>
          <p:cNvGraphicFramePr>
            <a:graphicFrameLocks noGrp="1"/>
          </p:cNvGraphicFramePr>
          <p:nvPr>
            <p:extLst>
              <p:ext uri="{D42A27DB-BD31-4B8C-83A1-F6EECF244321}">
                <p14:modId xmlns:p14="http://schemas.microsoft.com/office/powerpoint/2010/main" val="808643934"/>
              </p:ext>
            </p:extLst>
          </p:nvPr>
        </p:nvGraphicFramePr>
        <p:xfrm>
          <a:off x="348343" y="1554518"/>
          <a:ext cx="10042074" cy="4210628"/>
        </p:xfrm>
        <a:graphic>
          <a:graphicData uri="http://schemas.openxmlformats.org/drawingml/2006/table">
            <a:tbl>
              <a:tblPr firstRow="1" bandRow="1">
                <a:tableStyleId>{5C22544A-7EE6-4342-B048-85BDC9FD1C3A}</a:tableStyleId>
              </a:tblPr>
              <a:tblGrid>
                <a:gridCol w="4326294">
                  <a:extLst>
                    <a:ext uri="{9D8B030D-6E8A-4147-A177-3AD203B41FA5}">
                      <a16:colId xmlns:a16="http://schemas.microsoft.com/office/drawing/2014/main" val="2600055517"/>
                    </a:ext>
                  </a:extLst>
                </a:gridCol>
                <a:gridCol w="5715780">
                  <a:extLst>
                    <a:ext uri="{9D8B030D-6E8A-4147-A177-3AD203B41FA5}">
                      <a16:colId xmlns:a16="http://schemas.microsoft.com/office/drawing/2014/main" val="934526191"/>
                    </a:ext>
                  </a:extLst>
                </a:gridCol>
              </a:tblGrid>
              <a:tr h="2335522">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t>Eπ</a:t>
                      </a:r>
                      <a:r>
                        <a:rPr lang="en-US" sz="1200" b="1" dirty="0" err="1"/>
                        <a:t>ίσ</a:t>
                      </a:r>
                      <a:r>
                        <a:rPr lang="en-US" sz="1200" b="1" dirty="0"/>
                        <a:t>πευση </a:t>
                      </a:r>
                      <a:r>
                        <a:rPr lang="el-GR" sz="1200" b="1" dirty="0"/>
                        <a:t>των </a:t>
                      </a:r>
                      <a:r>
                        <a:rPr lang="en-US" sz="1200" b="1" dirty="0" err="1"/>
                        <a:t>δι</a:t>
                      </a:r>
                      <a:r>
                        <a:rPr lang="en-US" sz="1200" b="1" dirty="0"/>
                        <a:t>αδικασιών για την πρόσκληση, αξιολόγηση και υλοποίηση</a:t>
                      </a:r>
                      <a:r>
                        <a:rPr lang="el-GR" sz="1200" b="1" dirty="0"/>
                        <a:t> των</a:t>
                      </a:r>
                      <a:r>
                        <a:rPr lang="en-US" sz="1200" b="1" dirty="0"/>
                        <a:t> δράσεων στο δεύτερο μισό της π</a:t>
                      </a:r>
                      <a:r>
                        <a:rPr lang="en-US" sz="1200" b="1" dirty="0" err="1"/>
                        <a:t>ρογρ</a:t>
                      </a:r>
                      <a:r>
                        <a:rPr lang="en-US" sz="1200" b="1" dirty="0"/>
                        <a:t>αμματικής περιόδου</a:t>
                      </a:r>
                      <a:endParaRPr lang="el-GR" sz="1200" b="1" dirty="0">
                        <a:uFillTx/>
                      </a:endParaRPr>
                    </a:p>
                  </a:txBody>
                  <a:tcPr/>
                </a:tc>
                <a:tc>
                  <a:txBody>
                    <a:bodyPr/>
                    <a:lstStyle/>
                    <a:p>
                      <a:pPr marL="171450" lvl="0" indent="-171450">
                        <a:buFont typeface="Wingdings" panose="05000000000000000000" pitchFamily="2" charset="2"/>
                        <a:buChar char="ü"/>
                      </a:pPr>
                      <a:r>
                        <a:rPr lang="el-GR" sz="1200" b="1" kern="1200" dirty="0">
                          <a:solidFill>
                            <a:schemeClr val="dk1"/>
                          </a:solidFill>
                          <a:effectLst/>
                          <a:latin typeface="+mn-lt"/>
                          <a:ea typeface="+mn-ea"/>
                          <a:cs typeface="+mn-cs"/>
                        </a:rPr>
                        <a:t>Ορισμός της ΥΔΕΑΠ ως νέου Ενδιάμεσου Φορέα Υλοποίησης με την απόφαση 45277/07.02.2024 </a:t>
                      </a:r>
                    </a:p>
                    <a:p>
                      <a:pPr marL="0" lvl="0" indent="0">
                        <a:buFont typeface="Wingdings" panose="05000000000000000000" pitchFamily="2" charset="2"/>
                        <a:buNone/>
                      </a:pPr>
                      <a:endParaRPr lang="el-GR" sz="1200" b="1" kern="1200" dirty="0">
                        <a:solidFill>
                          <a:schemeClr val="dk1"/>
                        </a:solidFill>
                        <a:effectLst/>
                        <a:latin typeface="+mn-lt"/>
                        <a:ea typeface="+mn-ea"/>
                        <a:cs typeface="+mn-cs"/>
                      </a:endParaRPr>
                    </a:p>
                    <a:p>
                      <a:pPr marL="0" indent="0">
                        <a:buFont typeface="Arial" panose="020B0604020202020204" pitchFamily="34" charset="0"/>
                        <a:buNone/>
                      </a:pPr>
                      <a:r>
                        <a:rPr lang="el-GR" sz="1200" b="1" kern="1200" dirty="0">
                          <a:solidFill>
                            <a:schemeClr val="dk1"/>
                          </a:solidFill>
                          <a:effectLst/>
                          <a:latin typeface="+mn-lt"/>
                          <a:ea typeface="+mn-ea"/>
                          <a:cs typeface="+mn-cs"/>
                        </a:rPr>
                        <a:t>Στόχοι</a:t>
                      </a:r>
                      <a:r>
                        <a:rPr lang="en-US" sz="1200" b="1" kern="1200" dirty="0">
                          <a:solidFill>
                            <a:schemeClr val="dk1"/>
                          </a:solidFill>
                          <a:effectLst/>
                          <a:latin typeface="+mn-lt"/>
                          <a:ea typeface="+mn-ea"/>
                          <a:cs typeface="+mn-cs"/>
                        </a:rPr>
                        <a:t>:</a:t>
                      </a:r>
                      <a:r>
                        <a:rPr lang="el-GR" sz="1200" b="1" kern="1200" dirty="0">
                          <a:solidFill>
                            <a:schemeClr val="dk1"/>
                          </a:solidFill>
                          <a:effectLst/>
                          <a:latin typeface="+mn-lt"/>
                          <a:ea typeface="+mn-ea"/>
                          <a:cs typeface="+mn-cs"/>
                        </a:rPr>
                        <a:t>  </a:t>
                      </a:r>
                    </a:p>
                    <a:p>
                      <a:pPr marL="228600" indent="-228600">
                        <a:buFont typeface="+mj-lt"/>
                        <a:buAutoNum type="arabicPeriod"/>
                      </a:pPr>
                      <a:r>
                        <a:rPr lang="el-GR" sz="1200" b="0" kern="1200" dirty="0">
                          <a:solidFill>
                            <a:schemeClr val="dk1"/>
                          </a:solidFill>
                          <a:effectLst/>
                          <a:latin typeface="+mn-lt"/>
                          <a:ea typeface="+mn-ea"/>
                          <a:cs typeface="+mn-cs"/>
                        </a:rPr>
                        <a:t>Καλύτερος εντοπισμός πιθανών καθυστερήσεων και κενών στην υλοποίηση</a:t>
                      </a:r>
                    </a:p>
                    <a:p>
                      <a:pPr marL="228600" indent="-228600">
                        <a:buFont typeface="+mj-lt"/>
                        <a:buAutoNum type="arabicPeriod"/>
                      </a:pPr>
                      <a:r>
                        <a:rPr lang="el-GR" sz="1200" b="0" kern="1200" dirty="0">
                          <a:solidFill>
                            <a:schemeClr val="dk1"/>
                          </a:solidFill>
                          <a:effectLst/>
                          <a:latin typeface="+mn-lt"/>
                          <a:ea typeface="+mn-ea"/>
                          <a:cs typeface="+mn-cs"/>
                        </a:rPr>
                        <a:t>Επιτάχυνση της υλοποίησης των δράσεων που της έχουν εκχωρηθεί </a:t>
                      </a:r>
                      <a:endParaRPr lang="en-GB" sz="1200" b="0" kern="1200" dirty="0">
                        <a:solidFill>
                          <a:schemeClr val="dk1"/>
                        </a:solidFill>
                        <a:effectLst/>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1045912990"/>
                  </a:ext>
                </a:extLst>
              </a:tr>
              <a:tr h="1875106">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1200" b="1" kern="1200" dirty="0">
                          <a:solidFill>
                            <a:schemeClr val="lt1"/>
                          </a:solidFill>
                          <a:latin typeface="+mn-lt"/>
                          <a:ea typeface="+mn-ea"/>
                          <a:cs typeface="+mn-cs"/>
                        </a:rPr>
                        <a:t>Ε</a:t>
                      </a:r>
                      <a:r>
                        <a:rPr lang="en-US" sz="1200" b="1" kern="1200" dirty="0">
                          <a:solidFill>
                            <a:schemeClr val="lt1"/>
                          </a:solidFill>
                          <a:latin typeface="+mn-lt"/>
                          <a:ea typeface="+mn-ea"/>
                          <a:cs typeface="+mn-cs"/>
                        </a:rPr>
                        <a:t>π</a:t>
                      </a:r>
                      <a:r>
                        <a:rPr lang="en-US" sz="1200" b="1" kern="1200" dirty="0" err="1">
                          <a:solidFill>
                            <a:schemeClr val="lt1"/>
                          </a:solidFill>
                          <a:latin typeface="+mn-lt"/>
                          <a:ea typeface="+mn-ea"/>
                          <a:cs typeface="+mn-cs"/>
                        </a:rPr>
                        <a:t>ικ</a:t>
                      </a:r>
                      <a:r>
                        <a:rPr lang="en-US" sz="1200" b="1" kern="1200" dirty="0">
                          <a:solidFill>
                            <a:schemeClr val="lt1"/>
                          </a:solidFill>
                          <a:latin typeface="+mn-lt"/>
                          <a:ea typeface="+mn-ea"/>
                          <a:cs typeface="+mn-cs"/>
                        </a:rPr>
                        <a:t>αιροποίηση του ΣΔΕ έτσι ώστε να ξεκινάει γρήγορα η υλοποίηση των</a:t>
                      </a:r>
                      <a:r>
                        <a:rPr lang="el-GR" sz="1200" b="1" kern="1200" dirty="0">
                          <a:solidFill>
                            <a:schemeClr val="lt1"/>
                          </a:solidFill>
                          <a:latin typeface="+mn-lt"/>
                          <a:ea typeface="+mn-ea"/>
                          <a:cs typeface="+mn-cs"/>
                        </a:rPr>
                        <a:t> Ειδικών</a:t>
                      </a:r>
                      <a:r>
                        <a:rPr lang="en-US" sz="1200" b="1" kern="1200" dirty="0">
                          <a:solidFill>
                            <a:schemeClr val="lt1"/>
                          </a:solidFill>
                          <a:latin typeface="+mn-lt"/>
                          <a:ea typeface="+mn-ea"/>
                          <a:cs typeface="+mn-cs"/>
                        </a:rPr>
                        <a:t> </a:t>
                      </a:r>
                      <a:r>
                        <a:rPr lang="el-GR" sz="1200" b="1" kern="1200" dirty="0">
                          <a:solidFill>
                            <a:schemeClr val="lt1"/>
                          </a:solidFill>
                          <a:latin typeface="+mn-lt"/>
                          <a:ea typeface="+mn-ea"/>
                          <a:cs typeface="+mn-cs"/>
                        </a:rPr>
                        <a:t>Δ</a:t>
                      </a:r>
                      <a:r>
                        <a:rPr lang="en-US" sz="1200" b="1" kern="1200" dirty="0" err="1">
                          <a:solidFill>
                            <a:schemeClr val="lt1"/>
                          </a:solidFill>
                          <a:latin typeface="+mn-lt"/>
                          <a:ea typeface="+mn-ea"/>
                          <a:cs typeface="+mn-cs"/>
                        </a:rPr>
                        <a:t>ράσεων</a:t>
                      </a:r>
                      <a:endParaRPr lang="el-GR" sz="1200" b="1" kern="1200" dirty="0">
                        <a:solidFill>
                          <a:schemeClr val="lt1"/>
                        </a:solidFill>
                        <a:latin typeface="+mn-lt"/>
                        <a:ea typeface="+mn-ea"/>
                        <a:cs typeface="+mn-cs"/>
                      </a:endParaRPr>
                    </a:p>
                  </a:txBody>
                  <a:tcPr>
                    <a:solidFill>
                      <a:schemeClr val="accent1"/>
                    </a:solidFill>
                  </a:tcPr>
                </a:tc>
                <a:tc>
                  <a:txBody>
                    <a:bodyPr/>
                    <a:lstStyle/>
                    <a:p>
                      <a:pPr marL="285750" lvl="1" indent="-285750" algn="l" defTabSz="755650" rtl="0" eaLnBrk="1" latinLnBrk="0" hangingPunct="1">
                        <a:lnSpc>
                          <a:spcPct val="90000"/>
                        </a:lnSpc>
                        <a:spcBef>
                          <a:spcPct val="0"/>
                        </a:spcBef>
                        <a:spcAft>
                          <a:spcPct val="15000"/>
                        </a:spcAft>
                        <a:buFont typeface="Wingdings" panose="05000000000000000000" pitchFamily="2" charset="2"/>
                        <a:buChar char="ü"/>
                      </a:pPr>
                      <a:r>
                        <a:rPr lang="el-GR" sz="1200" b="1" kern="1200" dirty="0">
                          <a:solidFill>
                            <a:schemeClr val="dk1"/>
                          </a:solidFill>
                          <a:effectLst/>
                          <a:latin typeface="+mn-lt"/>
                          <a:ea typeface="+mn-ea"/>
                          <a:cs typeface="+mn-cs"/>
                        </a:rPr>
                        <a:t>Ε</a:t>
                      </a:r>
                      <a:r>
                        <a:rPr lang="en-US" sz="1200" b="1" kern="1200" dirty="0">
                          <a:solidFill>
                            <a:schemeClr val="dk1"/>
                          </a:solidFill>
                          <a:effectLst/>
                          <a:latin typeface="+mn-lt"/>
                          <a:ea typeface="+mn-ea"/>
                          <a:cs typeface="+mn-cs"/>
                        </a:rPr>
                        <a:t>π</a:t>
                      </a:r>
                      <a:r>
                        <a:rPr lang="en-US" sz="1200" b="1" kern="1200" dirty="0" err="1">
                          <a:solidFill>
                            <a:schemeClr val="dk1"/>
                          </a:solidFill>
                          <a:effectLst/>
                          <a:latin typeface="+mn-lt"/>
                          <a:ea typeface="+mn-ea"/>
                          <a:cs typeface="+mn-cs"/>
                        </a:rPr>
                        <a:t>ικ</a:t>
                      </a:r>
                      <a:r>
                        <a:rPr lang="en-US" sz="1200" b="1" kern="1200" dirty="0">
                          <a:solidFill>
                            <a:schemeClr val="dk1"/>
                          </a:solidFill>
                          <a:effectLst/>
                          <a:latin typeface="+mn-lt"/>
                          <a:ea typeface="+mn-ea"/>
                          <a:cs typeface="+mn-cs"/>
                        </a:rPr>
                        <a:t>αιροποίηση του ΣΔΕ</a:t>
                      </a:r>
                      <a:r>
                        <a:rPr lang="el-GR" sz="1200" b="1" kern="1200" dirty="0">
                          <a:solidFill>
                            <a:schemeClr val="dk1"/>
                          </a:solidFill>
                          <a:effectLst/>
                          <a:latin typeface="+mn-lt"/>
                          <a:ea typeface="+mn-ea"/>
                          <a:cs typeface="+mn-cs"/>
                        </a:rPr>
                        <a:t> </a:t>
                      </a:r>
                      <a:r>
                        <a:rPr lang="en-US" sz="1200" kern="1200" dirty="0" err="1">
                          <a:solidFill>
                            <a:schemeClr val="dk1"/>
                          </a:solidFill>
                          <a:effectLst/>
                          <a:latin typeface="+mn-lt"/>
                          <a:ea typeface="+mn-ea"/>
                          <a:cs typeface="+mn-cs"/>
                        </a:rPr>
                        <a:t>ώστε</a:t>
                      </a:r>
                      <a:r>
                        <a:rPr lang="en-US" sz="1200" kern="1200" dirty="0">
                          <a:solidFill>
                            <a:schemeClr val="dk1"/>
                          </a:solidFill>
                          <a:effectLst/>
                          <a:latin typeface="+mn-lt"/>
                          <a:ea typeface="+mn-ea"/>
                          <a:cs typeface="+mn-cs"/>
                        </a:rPr>
                        <a:t> να εκκινούν πιο έγκαιρα οι διαδικασίες ωρίμανσης για την υποβολή των τεχνικών δελτίων πράξης μέσω του ΟΠΣ εκ μέρους των δικαιούχων παράλληλα με τις διαδικασίες υποβολής  της πρότασης προς την Ευρ. Επ</a:t>
                      </a:r>
                      <a:r>
                        <a:rPr lang="en-US" sz="1200" kern="1200" dirty="0" err="1">
                          <a:solidFill>
                            <a:schemeClr val="dk1"/>
                          </a:solidFill>
                          <a:effectLst/>
                          <a:latin typeface="+mn-lt"/>
                          <a:ea typeface="+mn-ea"/>
                          <a:cs typeface="+mn-cs"/>
                        </a:rPr>
                        <a:t>ιτρο</a:t>
                      </a:r>
                      <a:r>
                        <a:rPr lang="en-US" sz="1200" kern="1200" dirty="0">
                          <a:solidFill>
                            <a:schemeClr val="dk1"/>
                          </a:solidFill>
                          <a:effectLst/>
                          <a:latin typeface="+mn-lt"/>
                          <a:ea typeface="+mn-ea"/>
                          <a:cs typeface="+mn-cs"/>
                        </a:rPr>
                        <a:t>πή</a:t>
                      </a:r>
                      <a:r>
                        <a:rPr lang="el-GR" sz="1200" kern="1200" dirty="0">
                          <a:solidFill>
                            <a:schemeClr val="dk1"/>
                          </a:solidFill>
                          <a:effectLst/>
                          <a:latin typeface="+mn-lt"/>
                          <a:ea typeface="+mn-ea"/>
                          <a:cs typeface="+mn-cs"/>
                        </a:rPr>
                        <a:t> </a:t>
                      </a:r>
                    </a:p>
                    <a:p>
                      <a:pPr marL="0" lvl="1" indent="0" algn="l" defTabSz="755650" rtl="0" eaLnBrk="1" latinLnBrk="0" hangingPunct="1">
                        <a:lnSpc>
                          <a:spcPct val="90000"/>
                        </a:lnSpc>
                        <a:spcBef>
                          <a:spcPct val="0"/>
                        </a:spcBef>
                        <a:spcAft>
                          <a:spcPct val="15000"/>
                        </a:spcAft>
                        <a:buFont typeface="Wingdings" panose="05000000000000000000" pitchFamily="2" charset="2"/>
                        <a:buNone/>
                      </a:pPr>
                      <a:endParaRPr lang="el-GR" sz="1200" b="0" kern="1200" dirty="0">
                        <a:solidFill>
                          <a:schemeClr val="dk1"/>
                        </a:solidFill>
                        <a:effectLst/>
                        <a:latin typeface="+mn-lt"/>
                        <a:ea typeface="+mn-ea"/>
                        <a:cs typeface="+mn-cs"/>
                      </a:endParaRPr>
                    </a:p>
                    <a:p>
                      <a:pPr marL="0" lvl="1" indent="0" algn="l" defTabSz="755650" rtl="0" eaLnBrk="1" latinLnBrk="0" hangingPunct="1">
                        <a:lnSpc>
                          <a:spcPct val="90000"/>
                        </a:lnSpc>
                        <a:spcBef>
                          <a:spcPct val="0"/>
                        </a:spcBef>
                        <a:spcAft>
                          <a:spcPct val="15000"/>
                        </a:spcAft>
                        <a:buFont typeface="Wingdings" panose="05000000000000000000" pitchFamily="2" charset="2"/>
                        <a:buNone/>
                      </a:pPr>
                      <a:r>
                        <a:rPr lang="en-US" sz="1200" b="1" kern="1200" dirty="0" err="1">
                          <a:solidFill>
                            <a:schemeClr val="dk1"/>
                          </a:solidFill>
                          <a:effectLst/>
                          <a:latin typeface="+mn-lt"/>
                          <a:ea typeface="+mn-ea"/>
                          <a:cs typeface="+mn-cs"/>
                        </a:rPr>
                        <a:t>Στόχος</a:t>
                      </a:r>
                      <a:r>
                        <a:rPr lang="en-US" sz="1200" b="1" kern="1200" dirty="0">
                          <a:solidFill>
                            <a:schemeClr val="dk1"/>
                          </a:solidFill>
                          <a:effectLst/>
                          <a:latin typeface="+mn-lt"/>
                          <a:ea typeface="+mn-ea"/>
                          <a:cs typeface="+mn-cs"/>
                        </a:rPr>
                        <a:t>: </a:t>
                      </a:r>
                      <a:r>
                        <a:rPr lang="el-GR" sz="1200" b="0" kern="1200" dirty="0">
                          <a:solidFill>
                            <a:schemeClr val="dk1"/>
                          </a:solidFill>
                          <a:effectLst/>
                          <a:latin typeface="+mn-lt"/>
                          <a:ea typeface="+mn-ea"/>
                          <a:cs typeface="+mn-cs"/>
                        </a:rPr>
                        <a:t>Άμεση</a:t>
                      </a:r>
                      <a:r>
                        <a:rPr lang="en-US" sz="1200" kern="1200" dirty="0">
                          <a:solidFill>
                            <a:schemeClr val="dk1"/>
                          </a:solidFill>
                          <a:effectLst/>
                          <a:latin typeface="+mn-lt"/>
                          <a:ea typeface="+mn-ea"/>
                          <a:cs typeface="+mn-cs"/>
                        </a:rPr>
                        <a:t> εκκίνηση υλοποίησης των </a:t>
                      </a:r>
                      <a:r>
                        <a:rPr lang="el-GR" sz="1200" kern="1200" dirty="0">
                          <a:solidFill>
                            <a:schemeClr val="dk1"/>
                          </a:solidFill>
                          <a:effectLst/>
                          <a:latin typeface="+mn-lt"/>
                          <a:ea typeface="+mn-ea"/>
                          <a:cs typeface="+mn-cs"/>
                        </a:rPr>
                        <a:t>Ε</a:t>
                      </a:r>
                      <a:r>
                        <a:rPr lang="en-US" sz="1200" kern="1200" dirty="0" err="1">
                          <a:solidFill>
                            <a:schemeClr val="dk1"/>
                          </a:solidFill>
                          <a:effectLst/>
                          <a:latin typeface="+mn-lt"/>
                          <a:ea typeface="+mn-ea"/>
                          <a:cs typeface="+mn-cs"/>
                        </a:rPr>
                        <a:t>ιδικών</a:t>
                      </a:r>
                      <a:r>
                        <a:rPr lang="en-US" sz="1200" kern="1200" dirty="0">
                          <a:solidFill>
                            <a:schemeClr val="dk1"/>
                          </a:solidFill>
                          <a:effectLst/>
                          <a:latin typeface="+mn-lt"/>
                          <a:ea typeface="+mn-ea"/>
                          <a:cs typeface="+mn-cs"/>
                        </a:rPr>
                        <a:t> </a:t>
                      </a:r>
                      <a:r>
                        <a:rPr lang="el-GR" sz="1200" kern="1200" dirty="0">
                          <a:solidFill>
                            <a:schemeClr val="dk1"/>
                          </a:solidFill>
                          <a:effectLst/>
                          <a:latin typeface="+mn-lt"/>
                          <a:ea typeface="+mn-ea"/>
                          <a:cs typeface="+mn-cs"/>
                        </a:rPr>
                        <a:t>Δ</a:t>
                      </a:r>
                      <a:r>
                        <a:rPr lang="en-US" sz="1200" kern="1200" dirty="0" err="1">
                          <a:solidFill>
                            <a:schemeClr val="dk1"/>
                          </a:solidFill>
                          <a:effectLst/>
                          <a:latin typeface="+mn-lt"/>
                          <a:ea typeface="+mn-ea"/>
                          <a:cs typeface="+mn-cs"/>
                        </a:rPr>
                        <a:t>ράσεων</a:t>
                      </a:r>
                      <a:r>
                        <a:rPr lang="en-US" sz="1200" kern="1200" dirty="0">
                          <a:solidFill>
                            <a:schemeClr val="dk1"/>
                          </a:solidFill>
                          <a:effectLst/>
                          <a:latin typeface="+mn-lt"/>
                          <a:ea typeface="+mn-ea"/>
                          <a:cs typeface="+mn-cs"/>
                        </a:rPr>
                        <a:t> οι οπ</a:t>
                      </a:r>
                      <a:r>
                        <a:rPr lang="en-US" sz="1200" kern="1200" dirty="0" err="1">
                          <a:solidFill>
                            <a:schemeClr val="dk1"/>
                          </a:solidFill>
                          <a:effectLst/>
                          <a:latin typeface="+mn-lt"/>
                          <a:ea typeface="+mn-ea"/>
                          <a:cs typeface="+mn-cs"/>
                        </a:rPr>
                        <a:t>οίες</a:t>
                      </a:r>
                      <a:r>
                        <a:rPr lang="en-US" sz="1200" kern="1200" dirty="0">
                          <a:solidFill>
                            <a:schemeClr val="dk1"/>
                          </a:solidFill>
                          <a:effectLst/>
                          <a:latin typeface="+mn-lt"/>
                          <a:ea typeface="+mn-ea"/>
                          <a:cs typeface="+mn-cs"/>
                        </a:rPr>
                        <a:t> </a:t>
                      </a:r>
                      <a:r>
                        <a:rPr lang="el-GR" sz="1200" kern="1200" dirty="0">
                          <a:solidFill>
                            <a:schemeClr val="dk1"/>
                          </a:solidFill>
                          <a:effectLst/>
                          <a:latin typeface="+mn-lt"/>
                          <a:ea typeface="+mn-ea"/>
                          <a:cs typeface="+mn-cs"/>
                        </a:rPr>
                        <a:t>λαμβάνουν</a:t>
                      </a:r>
                      <a:r>
                        <a:rPr lang="en-US" sz="1200" kern="1200" dirty="0">
                          <a:solidFill>
                            <a:schemeClr val="dk1"/>
                          </a:solidFill>
                          <a:effectLst/>
                          <a:latin typeface="+mn-lt"/>
                          <a:ea typeface="+mn-ea"/>
                          <a:cs typeface="+mn-cs"/>
                        </a:rPr>
                        <a:t> έγκριση χρηματοδότησης από την Ευρ</a:t>
                      </a:r>
                      <a:r>
                        <a:rPr lang="el-GR" sz="1200" kern="1200" dirty="0">
                          <a:solidFill>
                            <a:schemeClr val="dk1"/>
                          </a:solidFill>
                          <a:effectLst/>
                          <a:latin typeface="+mn-lt"/>
                          <a:ea typeface="+mn-ea"/>
                          <a:cs typeface="+mn-cs"/>
                        </a:rPr>
                        <a:t>.</a:t>
                      </a:r>
                      <a:r>
                        <a:rPr lang="en-US" sz="1200" kern="1200" dirty="0">
                          <a:solidFill>
                            <a:schemeClr val="dk1"/>
                          </a:solidFill>
                          <a:effectLst/>
                          <a:latin typeface="+mn-lt"/>
                          <a:ea typeface="+mn-ea"/>
                          <a:cs typeface="+mn-cs"/>
                        </a:rPr>
                        <a:t> Επ</a:t>
                      </a:r>
                      <a:r>
                        <a:rPr lang="en-US" sz="1200" kern="1200" dirty="0" err="1">
                          <a:solidFill>
                            <a:schemeClr val="dk1"/>
                          </a:solidFill>
                          <a:effectLst/>
                          <a:latin typeface="+mn-lt"/>
                          <a:ea typeface="+mn-ea"/>
                          <a:cs typeface="+mn-cs"/>
                        </a:rPr>
                        <a:t>ιτρο</a:t>
                      </a:r>
                      <a:r>
                        <a:rPr lang="en-US" sz="1200" kern="1200" dirty="0">
                          <a:solidFill>
                            <a:schemeClr val="dk1"/>
                          </a:solidFill>
                          <a:effectLst/>
                          <a:latin typeface="+mn-lt"/>
                          <a:ea typeface="+mn-ea"/>
                          <a:cs typeface="+mn-cs"/>
                        </a:rPr>
                        <a:t>πή</a:t>
                      </a:r>
                      <a:endParaRPr lang="el-GR" sz="1200" kern="1200" dirty="0">
                        <a:solidFill>
                          <a:schemeClr val="dk1"/>
                        </a:solidFill>
                        <a:effectLst/>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2365199971"/>
                  </a:ext>
                </a:extLst>
              </a:tr>
            </a:tbl>
          </a:graphicData>
        </a:graphic>
      </p:graphicFrame>
    </p:spTree>
    <p:extLst>
      <p:ext uri="{BB962C8B-B14F-4D97-AF65-F5344CB8AC3E}">
        <p14:creationId xmlns:p14="http://schemas.microsoft.com/office/powerpoint/2010/main" val="3086561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3A0BFB-9AF8-7EF3-56B8-1E7B3A01BDD5}"/>
            </a:ext>
          </a:extLst>
        </p:cNvPr>
        <p:cNvGrpSpPr/>
        <p:nvPr/>
      </p:nvGrpSpPr>
      <p:grpSpPr>
        <a:xfrm>
          <a:off x="0" y="0"/>
          <a:ext cx="0" cy="0"/>
          <a:chOff x="0" y="0"/>
          <a:chExt cx="0" cy="0"/>
        </a:xfrm>
      </p:grpSpPr>
      <p:pic>
        <p:nvPicPr>
          <p:cNvPr id="3" name="Picture 2" descr="A close-up of a blue and green object&#10;&#10;AI-generated content may be incorrect.">
            <a:extLst>
              <a:ext uri="{FF2B5EF4-FFF2-40B4-BE49-F238E27FC236}">
                <a16:creationId xmlns:a16="http://schemas.microsoft.com/office/drawing/2014/main" id="{24FF3B50-DD50-E2D9-B282-3226BB5041D8}"/>
              </a:ext>
            </a:extLst>
          </p:cNvPr>
          <p:cNvPicPr>
            <a:picLocks noGrp="1" noRot="1" noChangeAspect="1" noMove="1" noResize="1" noEditPoints="1" noAdjustHandles="1" noChangeArrowheads="1" noChangeShapeType="1" noCrop="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FE1E9742-FE7E-10E2-EAD8-530CF631F1B3}"/>
              </a:ext>
            </a:extLst>
          </p:cNvPr>
          <p:cNvSpPr txBox="1"/>
          <p:nvPr/>
        </p:nvSpPr>
        <p:spPr>
          <a:xfrm>
            <a:off x="79370" y="522561"/>
            <a:ext cx="10558150" cy="1200329"/>
          </a:xfrm>
          <a:prstGeom prst="rect">
            <a:avLst/>
          </a:prstGeom>
          <a:noFill/>
        </p:spPr>
        <p:txBody>
          <a:bodyPr wrap="square" rtlCol="0">
            <a:spAutoFit/>
          </a:bodyPr>
          <a:lstStyle/>
          <a:p>
            <a:r>
              <a:rPr lang="el-GR" sz="2400" b="1" dirty="0">
                <a:ln w="22225">
                  <a:noFill/>
                  <a:prstDash val="solid"/>
                </a:ln>
                <a:blipFill dpi="0" rotWithShape="1">
                  <a:blip r:embed="rId4">
                    <a:extLst>
                      <a:ext uri="{28A0092B-C50C-407E-A947-70E740481C1C}">
                        <a14:useLocalDpi xmlns:a14="http://schemas.microsoft.com/office/drawing/2010/main" val="0"/>
                      </a:ext>
                    </a:extLst>
                  </a:blip>
                  <a:srcRect/>
                  <a:stretch>
                    <a:fillRect/>
                  </a:stretch>
                </a:blipFill>
                <a:cs typeface="Aharoni" panose="020B0604020202020204" pitchFamily="2" charset="-79"/>
              </a:rPr>
              <a:t>1η Ενδιάμεση Αξιολόγηση ΤΕΑ 2021-2027</a:t>
            </a:r>
            <a:endParaRPr lang="en-US" sz="2400" b="1" dirty="0">
              <a:ln w="22225">
                <a:noFill/>
                <a:prstDash val="solid"/>
              </a:ln>
              <a:blipFill dpi="0" rotWithShape="1">
                <a:blip r:embed="rId4">
                  <a:extLst>
                    <a:ext uri="{28A0092B-C50C-407E-A947-70E740481C1C}">
                      <a14:useLocalDpi xmlns:a14="http://schemas.microsoft.com/office/drawing/2010/main" val="0"/>
                    </a:ext>
                  </a:extLst>
                </a:blip>
                <a:srcRect/>
                <a:stretch>
                  <a:fillRect/>
                </a:stretch>
              </a:blipFill>
              <a:cs typeface="Aharoni" panose="020B0604020202020204" pitchFamily="2" charset="-79"/>
            </a:endParaRPr>
          </a:p>
          <a:p>
            <a:endParaRPr lang="en-US" sz="2400" b="1" dirty="0">
              <a:ln w="22225">
                <a:noFill/>
                <a:prstDash val="solid"/>
              </a:ln>
              <a:blipFill dpi="0" rotWithShape="1">
                <a:blip r:embed="rId4">
                  <a:extLst>
                    <a:ext uri="{28A0092B-C50C-407E-A947-70E740481C1C}">
                      <a14:useLocalDpi xmlns:a14="http://schemas.microsoft.com/office/drawing/2010/main" val="0"/>
                    </a:ext>
                  </a:extLst>
                </a:blip>
                <a:srcRect/>
                <a:stretch>
                  <a:fillRect/>
                </a:stretch>
              </a:blipFill>
              <a:cs typeface="Aharoni" panose="020B0604020202020204"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w="22225">
                <a:noFill/>
                <a:prstDash val="solid"/>
              </a:ln>
              <a:blipFill dpi="0" rotWithShape="1">
                <a:blip r:embed="rId4">
                  <a:extLst>
                    <a:ext uri="{28A0092B-C50C-407E-A947-70E740481C1C}">
                      <a14:useLocalDpi xmlns:a14="http://schemas.microsoft.com/office/drawing/2010/main" val="0"/>
                    </a:ext>
                  </a:extLst>
                </a:blip>
                <a:srcRect/>
                <a:stretch>
                  <a:fillRect/>
                </a:stretch>
              </a:blipFill>
              <a:effectLst/>
              <a:uLnTx/>
              <a:uFillTx/>
              <a:latin typeface="Calibri"/>
              <a:ea typeface="+mn-ea"/>
              <a:cs typeface="Aharoni" panose="020B0604020202020204" pitchFamily="2" charset="-79"/>
            </a:endParaRPr>
          </a:p>
        </p:txBody>
      </p:sp>
      <p:sp>
        <p:nvSpPr>
          <p:cNvPr id="9" name="Rectangle 8">
            <a:extLst>
              <a:ext uri="{FF2B5EF4-FFF2-40B4-BE49-F238E27FC236}">
                <a16:creationId xmlns:a16="http://schemas.microsoft.com/office/drawing/2014/main" id="{4E142781-C50C-7B4F-BB04-CA7985CC5C68}"/>
              </a:ext>
            </a:extLst>
          </p:cNvPr>
          <p:cNvSpPr/>
          <p:nvPr/>
        </p:nvSpPr>
        <p:spPr>
          <a:xfrm>
            <a:off x="348342" y="1092854"/>
            <a:ext cx="4310744" cy="4616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000" b="1" dirty="0">
                <a:ln w="0">
                  <a:solidFill>
                    <a:prstClr val="white"/>
                  </a:solidFill>
                </a:ln>
                <a:solidFill>
                  <a:prstClr val="white"/>
                </a:solidFill>
                <a:effectLst>
                  <a:outerShdw blurRad="38100" dist="19050" dir="2700000" algn="tl" rotWithShape="0">
                    <a:prstClr val="black">
                      <a:alpha val="40000"/>
                    </a:prstClr>
                  </a:outerShdw>
                </a:effectLst>
                <a:latin typeface="Calibri"/>
              </a:rPr>
              <a:t>Προτάσεις</a:t>
            </a:r>
            <a:r>
              <a:rPr kumimoji="0" lang="el-GR" sz="2400" b="1" i="0" u="none" strike="noStrike" kern="1200" cap="none" spc="0" normalizeH="0" baseline="0" noProof="0" dirty="0">
                <a:ln w="0">
                  <a:solidFill>
                    <a:prstClr val="white"/>
                  </a:solidFill>
                </a:ln>
                <a:solidFill>
                  <a:prstClr val="white"/>
                </a:solidFill>
                <a:effectLst>
                  <a:outerShdw blurRad="38100" dist="19050" dir="2700000" algn="tl" rotWithShape="0">
                    <a:prstClr val="black">
                      <a:alpha val="40000"/>
                    </a:prstClr>
                  </a:outerShdw>
                </a:effectLst>
                <a:uLnTx/>
                <a:uFillTx/>
                <a:latin typeface="Calibri"/>
                <a:ea typeface="+mn-ea"/>
                <a:cs typeface="+mn-cs"/>
              </a:rPr>
              <a:t> </a:t>
            </a:r>
            <a:endParaRPr kumimoji="0" lang="en-US" sz="2400" b="1" i="0" u="none" strike="noStrike" kern="1200" cap="none" spc="0" normalizeH="0" baseline="0" noProof="0" dirty="0">
              <a:ln w="0">
                <a:solidFill>
                  <a:prstClr val="white"/>
                </a:solidFill>
              </a:ln>
              <a:solidFill>
                <a:prstClr val="white"/>
              </a:solidFill>
              <a:effectLst>
                <a:outerShdw blurRad="38100" dist="19050" dir="2700000" algn="tl" rotWithShape="0">
                  <a:prstClr val="black">
                    <a:alpha val="40000"/>
                  </a:prstClr>
                </a:outerShdw>
              </a:effectLst>
              <a:uLnTx/>
              <a:uFillTx/>
              <a:latin typeface="Calibri"/>
              <a:ea typeface="+mn-ea"/>
              <a:cs typeface="+mn-cs"/>
            </a:endParaRPr>
          </a:p>
        </p:txBody>
      </p:sp>
      <p:sp>
        <p:nvSpPr>
          <p:cNvPr id="7" name="Rectangle 6">
            <a:extLst>
              <a:ext uri="{FF2B5EF4-FFF2-40B4-BE49-F238E27FC236}">
                <a16:creationId xmlns:a16="http://schemas.microsoft.com/office/drawing/2014/main" id="{A15BDAF7-215E-D813-A6BC-D506E4099140}"/>
              </a:ext>
            </a:extLst>
          </p:cNvPr>
          <p:cNvSpPr/>
          <p:nvPr/>
        </p:nvSpPr>
        <p:spPr>
          <a:xfrm>
            <a:off x="4675416" y="1092854"/>
            <a:ext cx="5715000" cy="4616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w="0">
                  <a:solidFill>
                    <a:prstClr val="white"/>
                  </a:solidFill>
                </a:ln>
                <a:solidFill>
                  <a:prstClr val="white"/>
                </a:solidFill>
                <a:effectLst>
                  <a:outerShdw blurRad="38100" dist="19050" dir="2700000" algn="tl" rotWithShape="0">
                    <a:prstClr val="black">
                      <a:alpha val="40000"/>
                    </a:prstClr>
                  </a:outerShdw>
                </a:effectLst>
                <a:uLnTx/>
                <a:uFillTx/>
                <a:latin typeface="Calibri"/>
                <a:ea typeface="+mn-ea"/>
                <a:cs typeface="+mn-cs"/>
              </a:rPr>
              <a:t>Ενέργειες Δ/Α</a:t>
            </a:r>
            <a:endParaRPr kumimoji="0" lang="en-US" sz="2000" b="1" i="0" u="none" strike="noStrike" kern="1200" cap="none" spc="0" normalizeH="0" baseline="0" noProof="0" dirty="0">
              <a:ln w="0">
                <a:solidFill>
                  <a:prstClr val="white"/>
                </a:solidFill>
              </a:ln>
              <a:solidFill>
                <a:prstClr val="white"/>
              </a:solidFill>
              <a:effectLst>
                <a:outerShdw blurRad="38100" dist="19050" dir="2700000" algn="tl" rotWithShape="0">
                  <a:prstClr val="black">
                    <a:alpha val="40000"/>
                  </a:prstClr>
                </a:outerShdw>
              </a:effectLst>
              <a:uLnTx/>
              <a:uFillTx/>
              <a:latin typeface="Calibri"/>
              <a:ea typeface="+mn-ea"/>
              <a:cs typeface="+mn-cs"/>
            </a:endParaRPr>
          </a:p>
        </p:txBody>
      </p:sp>
      <p:graphicFrame>
        <p:nvGraphicFramePr>
          <p:cNvPr id="8" name="Table 7">
            <a:extLst>
              <a:ext uri="{FF2B5EF4-FFF2-40B4-BE49-F238E27FC236}">
                <a16:creationId xmlns:a16="http://schemas.microsoft.com/office/drawing/2014/main" id="{044DD418-8062-B100-537C-A49E175F8D1B}"/>
              </a:ext>
            </a:extLst>
          </p:cNvPr>
          <p:cNvGraphicFramePr>
            <a:graphicFrameLocks noGrp="1"/>
          </p:cNvGraphicFramePr>
          <p:nvPr>
            <p:extLst>
              <p:ext uri="{D42A27DB-BD31-4B8C-83A1-F6EECF244321}">
                <p14:modId xmlns:p14="http://schemas.microsoft.com/office/powerpoint/2010/main" val="1941480529"/>
              </p:ext>
            </p:extLst>
          </p:nvPr>
        </p:nvGraphicFramePr>
        <p:xfrm>
          <a:off x="348343" y="1554518"/>
          <a:ext cx="10042074" cy="4351789"/>
        </p:xfrm>
        <a:graphic>
          <a:graphicData uri="http://schemas.openxmlformats.org/drawingml/2006/table">
            <a:tbl>
              <a:tblPr firstRow="1" bandRow="1">
                <a:tableStyleId>{5C22544A-7EE6-4342-B048-85BDC9FD1C3A}</a:tableStyleId>
              </a:tblPr>
              <a:tblGrid>
                <a:gridCol w="4326294">
                  <a:extLst>
                    <a:ext uri="{9D8B030D-6E8A-4147-A177-3AD203B41FA5}">
                      <a16:colId xmlns:a16="http://schemas.microsoft.com/office/drawing/2014/main" val="2600055517"/>
                    </a:ext>
                  </a:extLst>
                </a:gridCol>
                <a:gridCol w="5715780">
                  <a:extLst>
                    <a:ext uri="{9D8B030D-6E8A-4147-A177-3AD203B41FA5}">
                      <a16:colId xmlns:a16="http://schemas.microsoft.com/office/drawing/2014/main" val="934526191"/>
                    </a:ext>
                  </a:extLst>
                </a:gridCol>
              </a:tblGrid>
              <a:tr h="196195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err="1">
                          <a:solidFill>
                            <a:schemeClr val="lt1"/>
                          </a:solidFill>
                          <a:latin typeface="+mn-lt"/>
                          <a:ea typeface="+mn-ea"/>
                          <a:cs typeface="+mn-cs"/>
                        </a:rPr>
                        <a:t>Αν</a:t>
                      </a:r>
                      <a:r>
                        <a:rPr lang="en-US" sz="1200" b="1" kern="1200" dirty="0">
                          <a:solidFill>
                            <a:schemeClr val="lt1"/>
                          </a:solidFill>
                          <a:latin typeface="+mn-lt"/>
                          <a:ea typeface="+mn-ea"/>
                          <a:cs typeface="+mn-cs"/>
                        </a:rPr>
                        <a:t>αθεώρηση-επαναξιολόγηση-βελτίωση των ίδιων των διαδικασιών της Δ</a:t>
                      </a:r>
                      <a:r>
                        <a:rPr lang="el-GR" sz="1200" b="1" kern="1200" dirty="0">
                          <a:solidFill>
                            <a:schemeClr val="lt1"/>
                          </a:solidFill>
                          <a:latin typeface="+mn-lt"/>
                          <a:ea typeface="+mn-ea"/>
                          <a:cs typeface="+mn-cs"/>
                        </a:rPr>
                        <a:t>/</a:t>
                      </a:r>
                      <a:r>
                        <a:rPr lang="en-US" sz="1200" b="1" kern="1200" dirty="0">
                          <a:solidFill>
                            <a:schemeClr val="lt1"/>
                          </a:solidFill>
                          <a:latin typeface="+mn-lt"/>
                          <a:ea typeface="+mn-ea"/>
                          <a:cs typeface="+mn-cs"/>
                        </a:rPr>
                        <a:t>Α, προκειμένου να αντιμετωπιστούν τα ζητήματα καθυστέρησης καταβολής χρηματοδότησης και του έγκαιρου ελέγχου και οριστικοποίησης των ΔΔΔ</a:t>
                      </a:r>
                      <a:endParaRPr lang="el-GR" sz="1200" b="1" kern="1200" dirty="0">
                        <a:solidFill>
                          <a:schemeClr val="lt1"/>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1" kern="1200" dirty="0">
                        <a:solidFill>
                          <a:schemeClr val="lt1"/>
                        </a:solidFill>
                        <a:latin typeface="+mn-lt"/>
                        <a:ea typeface="+mn-ea"/>
                        <a:cs typeface="+mn-cs"/>
                      </a:endParaRPr>
                    </a:p>
                  </a:txBody>
                  <a:tcPr>
                    <a:solidFill>
                      <a:schemeClr val="accent1"/>
                    </a:solidFill>
                  </a:tcPr>
                </a:tc>
                <a:tc>
                  <a:txBody>
                    <a:bodyPr/>
                    <a:lstStyle/>
                    <a:p>
                      <a:pPr marL="171450" lvl="0" indent="-171450">
                        <a:buFont typeface="Wingdings" panose="05000000000000000000" pitchFamily="2" charset="2"/>
                        <a:buChar char="ü"/>
                      </a:pPr>
                      <a:r>
                        <a:rPr lang="el-GR" sz="1200" b="1" kern="1200" dirty="0">
                          <a:solidFill>
                            <a:schemeClr val="dk1"/>
                          </a:solidFill>
                          <a:effectLst/>
                          <a:latin typeface="+mn-lt"/>
                          <a:ea typeface="+mn-ea"/>
                          <a:cs typeface="+mn-cs"/>
                        </a:rPr>
                        <a:t>Εντατική προετοιμασία για την κατάρτιση αιτημάτων πληρωμής και προβλέψεων δαπανών </a:t>
                      </a:r>
                      <a:r>
                        <a:rPr lang="el-GR" sz="1200" b="0" kern="1200" dirty="0">
                          <a:solidFill>
                            <a:schemeClr val="dk1"/>
                          </a:solidFill>
                          <a:effectLst/>
                          <a:latin typeface="+mn-lt"/>
                          <a:ea typeface="+mn-ea"/>
                          <a:cs typeface="+mn-cs"/>
                        </a:rPr>
                        <a:t>με σκοπό την έγκαιρη ολοκλήρωση  των αιτημάτων κατανομής ποσών για πληρωμές μέσω του ΟΠΣ </a:t>
                      </a:r>
                    </a:p>
                    <a:p>
                      <a:pPr marL="0" lvl="0" indent="0">
                        <a:buFont typeface="Wingdings" panose="05000000000000000000" pitchFamily="2" charset="2"/>
                        <a:buNone/>
                      </a:pPr>
                      <a:endParaRPr lang="el-GR" sz="1200" b="0" kern="1200" dirty="0">
                        <a:solidFill>
                          <a:schemeClr val="dk1"/>
                        </a:solidFill>
                        <a:effectLst/>
                        <a:latin typeface="+mn-lt"/>
                        <a:ea typeface="+mn-ea"/>
                        <a:cs typeface="+mn-cs"/>
                      </a:endParaRPr>
                    </a:p>
                    <a:p>
                      <a:pPr marL="171450" lvl="0" indent="-171450">
                        <a:buFont typeface="Wingdings" panose="05000000000000000000" pitchFamily="2" charset="2"/>
                        <a:buChar char="ü"/>
                      </a:pPr>
                      <a:r>
                        <a:rPr lang="el-GR" sz="1200" b="1" kern="1200" dirty="0">
                          <a:solidFill>
                            <a:schemeClr val="dk1"/>
                          </a:solidFill>
                          <a:effectLst/>
                          <a:latin typeface="+mn-lt"/>
                          <a:ea typeface="+mn-ea"/>
                          <a:cs typeface="+mn-cs"/>
                        </a:rPr>
                        <a:t>Έγκαιρη επικοινωνία με τη Γενική Διεύθυνση Δημοσίων Επενδύσεων του Υπουργείου Εθνικής Οικονομίας και Οικονομικών </a:t>
                      </a:r>
                      <a:r>
                        <a:rPr lang="el-GR" sz="1200" b="0" kern="1200" dirty="0">
                          <a:solidFill>
                            <a:schemeClr val="dk1"/>
                          </a:solidFill>
                          <a:effectLst/>
                          <a:latin typeface="+mn-lt"/>
                          <a:ea typeface="+mn-ea"/>
                          <a:cs typeface="+mn-cs"/>
                        </a:rPr>
                        <a:t>για την πίστωση των λογαριασμών πληρωμής μέσω της ηλεκτρονικής πλατφόρμας του προγράμματος Δημοσίων Επενδύσεων</a:t>
                      </a:r>
                      <a:endParaRPr lang="el-GR" sz="1200" b="1" kern="1200" dirty="0">
                        <a:solidFill>
                          <a:schemeClr val="dk1"/>
                        </a:solidFill>
                        <a:effectLst/>
                        <a:latin typeface="+mn-lt"/>
                        <a:ea typeface="+mn-ea"/>
                        <a:cs typeface="+mn-cs"/>
                      </a:endParaRPr>
                    </a:p>
                    <a:p>
                      <a:pPr marL="171450" lvl="0" indent="-171450">
                        <a:buFont typeface="Wingdings" panose="05000000000000000000" pitchFamily="2" charset="2"/>
                        <a:buChar char="ü"/>
                      </a:pPr>
                      <a:endParaRPr lang="el-GR" sz="1200" b="1" kern="1200" dirty="0">
                        <a:solidFill>
                          <a:schemeClr val="dk1"/>
                        </a:solidFill>
                        <a:effectLst/>
                        <a:latin typeface="+mn-lt"/>
                        <a:ea typeface="+mn-ea"/>
                        <a:cs typeface="+mn-cs"/>
                      </a:endParaRPr>
                    </a:p>
                    <a:p>
                      <a:pPr marL="0" indent="0">
                        <a:buFont typeface="Wingdings" panose="05000000000000000000" pitchFamily="2" charset="2"/>
                        <a:buNone/>
                      </a:pPr>
                      <a:r>
                        <a:rPr lang="en-US" sz="1200" b="1" kern="1200" dirty="0" err="1">
                          <a:solidFill>
                            <a:schemeClr val="dk1"/>
                          </a:solidFill>
                          <a:effectLst/>
                          <a:latin typeface="+mn-lt"/>
                          <a:ea typeface="+mn-ea"/>
                          <a:cs typeface="+mn-cs"/>
                        </a:rPr>
                        <a:t>Στόχος</a:t>
                      </a:r>
                      <a:r>
                        <a:rPr lang="en-US" sz="1200" b="1" kern="1200" dirty="0">
                          <a:solidFill>
                            <a:schemeClr val="dk1"/>
                          </a:solidFill>
                          <a:effectLst/>
                          <a:latin typeface="+mn-lt"/>
                          <a:ea typeface="+mn-ea"/>
                          <a:cs typeface="+mn-cs"/>
                        </a:rPr>
                        <a:t>:</a:t>
                      </a:r>
                      <a:r>
                        <a:rPr lang="el-GR" sz="1200" b="1" kern="1200" dirty="0">
                          <a:solidFill>
                            <a:schemeClr val="dk1"/>
                          </a:solidFill>
                          <a:effectLst/>
                          <a:latin typeface="+mn-lt"/>
                          <a:ea typeface="+mn-ea"/>
                          <a:cs typeface="+mn-cs"/>
                        </a:rPr>
                        <a:t> </a:t>
                      </a:r>
                      <a:r>
                        <a:rPr lang="el-GR" sz="1200" b="0" kern="1200" dirty="0">
                          <a:solidFill>
                            <a:schemeClr val="dk1"/>
                          </a:solidFill>
                          <a:effectLst/>
                          <a:latin typeface="+mn-lt"/>
                          <a:ea typeface="+mn-ea"/>
                          <a:cs typeface="+mn-cs"/>
                        </a:rPr>
                        <a:t>Καλύτερη</a:t>
                      </a:r>
                      <a:r>
                        <a:rPr lang="en-US" sz="1200" b="0" kern="1200" dirty="0">
                          <a:solidFill>
                            <a:schemeClr val="dk1"/>
                          </a:solidFill>
                          <a:effectLst/>
                          <a:latin typeface="+mn-lt"/>
                          <a:ea typeface="+mn-ea"/>
                          <a:cs typeface="+mn-cs"/>
                        </a:rPr>
                        <a:t> π</a:t>
                      </a:r>
                      <a:r>
                        <a:rPr lang="en-US" sz="1200" b="0" kern="1200" dirty="0" err="1">
                          <a:solidFill>
                            <a:schemeClr val="dk1"/>
                          </a:solidFill>
                          <a:effectLst/>
                          <a:latin typeface="+mn-lt"/>
                          <a:ea typeface="+mn-ea"/>
                          <a:cs typeface="+mn-cs"/>
                        </a:rPr>
                        <a:t>ρό</a:t>
                      </a:r>
                      <a:r>
                        <a:rPr lang="en-US" sz="1200" b="0" kern="1200" dirty="0">
                          <a:solidFill>
                            <a:schemeClr val="dk1"/>
                          </a:solidFill>
                          <a:effectLst/>
                          <a:latin typeface="+mn-lt"/>
                          <a:ea typeface="+mn-ea"/>
                          <a:cs typeface="+mn-cs"/>
                        </a:rPr>
                        <a:t>βλεψη των μελλοντικών αναγκαίων πιστώσεων και μείωση των καθυστερήσεων στις πληρωμέ</a:t>
                      </a:r>
                      <a:r>
                        <a:rPr lang="el-GR" sz="1200" b="0" kern="1200" dirty="0">
                          <a:solidFill>
                            <a:schemeClr val="dk1"/>
                          </a:solidFill>
                          <a:effectLst/>
                          <a:latin typeface="+mn-lt"/>
                          <a:ea typeface="+mn-ea"/>
                          <a:cs typeface="+mn-cs"/>
                        </a:rPr>
                        <a:t>ς</a:t>
                      </a:r>
                    </a:p>
                  </a:txBody>
                  <a:tcPr>
                    <a:solidFill>
                      <a:schemeClr val="accent1">
                        <a:lumMod val="40000"/>
                        <a:lumOff val="60000"/>
                      </a:schemeClr>
                    </a:solidFill>
                  </a:tcPr>
                </a:tc>
                <a:extLst>
                  <a:ext uri="{0D108BD9-81ED-4DB2-BD59-A6C34878D82A}">
                    <a16:rowId xmlns:a16="http://schemas.microsoft.com/office/drawing/2014/main" val="2293711247"/>
                  </a:ext>
                </a:extLst>
              </a:tr>
              <a:tr h="2248669">
                <a:tc>
                  <a:txBody>
                    <a:bodyPr/>
                    <a:lstStyle/>
                    <a:p>
                      <a:pPr marL="342900" marR="0" lvl="0" indent="-342900" algn="just"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l-GR" sz="1200" b="1" kern="1200" dirty="0">
                          <a:solidFill>
                            <a:schemeClr val="lt1"/>
                          </a:solidFill>
                          <a:latin typeface="+mn-lt"/>
                          <a:ea typeface="+mn-ea"/>
                          <a:cs typeface="+mn-cs"/>
                        </a:rPr>
                        <a:t>Ανάγκη </a:t>
                      </a:r>
                      <a:r>
                        <a:rPr lang="el-GR" sz="1200" b="1" kern="1200" dirty="0" err="1">
                          <a:solidFill>
                            <a:schemeClr val="lt1"/>
                          </a:solidFill>
                          <a:latin typeface="+mn-lt"/>
                          <a:ea typeface="+mn-ea"/>
                          <a:cs typeface="+mn-cs"/>
                        </a:rPr>
                        <a:t>επικαιροποίησης</a:t>
                      </a:r>
                      <a:r>
                        <a:rPr lang="el-GR" sz="1200" b="1" kern="1200" dirty="0">
                          <a:solidFill>
                            <a:schemeClr val="lt1"/>
                          </a:solidFill>
                          <a:latin typeface="+mn-lt"/>
                          <a:ea typeface="+mn-ea"/>
                          <a:cs typeface="+mn-cs"/>
                        </a:rPr>
                        <a:t> και αλλαγής των αρχικά προγραμματισμένων και περιγραφόμενων δράσεων </a:t>
                      </a:r>
                    </a:p>
                    <a:p>
                      <a:pPr marL="342900" marR="0" lvl="0" indent="-342900" algn="just"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l-GR" sz="1200" b="1" kern="1200" dirty="0">
                          <a:solidFill>
                            <a:schemeClr val="lt1"/>
                          </a:solidFill>
                          <a:latin typeface="+mn-lt"/>
                          <a:ea typeface="+mn-ea"/>
                          <a:cs typeface="+mn-cs"/>
                        </a:rPr>
                        <a:t>Περιορισμένος προϋπολογισμός του Ταμείου που καθιστά μη υλοποιήσιμο τον αρχικό σχεδιασμό</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kern="1200" dirty="0">
                        <a:solidFill>
                          <a:schemeClr val="lt1"/>
                        </a:solidFill>
                        <a:latin typeface="+mn-lt"/>
                        <a:ea typeface="+mn-ea"/>
                        <a:cs typeface="+mn-cs"/>
                      </a:endParaRPr>
                    </a:p>
                  </a:txBody>
                  <a:tcPr>
                    <a:solidFill>
                      <a:schemeClr val="accent1"/>
                    </a:solidFill>
                  </a:tcPr>
                </a:tc>
                <a:tc>
                  <a:txBody>
                    <a:bodyPr/>
                    <a:lstStyle/>
                    <a:p>
                      <a:pPr marL="171450" lvl="0" indent="-171450">
                        <a:buFont typeface="Wingdings" panose="05000000000000000000" pitchFamily="2" charset="2"/>
                        <a:buChar char="ü"/>
                      </a:pPr>
                      <a:r>
                        <a:rPr lang="el-GR" sz="1200" b="1" kern="1200" dirty="0" err="1">
                          <a:solidFill>
                            <a:schemeClr val="dk1"/>
                          </a:solidFill>
                          <a:effectLst/>
                          <a:latin typeface="+mn-lt"/>
                          <a:ea typeface="+mn-ea"/>
                          <a:cs typeface="+mn-cs"/>
                        </a:rPr>
                        <a:t>Επικαιροποίηση</a:t>
                      </a:r>
                      <a:r>
                        <a:rPr lang="el-GR" sz="1200" b="1" kern="1200" dirty="0">
                          <a:solidFill>
                            <a:schemeClr val="dk1"/>
                          </a:solidFill>
                          <a:effectLst/>
                          <a:latin typeface="+mn-lt"/>
                          <a:ea typeface="+mn-ea"/>
                          <a:cs typeface="+mn-cs"/>
                        </a:rPr>
                        <a:t> των προς υλοποίηση δράσεων και επανακαθορισμός των αναγκών </a:t>
                      </a:r>
                      <a:r>
                        <a:rPr lang="el-GR" sz="1200" b="0" kern="1200" dirty="0">
                          <a:solidFill>
                            <a:schemeClr val="dk1"/>
                          </a:solidFill>
                          <a:effectLst/>
                          <a:latin typeface="+mn-lt"/>
                          <a:ea typeface="+mn-ea"/>
                          <a:cs typeface="+mn-cs"/>
                        </a:rPr>
                        <a:t>της χώρας</a:t>
                      </a:r>
                    </a:p>
                    <a:p>
                      <a:pPr marL="171450" indent="-171450">
                        <a:buFont typeface="Wingdings" panose="05000000000000000000" pitchFamily="2" charset="2"/>
                        <a:buChar char="ü"/>
                      </a:pPr>
                      <a:r>
                        <a:rPr lang="el-GR" sz="1200" b="1" kern="1200" dirty="0">
                          <a:solidFill>
                            <a:schemeClr val="dk1"/>
                          </a:solidFill>
                          <a:effectLst/>
                          <a:latin typeface="+mn-lt"/>
                          <a:ea typeface="+mn-ea"/>
                          <a:cs typeface="+mn-cs"/>
                        </a:rPr>
                        <a:t>Συνεχής επαφή με τον Ενδιάμεση Φορέα-ΥΔΕΑΠ </a:t>
                      </a:r>
                      <a:r>
                        <a:rPr lang="el-GR" sz="1200" b="0" kern="1200" dirty="0">
                          <a:solidFill>
                            <a:schemeClr val="dk1"/>
                          </a:solidFill>
                          <a:effectLst/>
                          <a:latin typeface="+mn-lt"/>
                          <a:ea typeface="+mn-ea"/>
                          <a:cs typeface="+mn-cs"/>
                        </a:rPr>
                        <a:t>με σκοπό την </a:t>
                      </a:r>
                      <a:r>
                        <a:rPr lang="el-GR" sz="1200" b="1" kern="1200" dirty="0">
                          <a:solidFill>
                            <a:schemeClr val="dk1"/>
                          </a:solidFill>
                          <a:effectLst/>
                          <a:latin typeface="+mn-lt"/>
                          <a:ea typeface="+mn-ea"/>
                          <a:cs typeface="+mn-cs"/>
                        </a:rPr>
                        <a:t>περαιτέρω επιτάχυνση της υλοποίησης των ήδη ενταγμένων δράσεων </a:t>
                      </a:r>
                      <a:endParaRPr lang="el-GR" sz="1200" b="0" kern="1200" dirty="0">
                        <a:solidFill>
                          <a:schemeClr val="dk1"/>
                        </a:solidFill>
                        <a:effectLst/>
                        <a:latin typeface="+mn-lt"/>
                        <a:ea typeface="+mn-ea"/>
                        <a:cs typeface="+mn-cs"/>
                      </a:endParaRPr>
                    </a:p>
                    <a:p>
                      <a:pPr marL="171450" indent="-171450">
                        <a:buFont typeface="Wingdings" panose="05000000000000000000" pitchFamily="2" charset="2"/>
                        <a:buChar char="ü"/>
                      </a:pPr>
                      <a:r>
                        <a:rPr lang="el-GR" sz="1200" b="1" kern="1200" dirty="0">
                          <a:solidFill>
                            <a:schemeClr val="dk1"/>
                          </a:solidFill>
                          <a:effectLst/>
                          <a:latin typeface="+mn-lt"/>
                          <a:ea typeface="+mn-ea"/>
                          <a:cs typeface="+mn-cs"/>
                        </a:rPr>
                        <a:t>Ένταξη και έγκριση νέων δράσεων </a:t>
                      </a:r>
                      <a:r>
                        <a:rPr lang="el-GR" sz="1200" b="0" kern="1200" dirty="0">
                          <a:solidFill>
                            <a:schemeClr val="dk1"/>
                          </a:solidFill>
                          <a:effectLst/>
                          <a:latin typeface="+mn-lt"/>
                          <a:ea typeface="+mn-ea"/>
                          <a:cs typeface="+mn-cs"/>
                        </a:rPr>
                        <a:t>για επιτάχυνση υλοποίησης και αύξηση του ποσοστού απορρόφησης των κονδυλίων</a:t>
                      </a:r>
                    </a:p>
                    <a:p>
                      <a:pPr marL="171450" indent="-171450">
                        <a:buFont typeface="Wingdings" panose="05000000000000000000" pitchFamily="2" charset="2"/>
                        <a:buChar char="ü"/>
                      </a:pPr>
                      <a:r>
                        <a:rPr lang="el-GR" sz="1200" b="1" kern="1200" dirty="0">
                          <a:solidFill>
                            <a:schemeClr val="dk1"/>
                          </a:solidFill>
                          <a:effectLst/>
                          <a:latin typeface="+mn-lt"/>
                          <a:ea typeface="+mn-ea"/>
                          <a:cs typeface="+mn-cs"/>
                        </a:rPr>
                        <a:t>Προσπάθειες να αναζητηθούν νέοι πόροι </a:t>
                      </a:r>
                      <a:r>
                        <a:rPr lang="el-GR" sz="1200" b="0" kern="1200" dirty="0">
                          <a:solidFill>
                            <a:schemeClr val="dk1"/>
                          </a:solidFill>
                          <a:effectLst/>
                          <a:latin typeface="+mn-lt"/>
                          <a:ea typeface="+mn-ea"/>
                          <a:cs typeface="+mn-cs"/>
                        </a:rPr>
                        <a:t>μέσω υποβολής προτάσεων στο Θεματικό Μέσο (</a:t>
                      </a:r>
                      <a:r>
                        <a:rPr lang="en-US" sz="1200" b="0" kern="1200" dirty="0">
                          <a:solidFill>
                            <a:schemeClr val="dk1"/>
                          </a:solidFill>
                          <a:effectLst/>
                          <a:latin typeface="+mn-lt"/>
                          <a:ea typeface="+mn-ea"/>
                          <a:cs typeface="+mn-cs"/>
                        </a:rPr>
                        <a:t>Specific Actions</a:t>
                      </a:r>
                      <a:r>
                        <a:rPr lang="el-GR" sz="1200" b="0" kern="1200" dirty="0">
                          <a:solidFill>
                            <a:schemeClr val="dk1"/>
                          </a:solidFill>
                          <a:effectLst/>
                          <a:latin typeface="+mn-lt"/>
                          <a:ea typeface="+mn-ea"/>
                          <a:cs typeface="+mn-cs"/>
                        </a:rPr>
                        <a:t>) με στόχο την ενίσχυση του προϋπολογισμού στο ΤΕΑ</a:t>
                      </a:r>
                    </a:p>
                    <a:p>
                      <a:pPr marL="0" indent="0">
                        <a:buFont typeface="Wingdings" panose="05000000000000000000" pitchFamily="2" charset="2"/>
                        <a:buNone/>
                      </a:pPr>
                      <a:endParaRPr lang="el-GR" sz="1200" b="0" kern="1200" dirty="0">
                        <a:solidFill>
                          <a:schemeClr val="dk1"/>
                        </a:solidFill>
                        <a:effectLst/>
                        <a:latin typeface="+mn-lt"/>
                        <a:ea typeface="+mn-ea"/>
                        <a:cs typeface="+mn-cs"/>
                      </a:endParaRPr>
                    </a:p>
                    <a:p>
                      <a:pPr marL="0" indent="0">
                        <a:buFont typeface="Wingdings" panose="05000000000000000000" pitchFamily="2" charset="2"/>
                        <a:buNone/>
                      </a:pPr>
                      <a:r>
                        <a:rPr lang="el-GR" sz="1200" b="1" kern="1200" dirty="0">
                          <a:solidFill>
                            <a:schemeClr val="dk1"/>
                          </a:solidFill>
                          <a:effectLst/>
                          <a:latin typeface="+mn-lt"/>
                          <a:ea typeface="+mn-ea"/>
                          <a:cs typeface="+mn-cs"/>
                        </a:rPr>
                        <a:t>Στόχος</a:t>
                      </a:r>
                      <a:r>
                        <a:rPr lang="en-US" sz="1200" b="1" kern="1200" dirty="0">
                          <a:solidFill>
                            <a:schemeClr val="dk1"/>
                          </a:solidFill>
                          <a:effectLst/>
                          <a:latin typeface="+mn-lt"/>
                          <a:ea typeface="+mn-ea"/>
                          <a:cs typeface="+mn-cs"/>
                        </a:rPr>
                        <a:t>: </a:t>
                      </a:r>
                      <a:r>
                        <a:rPr lang="el-GR" sz="1200" b="0" kern="1200" dirty="0">
                          <a:solidFill>
                            <a:schemeClr val="dk1"/>
                          </a:solidFill>
                          <a:effectLst/>
                          <a:latin typeface="+mn-lt"/>
                          <a:ea typeface="+mn-ea"/>
                          <a:cs typeface="+mn-cs"/>
                        </a:rPr>
                        <a:t>Αποφυγή της αποδέσμευσης κονδυλίων</a:t>
                      </a:r>
                    </a:p>
                  </a:txBody>
                  <a:tcPr>
                    <a:solidFill>
                      <a:schemeClr val="accent1">
                        <a:lumMod val="40000"/>
                        <a:lumOff val="60000"/>
                      </a:schemeClr>
                    </a:solidFill>
                  </a:tcPr>
                </a:tc>
                <a:extLst>
                  <a:ext uri="{0D108BD9-81ED-4DB2-BD59-A6C34878D82A}">
                    <a16:rowId xmlns:a16="http://schemas.microsoft.com/office/drawing/2014/main" val="3057430605"/>
                  </a:ext>
                </a:extLst>
              </a:tr>
            </a:tbl>
          </a:graphicData>
        </a:graphic>
      </p:graphicFrame>
    </p:spTree>
    <p:extLst>
      <p:ext uri="{BB962C8B-B14F-4D97-AF65-F5344CB8AC3E}">
        <p14:creationId xmlns:p14="http://schemas.microsoft.com/office/powerpoint/2010/main" val="72655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55C7AB-4F51-64DD-8BBB-7A64E926182B}"/>
              </a:ext>
            </a:extLst>
          </p:cNvPr>
          <p:cNvPicPr>
            <a:picLocks noGrp="1" noRot="1" noChangeAspect="1" noMove="1" noResize="1" noEditPoints="1" noAdjustHandles="1" noChangeArrowheads="1" noChangeShapeType="1" noCrop="1"/>
          </p:cNvPicPr>
          <p:nvPr/>
        </p:nvPicPr>
        <p:blipFill>
          <a:blip r:embed="rId2" cstate="print">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4" name="TextBox 3"/>
          <p:cNvSpPr txBox="1"/>
          <p:nvPr/>
        </p:nvSpPr>
        <p:spPr>
          <a:xfrm>
            <a:off x="2970513" y="3866478"/>
            <a:ext cx="6250973"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srgbClr val="423997"/>
                </a:solidFill>
                <a:effectLst/>
                <a:uLnTx/>
                <a:uFillTx/>
                <a:latin typeface="Tahoma" panose="020B0604030504040204" pitchFamily="34" charset="0"/>
                <a:ea typeface="Tahoma" panose="020B0604030504040204" pitchFamily="34" charset="0"/>
                <a:cs typeface="Tahoma" panose="020B0604030504040204" pitchFamily="34" charset="0"/>
              </a:rPr>
              <a:t>Ευχαριστούμε πολύ</a:t>
            </a:r>
            <a:endParaRPr kumimoji="0" lang="en-US" sz="2800" b="1" i="0" u="none" strike="noStrike" kern="1200" cap="none" spc="0" normalizeH="0" baseline="0" noProof="0" dirty="0">
              <a:ln>
                <a:noFill/>
              </a:ln>
              <a:solidFill>
                <a:srgbClr val="423997"/>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157</TotalTime>
  <Words>816</Words>
  <Application>Microsoft Office PowerPoint</Application>
  <PresentationFormat>Widescreen</PresentationFormat>
  <Paragraphs>68</Paragraphs>
  <Slides>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Aharoni</vt:lpstr>
      <vt:lpstr>Aptos</vt:lpstr>
      <vt:lpstr>Arial</vt:lpstr>
      <vt:lpstr>Calibri</vt:lpstr>
      <vt:lpstr>Calibri Light</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Dimitrios Kerasovitis</dc:creator>
  <cp:lastModifiedBy>Konstantinos Barakos</cp:lastModifiedBy>
  <cp:revision>65</cp:revision>
  <dcterms:created xsi:type="dcterms:W3CDTF">2025-05-28T13:13:44Z</dcterms:created>
  <dcterms:modified xsi:type="dcterms:W3CDTF">2025-06-20T07:33:20Z</dcterms:modified>
</cp:coreProperties>
</file>