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312" r:id="rId2"/>
    <p:sldId id="278" r:id="rId3"/>
    <p:sldId id="258" r:id="rId4"/>
    <p:sldId id="282" r:id="rId5"/>
    <p:sldId id="310" r:id="rId6"/>
    <p:sldId id="299" r:id="rId7"/>
    <p:sldId id="297" r:id="rId8"/>
    <p:sldId id="308" r:id="rId9"/>
    <p:sldId id="309" r:id="rId10"/>
    <p:sldId id="301" r:id="rId11"/>
    <p:sldId id="290" r:id="rId12"/>
    <p:sldId id="31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C343"/>
    <a:srgbClr val="423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16"/>
    <p:restoredTop sz="95033" autoAdjust="0"/>
  </p:normalViewPr>
  <p:slideViewPr>
    <p:cSldViewPr snapToGrid="0">
      <p:cViewPr>
        <p:scale>
          <a:sx n="90" d="100"/>
          <a:sy n="90" d="100"/>
        </p:scale>
        <p:origin x="586" y="53"/>
      </p:cViewPr>
      <p:guideLst/>
    </p:cSldViewPr>
  </p:slideViewPr>
  <p:notesTextViewPr>
    <p:cViewPr>
      <p:scale>
        <a:sx n="1" d="1"/>
        <a:sy n="1" d="1"/>
      </p:scale>
      <p:origin x="0" y="0"/>
    </p:cViewPr>
  </p:notesTextViewPr>
  <p:sorterViewPr>
    <p:cViewPr>
      <p:scale>
        <a:sx n="100" d="100"/>
        <a:sy n="100" d="100"/>
      </p:scale>
      <p:origin x="0" y="-62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D5246E-8C0B-4113-BA83-823E079F893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C207C0A-084F-4F13-A56F-986EB8ED3BEA}">
      <dgm:prSet phldrT="[Text]"/>
      <dgm:spPr/>
      <dgm:t>
        <a:bodyPr/>
        <a:lstStyle/>
        <a:p>
          <a:r>
            <a:rPr lang="el-GR" dirty="0"/>
            <a:t>Φεβρουάριος 2025</a:t>
          </a:r>
          <a:endParaRPr lang="en-GB" dirty="0"/>
        </a:p>
      </dgm:t>
    </dgm:pt>
    <dgm:pt modelId="{B4E045B2-4484-405D-B7E6-06B3A2C32312}" type="parTrans" cxnId="{8F400DF7-8126-48E9-8CB7-307FBDE96345}">
      <dgm:prSet/>
      <dgm:spPr/>
      <dgm:t>
        <a:bodyPr/>
        <a:lstStyle/>
        <a:p>
          <a:endParaRPr lang="en-GB"/>
        </a:p>
      </dgm:t>
    </dgm:pt>
    <dgm:pt modelId="{7FA8A41F-3D9F-4827-B112-5236838E8210}" type="sibTrans" cxnId="{8F400DF7-8126-48E9-8CB7-307FBDE96345}">
      <dgm:prSet/>
      <dgm:spPr/>
      <dgm:t>
        <a:bodyPr/>
        <a:lstStyle/>
        <a:p>
          <a:endParaRPr lang="en-GB"/>
        </a:p>
      </dgm:t>
    </dgm:pt>
    <dgm:pt modelId="{36165D0B-E4E9-4A5A-809E-BFE0CA245358}">
      <dgm:prSet phldrT="[Text]"/>
      <dgm:spPr/>
      <dgm:t>
        <a:bodyPr/>
        <a:lstStyle/>
        <a:p>
          <a:r>
            <a:rPr lang="el-GR" dirty="0"/>
            <a:t>Απρίλιος 2025</a:t>
          </a:r>
          <a:endParaRPr lang="en-GB" dirty="0"/>
        </a:p>
      </dgm:t>
    </dgm:pt>
    <dgm:pt modelId="{DCE3B4C8-CD33-493C-B711-6DCBCAE0D972}" type="parTrans" cxnId="{9C83E173-8713-4EC3-B98D-EC7A9F346B2E}">
      <dgm:prSet/>
      <dgm:spPr/>
      <dgm:t>
        <a:bodyPr/>
        <a:lstStyle/>
        <a:p>
          <a:endParaRPr lang="en-GB"/>
        </a:p>
      </dgm:t>
    </dgm:pt>
    <dgm:pt modelId="{96A11AAA-B6F8-48FF-B4E4-B9F5C7DA78A7}" type="sibTrans" cxnId="{9C83E173-8713-4EC3-B98D-EC7A9F346B2E}">
      <dgm:prSet/>
      <dgm:spPr/>
      <dgm:t>
        <a:bodyPr/>
        <a:lstStyle/>
        <a:p>
          <a:endParaRPr lang="en-GB"/>
        </a:p>
      </dgm:t>
    </dgm:pt>
    <dgm:pt modelId="{867671A8-FA9B-4BC1-8000-DECD715AE8A3}">
      <dgm:prSet phldrT="[Text]"/>
      <dgm:spPr/>
      <dgm:t>
        <a:bodyPr/>
        <a:lstStyle/>
        <a:p>
          <a:r>
            <a:rPr lang="el-GR" dirty="0"/>
            <a:t>Παρατηρήσεις Ευρωπαϊκής Επιτροπής</a:t>
          </a:r>
          <a:endParaRPr lang="en-GB" dirty="0"/>
        </a:p>
      </dgm:t>
    </dgm:pt>
    <dgm:pt modelId="{3B8F1800-5406-4F53-B2BA-165E402A0EBA}" type="parTrans" cxnId="{E1182DEC-7E9D-4984-B32C-76247EE12E4E}">
      <dgm:prSet/>
      <dgm:spPr/>
      <dgm:t>
        <a:bodyPr/>
        <a:lstStyle/>
        <a:p>
          <a:endParaRPr lang="en-GB"/>
        </a:p>
      </dgm:t>
    </dgm:pt>
    <dgm:pt modelId="{9399002F-56F1-460D-843C-635B9F60BCB1}" type="sibTrans" cxnId="{E1182DEC-7E9D-4984-B32C-76247EE12E4E}">
      <dgm:prSet/>
      <dgm:spPr/>
      <dgm:t>
        <a:bodyPr/>
        <a:lstStyle/>
        <a:p>
          <a:endParaRPr lang="en-GB"/>
        </a:p>
      </dgm:t>
    </dgm:pt>
    <dgm:pt modelId="{A2EA7F8B-D131-403E-BD26-CD4AAC9A7060}">
      <dgm:prSet phldrT="[Text]"/>
      <dgm:spPr/>
      <dgm:t>
        <a:bodyPr/>
        <a:lstStyle/>
        <a:p>
          <a:r>
            <a:rPr lang="el-GR" dirty="0"/>
            <a:t>Μάιος 2025</a:t>
          </a:r>
          <a:endParaRPr lang="en-GB" dirty="0"/>
        </a:p>
      </dgm:t>
    </dgm:pt>
    <dgm:pt modelId="{433C0088-256D-4D0A-97B6-7B609862F30B}" type="parTrans" cxnId="{E10A6A0D-895A-4835-811B-38660CC967AD}">
      <dgm:prSet/>
      <dgm:spPr/>
      <dgm:t>
        <a:bodyPr/>
        <a:lstStyle/>
        <a:p>
          <a:endParaRPr lang="en-GB"/>
        </a:p>
      </dgm:t>
    </dgm:pt>
    <dgm:pt modelId="{91343769-E15F-4512-8900-448397A75087}" type="sibTrans" cxnId="{E10A6A0D-895A-4835-811B-38660CC967AD}">
      <dgm:prSet/>
      <dgm:spPr/>
      <dgm:t>
        <a:bodyPr/>
        <a:lstStyle/>
        <a:p>
          <a:endParaRPr lang="en-GB"/>
        </a:p>
      </dgm:t>
    </dgm:pt>
    <dgm:pt modelId="{2D90DE46-93BC-4EBB-8CEC-2E6FB8A6C510}">
      <dgm:prSet phldrT="[Text]"/>
      <dgm:spPr/>
      <dgm:t>
        <a:bodyPr/>
        <a:lstStyle/>
        <a:p>
          <a:r>
            <a:rPr lang="el-GR" dirty="0"/>
            <a:t>Αναθεώρηση Εκθέσεων Επίδοσης</a:t>
          </a:r>
          <a:endParaRPr lang="en-GB" dirty="0"/>
        </a:p>
      </dgm:t>
    </dgm:pt>
    <dgm:pt modelId="{20E5DCF8-DC74-474E-A477-081CA3C9F101}" type="parTrans" cxnId="{73491D98-6921-46F5-AEC0-2F94F8C9F077}">
      <dgm:prSet/>
      <dgm:spPr/>
      <dgm:t>
        <a:bodyPr/>
        <a:lstStyle/>
        <a:p>
          <a:endParaRPr lang="en-GB"/>
        </a:p>
      </dgm:t>
    </dgm:pt>
    <dgm:pt modelId="{6078280B-1373-4E0C-9701-1838BBB9C505}" type="sibTrans" cxnId="{73491D98-6921-46F5-AEC0-2F94F8C9F077}">
      <dgm:prSet/>
      <dgm:spPr/>
      <dgm:t>
        <a:bodyPr/>
        <a:lstStyle/>
        <a:p>
          <a:endParaRPr lang="en-GB"/>
        </a:p>
      </dgm:t>
    </dgm:pt>
    <dgm:pt modelId="{8A55D41A-EB3D-40CB-A1BD-7B7482412785}">
      <dgm:prSet phldrT="[Text]"/>
      <dgm:spPr/>
      <dgm:t>
        <a:bodyPr/>
        <a:lstStyle/>
        <a:p>
          <a:r>
            <a:rPr lang="el-GR" dirty="0"/>
            <a:t>Ενσωμάτωση παρατηρήσεων της Ευρωπαϊκής Επιτροπής</a:t>
          </a:r>
          <a:endParaRPr lang="en-GB" dirty="0"/>
        </a:p>
      </dgm:t>
    </dgm:pt>
    <dgm:pt modelId="{9C2A6F88-3932-4A2D-A254-BAC4B299813D}" type="parTrans" cxnId="{0D999840-1EBE-44C4-AE1C-146B4D76F70B}">
      <dgm:prSet/>
      <dgm:spPr/>
      <dgm:t>
        <a:bodyPr/>
        <a:lstStyle/>
        <a:p>
          <a:endParaRPr lang="en-GB"/>
        </a:p>
      </dgm:t>
    </dgm:pt>
    <dgm:pt modelId="{A2CC99C2-BEA3-4D47-870D-80DE02ACCED7}" type="sibTrans" cxnId="{0D999840-1EBE-44C4-AE1C-146B4D76F70B}">
      <dgm:prSet/>
      <dgm:spPr/>
      <dgm:t>
        <a:bodyPr/>
        <a:lstStyle/>
        <a:p>
          <a:endParaRPr lang="en-GB"/>
        </a:p>
      </dgm:t>
    </dgm:pt>
    <dgm:pt modelId="{27D4B13D-FB7C-4D61-800F-1E2AFE2D6CE0}">
      <dgm:prSet phldrT="[Text]"/>
      <dgm:spPr/>
      <dgm:t>
        <a:bodyPr/>
        <a:lstStyle/>
        <a:p>
          <a:r>
            <a:rPr lang="el-GR" dirty="0"/>
            <a:t>Ιούνιος 2025</a:t>
          </a:r>
          <a:endParaRPr lang="en-GB" dirty="0"/>
        </a:p>
      </dgm:t>
    </dgm:pt>
    <dgm:pt modelId="{5C87D61B-F993-4582-B524-A01F5A233363}" type="parTrans" cxnId="{E8DD78FD-EA7C-46BF-991C-8E639A58F63D}">
      <dgm:prSet/>
      <dgm:spPr/>
      <dgm:t>
        <a:bodyPr/>
        <a:lstStyle/>
        <a:p>
          <a:endParaRPr lang="en-GB"/>
        </a:p>
      </dgm:t>
    </dgm:pt>
    <dgm:pt modelId="{0A6EE1D9-9AC9-4D31-8DFB-C03FDEFBD2EA}" type="sibTrans" cxnId="{E8DD78FD-EA7C-46BF-991C-8E639A58F63D}">
      <dgm:prSet/>
      <dgm:spPr/>
      <dgm:t>
        <a:bodyPr/>
        <a:lstStyle/>
        <a:p>
          <a:endParaRPr lang="en-GB"/>
        </a:p>
      </dgm:t>
    </dgm:pt>
    <dgm:pt modelId="{CA94526B-7AAE-47C3-BE1A-A0C179DEAEE8}">
      <dgm:prSet phldrT="[Text]"/>
      <dgm:spPr/>
      <dgm:t>
        <a:bodyPr/>
        <a:lstStyle/>
        <a:p>
          <a:r>
            <a:rPr lang="el-GR" dirty="0"/>
            <a:t>2</a:t>
          </a:r>
          <a:r>
            <a:rPr lang="el-GR" baseline="30000" dirty="0"/>
            <a:t>η</a:t>
          </a:r>
          <a:r>
            <a:rPr lang="el-GR" dirty="0"/>
            <a:t> Διαβίβαση μέσω </a:t>
          </a:r>
          <a:r>
            <a:rPr lang="en-US" dirty="0"/>
            <a:t>SFC </a:t>
          </a:r>
          <a:r>
            <a:rPr lang="el-GR" dirty="0"/>
            <a:t>στην Ευρωπαϊκή Επιτροπή</a:t>
          </a:r>
          <a:endParaRPr lang="en-GB" dirty="0"/>
        </a:p>
      </dgm:t>
    </dgm:pt>
    <dgm:pt modelId="{115B2C11-2DBA-4E82-942F-B90361254C9E}" type="parTrans" cxnId="{7E82CC9C-E0DC-42A6-87D8-FEC9007E62FE}">
      <dgm:prSet/>
      <dgm:spPr/>
      <dgm:t>
        <a:bodyPr/>
        <a:lstStyle/>
        <a:p>
          <a:endParaRPr lang="en-GB"/>
        </a:p>
      </dgm:t>
    </dgm:pt>
    <dgm:pt modelId="{16BBFE2C-DB8A-4CAD-BBDE-E8860D6410A2}" type="sibTrans" cxnId="{7E82CC9C-E0DC-42A6-87D8-FEC9007E62FE}">
      <dgm:prSet/>
      <dgm:spPr/>
      <dgm:t>
        <a:bodyPr/>
        <a:lstStyle/>
        <a:p>
          <a:endParaRPr lang="en-GB"/>
        </a:p>
      </dgm:t>
    </dgm:pt>
    <dgm:pt modelId="{B6CACE7C-3779-4982-85A8-D3814F23546F}">
      <dgm:prSet phldrT="[Text]"/>
      <dgm:spPr/>
      <dgm:t>
        <a:bodyPr/>
        <a:lstStyle/>
        <a:p>
          <a:r>
            <a:rPr lang="el-GR" dirty="0"/>
            <a:t>Κοινοποίηση στην Επιτροπή Παρακολούθησης</a:t>
          </a:r>
          <a:endParaRPr lang="en-GB" dirty="0"/>
        </a:p>
      </dgm:t>
    </dgm:pt>
    <dgm:pt modelId="{99C35577-5301-419F-A2A6-C7BB7DCC1CE0}" type="parTrans" cxnId="{DFDAC3EF-8048-4E59-9A15-CD35BDE8A108}">
      <dgm:prSet/>
      <dgm:spPr/>
      <dgm:t>
        <a:bodyPr/>
        <a:lstStyle/>
        <a:p>
          <a:endParaRPr lang="en-GB"/>
        </a:p>
      </dgm:t>
    </dgm:pt>
    <dgm:pt modelId="{C87D82CB-C771-403F-87B2-D1598EB06131}" type="sibTrans" cxnId="{DFDAC3EF-8048-4E59-9A15-CD35BDE8A108}">
      <dgm:prSet/>
      <dgm:spPr/>
      <dgm:t>
        <a:bodyPr/>
        <a:lstStyle/>
        <a:p>
          <a:endParaRPr lang="en-GB"/>
        </a:p>
      </dgm:t>
    </dgm:pt>
    <dgm:pt modelId="{1879BE63-2654-4B0B-B778-43A3C3AF44A4}">
      <dgm:prSet phldrT="[Text]"/>
      <dgm:spPr/>
      <dgm:t>
        <a:bodyPr/>
        <a:lstStyle/>
        <a:p>
          <a:r>
            <a:rPr lang="el-GR" dirty="0"/>
            <a:t>Έγκριση από την Επιτροπή Παρακολούθησης</a:t>
          </a:r>
          <a:endParaRPr lang="en-GB" dirty="0"/>
        </a:p>
      </dgm:t>
    </dgm:pt>
    <dgm:pt modelId="{D6FF778B-2E12-47AB-90B5-081A511D7154}" type="parTrans" cxnId="{EADCD752-FBBD-4C34-B909-07344AB4BCBE}">
      <dgm:prSet/>
      <dgm:spPr/>
      <dgm:t>
        <a:bodyPr/>
        <a:lstStyle/>
        <a:p>
          <a:endParaRPr lang="el-GR"/>
        </a:p>
      </dgm:t>
    </dgm:pt>
    <dgm:pt modelId="{E4207351-F828-4B06-9CA8-8517F819DBE4}" type="sibTrans" cxnId="{EADCD752-FBBD-4C34-B909-07344AB4BCBE}">
      <dgm:prSet/>
      <dgm:spPr/>
      <dgm:t>
        <a:bodyPr/>
        <a:lstStyle/>
        <a:p>
          <a:endParaRPr lang="el-GR"/>
        </a:p>
      </dgm:t>
    </dgm:pt>
    <dgm:pt modelId="{5F56B2E6-1932-41E1-AC68-1047FB74FA80}">
      <dgm:prSet phldrT="[Text]"/>
      <dgm:spPr/>
      <dgm:t>
        <a:bodyPr/>
        <a:lstStyle/>
        <a:p>
          <a:r>
            <a:rPr lang="el-GR" dirty="0"/>
            <a:t>1</a:t>
          </a:r>
          <a:r>
            <a:rPr lang="el-GR" baseline="30000" dirty="0"/>
            <a:t>η</a:t>
          </a:r>
          <a:r>
            <a:rPr lang="el-GR" dirty="0"/>
            <a:t> Διαβίβαση</a:t>
          </a:r>
          <a:r>
            <a:rPr lang="en-US" dirty="0"/>
            <a:t> </a:t>
          </a:r>
          <a:r>
            <a:rPr lang="el-GR" dirty="0"/>
            <a:t>μέσω </a:t>
          </a:r>
          <a:r>
            <a:rPr lang="en-US" dirty="0"/>
            <a:t>SFC </a:t>
          </a:r>
          <a:r>
            <a:rPr lang="el-GR" dirty="0"/>
            <a:t>στην Ευρωπαϊκή Επιτροπή (15/2/2025) </a:t>
          </a:r>
          <a:endParaRPr lang="en-GB" dirty="0"/>
        </a:p>
      </dgm:t>
    </dgm:pt>
    <dgm:pt modelId="{22E0EC3B-6A18-4FB2-A63F-4F6E345805AA}" type="parTrans" cxnId="{9259EF24-CE01-4711-9863-1644676E342F}">
      <dgm:prSet/>
      <dgm:spPr/>
      <dgm:t>
        <a:bodyPr/>
        <a:lstStyle/>
        <a:p>
          <a:endParaRPr lang="el-GR"/>
        </a:p>
      </dgm:t>
    </dgm:pt>
    <dgm:pt modelId="{AFBF7ACB-BE6A-457C-AA91-5BC7614B482A}" type="sibTrans" cxnId="{9259EF24-CE01-4711-9863-1644676E342F}">
      <dgm:prSet/>
      <dgm:spPr/>
      <dgm:t>
        <a:bodyPr/>
        <a:lstStyle/>
        <a:p>
          <a:endParaRPr lang="el-GR"/>
        </a:p>
      </dgm:t>
    </dgm:pt>
    <dgm:pt modelId="{E23A4B1B-21B8-4ABB-ADF0-5666EDDCAA47}" type="pres">
      <dgm:prSet presAssocID="{1ED5246E-8C0B-4113-BA83-823E079F8939}" presName="Name0" presStyleCnt="0">
        <dgm:presLayoutVars>
          <dgm:dir/>
          <dgm:animLvl val="lvl"/>
          <dgm:resizeHandles val="exact"/>
        </dgm:presLayoutVars>
      </dgm:prSet>
      <dgm:spPr/>
    </dgm:pt>
    <dgm:pt modelId="{7C62FB3D-EDFD-4EFF-AC18-6959252595DA}" type="pres">
      <dgm:prSet presAssocID="{7C207C0A-084F-4F13-A56F-986EB8ED3BEA}" presName="linNode" presStyleCnt="0"/>
      <dgm:spPr/>
    </dgm:pt>
    <dgm:pt modelId="{DC27D4AA-B545-4524-9B0D-BD7A8D7459F1}" type="pres">
      <dgm:prSet presAssocID="{7C207C0A-084F-4F13-A56F-986EB8ED3BEA}" presName="parentText" presStyleLbl="node1" presStyleIdx="0" presStyleCnt="4">
        <dgm:presLayoutVars>
          <dgm:chMax val="1"/>
          <dgm:bulletEnabled val="1"/>
        </dgm:presLayoutVars>
      </dgm:prSet>
      <dgm:spPr/>
    </dgm:pt>
    <dgm:pt modelId="{18B94EA3-7C5B-449B-99AB-E428B68FBBE1}" type="pres">
      <dgm:prSet presAssocID="{7C207C0A-084F-4F13-A56F-986EB8ED3BEA}" presName="descendantText" presStyleLbl="alignAccFollowNode1" presStyleIdx="0" presStyleCnt="4">
        <dgm:presLayoutVars>
          <dgm:bulletEnabled val="1"/>
        </dgm:presLayoutVars>
      </dgm:prSet>
      <dgm:spPr/>
    </dgm:pt>
    <dgm:pt modelId="{CB353A08-9AB4-43B3-904E-0E6F60FB43E3}" type="pres">
      <dgm:prSet presAssocID="{7FA8A41F-3D9F-4827-B112-5236838E8210}" presName="sp" presStyleCnt="0"/>
      <dgm:spPr/>
    </dgm:pt>
    <dgm:pt modelId="{93C3DE57-097B-4C91-B42C-2B4009BB542D}" type="pres">
      <dgm:prSet presAssocID="{36165D0B-E4E9-4A5A-809E-BFE0CA245358}" presName="linNode" presStyleCnt="0"/>
      <dgm:spPr/>
    </dgm:pt>
    <dgm:pt modelId="{CF561927-F47E-4036-A462-DC8A25709FD1}" type="pres">
      <dgm:prSet presAssocID="{36165D0B-E4E9-4A5A-809E-BFE0CA245358}" presName="parentText" presStyleLbl="node1" presStyleIdx="1" presStyleCnt="4">
        <dgm:presLayoutVars>
          <dgm:chMax val="1"/>
          <dgm:bulletEnabled val="1"/>
        </dgm:presLayoutVars>
      </dgm:prSet>
      <dgm:spPr/>
    </dgm:pt>
    <dgm:pt modelId="{308FC39F-EBFB-4237-BE43-D0F53E7CBAB2}" type="pres">
      <dgm:prSet presAssocID="{36165D0B-E4E9-4A5A-809E-BFE0CA245358}" presName="descendantText" presStyleLbl="alignAccFollowNode1" presStyleIdx="1" presStyleCnt="4">
        <dgm:presLayoutVars>
          <dgm:bulletEnabled val="1"/>
        </dgm:presLayoutVars>
      </dgm:prSet>
      <dgm:spPr/>
    </dgm:pt>
    <dgm:pt modelId="{729B9B6D-6B9D-4D70-BE44-9DD3F107B746}" type="pres">
      <dgm:prSet presAssocID="{96A11AAA-B6F8-48FF-B4E4-B9F5C7DA78A7}" presName="sp" presStyleCnt="0"/>
      <dgm:spPr/>
    </dgm:pt>
    <dgm:pt modelId="{D03F4ABA-E168-4D42-B69A-56F9629238A5}" type="pres">
      <dgm:prSet presAssocID="{A2EA7F8B-D131-403E-BD26-CD4AAC9A7060}" presName="linNode" presStyleCnt="0"/>
      <dgm:spPr/>
    </dgm:pt>
    <dgm:pt modelId="{6EA55E9E-C674-49F8-BAA3-9B6BB61F2D22}" type="pres">
      <dgm:prSet presAssocID="{A2EA7F8B-D131-403E-BD26-CD4AAC9A7060}" presName="parentText" presStyleLbl="node1" presStyleIdx="2" presStyleCnt="4">
        <dgm:presLayoutVars>
          <dgm:chMax val="1"/>
          <dgm:bulletEnabled val="1"/>
        </dgm:presLayoutVars>
      </dgm:prSet>
      <dgm:spPr/>
    </dgm:pt>
    <dgm:pt modelId="{E679A27A-4BD0-4565-8187-C7A165946614}" type="pres">
      <dgm:prSet presAssocID="{A2EA7F8B-D131-403E-BD26-CD4AAC9A7060}" presName="descendantText" presStyleLbl="alignAccFollowNode1" presStyleIdx="2" presStyleCnt="4">
        <dgm:presLayoutVars>
          <dgm:bulletEnabled val="1"/>
        </dgm:presLayoutVars>
      </dgm:prSet>
      <dgm:spPr/>
    </dgm:pt>
    <dgm:pt modelId="{21F2699E-DB79-4616-9AC4-CABF8164FCC0}" type="pres">
      <dgm:prSet presAssocID="{91343769-E15F-4512-8900-448397A75087}" presName="sp" presStyleCnt="0"/>
      <dgm:spPr/>
    </dgm:pt>
    <dgm:pt modelId="{0B2A36BF-8DDB-45EC-A6AF-E33A6AF7BBE1}" type="pres">
      <dgm:prSet presAssocID="{27D4B13D-FB7C-4D61-800F-1E2AFE2D6CE0}" presName="linNode" presStyleCnt="0"/>
      <dgm:spPr/>
    </dgm:pt>
    <dgm:pt modelId="{5389CB38-3232-4125-99AE-4E4E438605A5}" type="pres">
      <dgm:prSet presAssocID="{27D4B13D-FB7C-4D61-800F-1E2AFE2D6CE0}" presName="parentText" presStyleLbl="node1" presStyleIdx="3" presStyleCnt="4">
        <dgm:presLayoutVars>
          <dgm:chMax val="1"/>
          <dgm:bulletEnabled val="1"/>
        </dgm:presLayoutVars>
      </dgm:prSet>
      <dgm:spPr/>
    </dgm:pt>
    <dgm:pt modelId="{29B93A7E-312B-4289-9102-708BE0F2D5B4}" type="pres">
      <dgm:prSet presAssocID="{27D4B13D-FB7C-4D61-800F-1E2AFE2D6CE0}" presName="descendantText" presStyleLbl="alignAccFollowNode1" presStyleIdx="3" presStyleCnt="4">
        <dgm:presLayoutVars>
          <dgm:bulletEnabled val="1"/>
        </dgm:presLayoutVars>
      </dgm:prSet>
      <dgm:spPr/>
    </dgm:pt>
  </dgm:ptLst>
  <dgm:cxnLst>
    <dgm:cxn modelId="{CDEFDD0B-0641-4D46-BB2F-E6A72027F6C1}" type="presOf" srcId="{7C207C0A-084F-4F13-A56F-986EB8ED3BEA}" destId="{DC27D4AA-B545-4524-9B0D-BD7A8D7459F1}" srcOrd="0" destOrd="0" presId="urn:microsoft.com/office/officeart/2005/8/layout/vList5"/>
    <dgm:cxn modelId="{BC35980C-CFBC-4DC8-9659-A3D60BF63821}" type="presOf" srcId="{2D90DE46-93BC-4EBB-8CEC-2E6FB8A6C510}" destId="{E679A27A-4BD0-4565-8187-C7A165946614}" srcOrd="0" destOrd="0" presId="urn:microsoft.com/office/officeart/2005/8/layout/vList5"/>
    <dgm:cxn modelId="{E10A6A0D-895A-4835-811B-38660CC967AD}" srcId="{1ED5246E-8C0B-4113-BA83-823E079F8939}" destId="{A2EA7F8B-D131-403E-BD26-CD4AAC9A7060}" srcOrd="2" destOrd="0" parTransId="{433C0088-256D-4D0A-97B6-7B609862F30B}" sibTransId="{91343769-E15F-4512-8900-448397A75087}"/>
    <dgm:cxn modelId="{0A4C5021-A89E-42D4-B92D-FC2D00591DBB}" type="presOf" srcId="{1ED5246E-8C0B-4113-BA83-823E079F8939}" destId="{E23A4B1B-21B8-4ABB-ADF0-5666EDDCAA47}" srcOrd="0" destOrd="0" presId="urn:microsoft.com/office/officeart/2005/8/layout/vList5"/>
    <dgm:cxn modelId="{9259EF24-CE01-4711-9863-1644676E342F}" srcId="{7C207C0A-084F-4F13-A56F-986EB8ED3BEA}" destId="{5F56B2E6-1932-41E1-AC68-1047FB74FA80}" srcOrd="1" destOrd="0" parTransId="{22E0EC3B-6A18-4FB2-A63F-4F6E345805AA}" sibTransId="{AFBF7ACB-BE6A-457C-AA91-5BC7614B482A}"/>
    <dgm:cxn modelId="{45A8A832-AE41-4109-A57F-CE1DC163E8E2}" type="presOf" srcId="{A2EA7F8B-D131-403E-BD26-CD4AAC9A7060}" destId="{6EA55E9E-C674-49F8-BAA3-9B6BB61F2D22}" srcOrd="0" destOrd="0" presId="urn:microsoft.com/office/officeart/2005/8/layout/vList5"/>
    <dgm:cxn modelId="{0D999840-1EBE-44C4-AE1C-146B4D76F70B}" srcId="{A2EA7F8B-D131-403E-BD26-CD4AAC9A7060}" destId="{8A55D41A-EB3D-40CB-A1BD-7B7482412785}" srcOrd="1" destOrd="0" parTransId="{9C2A6F88-3932-4A2D-A254-BAC4B299813D}" sibTransId="{A2CC99C2-BEA3-4D47-870D-80DE02ACCED7}"/>
    <dgm:cxn modelId="{F8F0DA64-CF1A-486D-B980-5F4D5EA2F2C6}" type="presOf" srcId="{5F56B2E6-1932-41E1-AC68-1047FB74FA80}" destId="{18B94EA3-7C5B-449B-99AB-E428B68FBBE1}" srcOrd="0" destOrd="1" presId="urn:microsoft.com/office/officeart/2005/8/layout/vList5"/>
    <dgm:cxn modelId="{EADCD752-FBBD-4C34-B909-07344AB4BCBE}" srcId="{7C207C0A-084F-4F13-A56F-986EB8ED3BEA}" destId="{1879BE63-2654-4B0B-B778-43A3C3AF44A4}" srcOrd="0" destOrd="0" parTransId="{D6FF778B-2E12-47AB-90B5-081A511D7154}" sibTransId="{E4207351-F828-4B06-9CA8-8517F819DBE4}"/>
    <dgm:cxn modelId="{9C83E173-8713-4EC3-B98D-EC7A9F346B2E}" srcId="{1ED5246E-8C0B-4113-BA83-823E079F8939}" destId="{36165D0B-E4E9-4A5A-809E-BFE0CA245358}" srcOrd="1" destOrd="0" parTransId="{DCE3B4C8-CD33-493C-B711-6DCBCAE0D972}" sibTransId="{96A11AAA-B6F8-48FF-B4E4-B9F5C7DA78A7}"/>
    <dgm:cxn modelId="{C27C6C54-560C-4C84-8B05-EFB29B3CF7FE}" type="presOf" srcId="{27D4B13D-FB7C-4D61-800F-1E2AFE2D6CE0}" destId="{5389CB38-3232-4125-99AE-4E4E438605A5}" srcOrd="0" destOrd="0" presId="urn:microsoft.com/office/officeart/2005/8/layout/vList5"/>
    <dgm:cxn modelId="{73491D98-6921-46F5-AEC0-2F94F8C9F077}" srcId="{A2EA7F8B-D131-403E-BD26-CD4AAC9A7060}" destId="{2D90DE46-93BC-4EBB-8CEC-2E6FB8A6C510}" srcOrd="0" destOrd="0" parTransId="{20E5DCF8-DC74-474E-A477-081CA3C9F101}" sibTransId="{6078280B-1373-4E0C-9701-1838BBB9C505}"/>
    <dgm:cxn modelId="{7E82CC9C-E0DC-42A6-87D8-FEC9007E62FE}" srcId="{27D4B13D-FB7C-4D61-800F-1E2AFE2D6CE0}" destId="{CA94526B-7AAE-47C3-BE1A-A0C179DEAEE8}" srcOrd="0" destOrd="0" parTransId="{115B2C11-2DBA-4E82-942F-B90361254C9E}" sibTransId="{16BBFE2C-DB8A-4CAD-BBDE-E8860D6410A2}"/>
    <dgm:cxn modelId="{338DB2A1-B440-4356-98C0-ADD63F4D7DF7}" type="presOf" srcId="{8A55D41A-EB3D-40CB-A1BD-7B7482412785}" destId="{E679A27A-4BD0-4565-8187-C7A165946614}" srcOrd="0" destOrd="1" presId="urn:microsoft.com/office/officeart/2005/8/layout/vList5"/>
    <dgm:cxn modelId="{1DAD8FB6-ACCA-46A8-945B-067834B91BD6}" type="presOf" srcId="{CA94526B-7AAE-47C3-BE1A-A0C179DEAEE8}" destId="{29B93A7E-312B-4289-9102-708BE0F2D5B4}" srcOrd="0" destOrd="0" presId="urn:microsoft.com/office/officeart/2005/8/layout/vList5"/>
    <dgm:cxn modelId="{DC060FD9-167F-4F9C-9FAB-08DD4D4DB27D}" type="presOf" srcId="{1879BE63-2654-4B0B-B778-43A3C3AF44A4}" destId="{18B94EA3-7C5B-449B-99AB-E428B68FBBE1}" srcOrd="0" destOrd="0" presId="urn:microsoft.com/office/officeart/2005/8/layout/vList5"/>
    <dgm:cxn modelId="{274A3DDC-5382-40BA-AC9B-C3FE33317869}" type="presOf" srcId="{36165D0B-E4E9-4A5A-809E-BFE0CA245358}" destId="{CF561927-F47E-4036-A462-DC8A25709FD1}" srcOrd="0" destOrd="0" presId="urn:microsoft.com/office/officeart/2005/8/layout/vList5"/>
    <dgm:cxn modelId="{A3AC38E2-536B-4922-88A4-82411555232C}" type="presOf" srcId="{B6CACE7C-3779-4982-85A8-D3814F23546F}" destId="{29B93A7E-312B-4289-9102-708BE0F2D5B4}" srcOrd="0" destOrd="1" presId="urn:microsoft.com/office/officeart/2005/8/layout/vList5"/>
    <dgm:cxn modelId="{E1182DEC-7E9D-4984-B32C-76247EE12E4E}" srcId="{36165D0B-E4E9-4A5A-809E-BFE0CA245358}" destId="{867671A8-FA9B-4BC1-8000-DECD715AE8A3}" srcOrd="0" destOrd="0" parTransId="{3B8F1800-5406-4F53-B2BA-165E402A0EBA}" sibTransId="{9399002F-56F1-460D-843C-635B9F60BCB1}"/>
    <dgm:cxn modelId="{DFDAC3EF-8048-4E59-9A15-CD35BDE8A108}" srcId="{27D4B13D-FB7C-4D61-800F-1E2AFE2D6CE0}" destId="{B6CACE7C-3779-4982-85A8-D3814F23546F}" srcOrd="1" destOrd="0" parTransId="{99C35577-5301-419F-A2A6-C7BB7DCC1CE0}" sibTransId="{C87D82CB-C771-403F-87B2-D1598EB06131}"/>
    <dgm:cxn modelId="{8F400DF7-8126-48E9-8CB7-307FBDE96345}" srcId="{1ED5246E-8C0B-4113-BA83-823E079F8939}" destId="{7C207C0A-084F-4F13-A56F-986EB8ED3BEA}" srcOrd="0" destOrd="0" parTransId="{B4E045B2-4484-405D-B7E6-06B3A2C32312}" sibTransId="{7FA8A41F-3D9F-4827-B112-5236838E8210}"/>
    <dgm:cxn modelId="{8EE3F1F9-B44B-48A0-AD75-E3F87E4B21C2}" type="presOf" srcId="{867671A8-FA9B-4BC1-8000-DECD715AE8A3}" destId="{308FC39F-EBFB-4237-BE43-D0F53E7CBAB2}" srcOrd="0" destOrd="0" presId="urn:microsoft.com/office/officeart/2005/8/layout/vList5"/>
    <dgm:cxn modelId="{E8DD78FD-EA7C-46BF-991C-8E639A58F63D}" srcId="{1ED5246E-8C0B-4113-BA83-823E079F8939}" destId="{27D4B13D-FB7C-4D61-800F-1E2AFE2D6CE0}" srcOrd="3" destOrd="0" parTransId="{5C87D61B-F993-4582-B524-A01F5A233363}" sibTransId="{0A6EE1D9-9AC9-4D31-8DFB-C03FDEFBD2EA}"/>
    <dgm:cxn modelId="{74AEBC67-DF30-41D7-90E7-EAD8440B721C}" type="presParOf" srcId="{E23A4B1B-21B8-4ABB-ADF0-5666EDDCAA47}" destId="{7C62FB3D-EDFD-4EFF-AC18-6959252595DA}" srcOrd="0" destOrd="0" presId="urn:microsoft.com/office/officeart/2005/8/layout/vList5"/>
    <dgm:cxn modelId="{663DA049-6233-4B09-A8D0-6DAF2047907D}" type="presParOf" srcId="{7C62FB3D-EDFD-4EFF-AC18-6959252595DA}" destId="{DC27D4AA-B545-4524-9B0D-BD7A8D7459F1}" srcOrd="0" destOrd="0" presId="urn:microsoft.com/office/officeart/2005/8/layout/vList5"/>
    <dgm:cxn modelId="{7D817238-33E2-44CB-89B6-1689A5E70710}" type="presParOf" srcId="{7C62FB3D-EDFD-4EFF-AC18-6959252595DA}" destId="{18B94EA3-7C5B-449B-99AB-E428B68FBBE1}" srcOrd="1" destOrd="0" presId="urn:microsoft.com/office/officeart/2005/8/layout/vList5"/>
    <dgm:cxn modelId="{5EF7BE51-6942-4387-A90C-72C33DCD1800}" type="presParOf" srcId="{E23A4B1B-21B8-4ABB-ADF0-5666EDDCAA47}" destId="{CB353A08-9AB4-43B3-904E-0E6F60FB43E3}" srcOrd="1" destOrd="0" presId="urn:microsoft.com/office/officeart/2005/8/layout/vList5"/>
    <dgm:cxn modelId="{DA10F3AE-B684-4398-9906-F18C33EA7352}" type="presParOf" srcId="{E23A4B1B-21B8-4ABB-ADF0-5666EDDCAA47}" destId="{93C3DE57-097B-4C91-B42C-2B4009BB542D}" srcOrd="2" destOrd="0" presId="urn:microsoft.com/office/officeart/2005/8/layout/vList5"/>
    <dgm:cxn modelId="{D68220F0-7B18-4652-A5B8-ACB08BA3E894}" type="presParOf" srcId="{93C3DE57-097B-4C91-B42C-2B4009BB542D}" destId="{CF561927-F47E-4036-A462-DC8A25709FD1}" srcOrd="0" destOrd="0" presId="urn:microsoft.com/office/officeart/2005/8/layout/vList5"/>
    <dgm:cxn modelId="{94B8314F-A9E5-40F7-B466-A83194211BE3}" type="presParOf" srcId="{93C3DE57-097B-4C91-B42C-2B4009BB542D}" destId="{308FC39F-EBFB-4237-BE43-D0F53E7CBAB2}" srcOrd="1" destOrd="0" presId="urn:microsoft.com/office/officeart/2005/8/layout/vList5"/>
    <dgm:cxn modelId="{0FBF823B-61E9-4A18-B549-F56F55D3E09E}" type="presParOf" srcId="{E23A4B1B-21B8-4ABB-ADF0-5666EDDCAA47}" destId="{729B9B6D-6B9D-4D70-BE44-9DD3F107B746}" srcOrd="3" destOrd="0" presId="urn:microsoft.com/office/officeart/2005/8/layout/vList5"/>
    <dgm:cxn modelId="{9FBF0D23-899B-42D4-8E5F-C408CA39976E}" type="presParOf" srcId="{E23A4B1B-21B8-4ABB-ADF0-5666EDDCAA47}" destId="{D03F4ABA-E168-4D42-B69A-56F9629238A5}" srcOrd="4" destOrd="0" presId="urn:microsoft.com/office/officeart/2005/8/layout/vList5"/>
    <dgm:cxn modelId="{93EC7B39-84F6-4A7E-ADF1-365E2D35697C}" type="presParOf" srcId="{D03F4ABA-E168-4D42-B69A-56F9629238A5}" destId="{6EA55E9E-C674-49F8-BAA3-9B6BB61F2D22}" srcOrd="0" destOrd="0" presId="urn:microsoft.com/office/officeart/2005/8/layout/vList5"/>
    <dgm:cxn modelId="{A62F4648-256A-41A7-A64A-2116E4D7702E}" type="presParOf" srcId="{D03F4ABA-E168-4D42-B69A-56F9629238A5}" destId="{E679A27A-4BD0-4565-8187-C7A165946614}" srcOrd="1" destOrd="0" presId="urn:microsoft.com/office/officeart/2005/8/layout/vList5"/>
    <dgm:cxn modelId="{E899ACC2-950B-4D77-B374-B632567C69CC}" type="presParOf" srcId="{E23A4B1B-21B8-4ABB-ADF0-5666EDDCAA47}" destId="{21F2699E-DB79-4616-9AC4-CABF8164FCC0}" srcOrd="5" destOrd="0" presId="urn:microsoft.com/office/officeart/2005/8/layout/vList5"/>
    <dgm:cxn modelId="{10C13C47-FD60-425C-8E16-EA63EC09EB70}" type="presParOf" srcId="{E23A4B1B-21B8-4ABB-ADF0-5666EDDCAA47}" destId="{0B2A36BF-8DDB-45EC-A6AF-E33A6AF7BBE1}" srcOrd="6" destOrd="0" presId="urn:microsoft.com/office/officeart/2005/8/layout/vList5"/>
    <dgm:cxn modelId="{08D4732E-D9FE-4590-9726-62153F47A179}" type="presParOf" srcId="{0B2A36BF-8DDB-45EC-A6AF-E33A6AF7BBE1}" destId="{5389CB38-3232-4125-99AE-4E4E438605A5}" srcOrd="0" destOrd="0" presId="urn:microsoft.com/office/officeart/2005/8/layout/vList5"/>
    <dgm:cxn modelId="{6EC84053-74C8-42F7-BF00-BC8717AC9907}" type="presParOf" srcId="{0B2A36BF-8DDB-45EC-A6AF-E33A6AF7BBE1}" destId="{29B93A7E-312B-4289-9102-708BE0F2D5B4}"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D5246E-8C0B-4113-BA83-823E079F893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7C207C0A-084F-4F13-A56F-986EB8ED3BEA}">
      <dgm:prSet phldrT="[Text]" custT="1"/>
      <dgm:spPr/>
      <dgm:t>
        <a:bodyPr/>
        <a:lstStyle/>
        <a:p>
          <a:r>
            <a:rPr lang="el-GR" sz="2400" dirty="0"/>
            <a:t>Φεβρουάριος 2025</a:t>
          </a:r>
          <a:endParaRPr lang="en-GB" sz="2400" dirty="0"/>
        </a:p>
      </dgm:t>
    </dgm:pt>
    <dgm:pt modelId="{B4E045B2-4484-405D-B7E6-06B3A2C32312}" type="parTrans" cxnId="{8F400DF7-8126-48E9-8CB7-307FBDE96345}">
      <dgm:prSet/>
      <dgm:spPr/>
      <dgm:t>
        <a:bodyPr/>
        <a:lstStyle/>
        <a:p>
          <a:endParaRPr lang="en-GB"/>
        </a:p>
      </dgm:t>
    </dgm:pt>
    <dgm:pt modelId="{7FA8A41F-3D9F-4827-B112-5236838E8210}" type="sibTrans" cxnId="{8F400DF7-8126-48E9-8CB7-307FBDE96345}">
      <dgm:prSet/>
      <dgm:spPr/>
      <dgm:t>
        <a:bodyPr/>
        <a:lstStyle/>
        <a:p>
          <a:endParaRPr lang="en-GB"/>
        </a:p>
      </dgm:t>
    </dgm:pt>
    <dgm:pt modelId="{36165D0B-E4E9-4A5A-809E-BFE0CA245358}">
      <dgm:prSet phldrT="[Text]" custT="1"/>
      <dgm:spPr/>
      <dgm:t>
        <a:bodyPr/>
        <a:lstStyle/>
        <a:p>
          <a:r>
            <a:rPr lang="el-GR" sz="2400" dirty="0"/>
            <a:t>Απρίλιος 2025</a:t>
          </a:r>
          <a:endParaRPr lang="en-GB" sz="2400" dirty="0"/>
        </a:p>
      </dgm:t>
    </dgm:pt>
    <dgm:pt modelId="{DCE3B4C8-CD33-493C-B711-6DCBCAE0D972}" type="parTrans" cxnId="{9C83E173-8713-4EC3-B98D-EC7A9F346B2E}">
      <dgm:prSet/>
      <dgm:spPr/>
      <dgm:t>
        <a:bodyPr/>
        <a:lstStyle/>
        <a:p>
          <a:endParaRPr lang="en-GB"/>
        </a:p>
      </dgm:t>
    </dgm:pt>
    <dgm:pt modelId="{96A11AAA-B6F8-48FF-B4E4-B9F5C7DA78A7}" type="sibTrans" cxnId="{9C83E173-8713-4EC3-B98D-EC7A9F346B2E}">
      <dgm:prSet/>
      <dgm:spPr/>
      <dgm:t>
        <a:bodyPr/>
        <a:lstStyle/>
        <a:p>
          <a:endParaRPr lang="en-GB"/>
        </a:p>
      </dgm:t>
    </dgm:pt>
    <dgm:pt modelId="{867671A8-FA9B-4BC1-8000-DECD715AE8A3}">
      <dgm:prSet phldrT="[Text]" custT="1"/>
      <dgm:spPr/>
      <dgm:t>
        <a:bodyPr/>
        <a:lstStyle/>
        <a:p>
          <a:pPr marL="114300" lvl="1" indent="0" defTabSz="622300">
            <a:lnSpc>
              <a:spcPct val="90000"/>
            </a:lnSpc>
            <a:spcBef>
              <a:spcPct val="0"/>
            </a:spcBef>
            <a:spcAft>
              <a:spcPct val="15000"/>
            </a:spcAft>
            <a:buFontTx/>
            <a:buNone/>
          </a:pPr>
          <a:r>
            <a:rPr lang="el-GR" sz="1400" b="1" dirty="0"/>
            <a:t>Οι Παρατηρήσεις της</a:t>
          </a:r>
          <a:r>
            <a:rPr lang="el-GR" sz="1400" b="1" baseline="0" dirty="0"/>
            <a:t> </a:t>
          </a:r>
          <a:r>
            <a:rPr lang="el-GR" sz="1400" b="1" baseline="0" dirty="0" err="1"/>
            <a:t>Ευρ</a:t>
          </a:r>
          <a:r>
            <a:rPr lang="el-GR" sz="1400" b="1" baseline="0" dirty="0"/>
            <a:t>. Επιτροπής στις Ετήσιες Εκθέσεις</a:t>
          </a:r>
          <a:r>
            <a:rPr lang="en-US" sz="1400" b="1" baseline="0" dirty="0"/>
            <a:t> </a:t>
          </a:r>
          <a:r>
            <a:rPr lang="el-GR" sz="1400" b="1" baseline="0" dirty="0"/>
            <a:t>Επίδοσης του ΜΔΣΘ και του ΤΕΑ </a:t>
          </a:r>
          <a:r>
            <a:rPr lang="el-GR" sz="1400" b="1" dirty="0"/>
            <a:t>σχετίζονταν με</a:t>
          </a:r>
          <a:r>
            <a:rPr lang="en-US" sz="1400" dirty="0"/>
            <a:t>:</a:t>
          </a:r>
          <a:endParaRPr lang="en-GB" sz="1400" dirty="0"/>
        </a:p>
      </dgm:t>
    </dgm:pt>
    <dgm:pt modelId="{3B8F1800-5406-4F53-B2BA-165E402A0EBA}" type="parTrans" cxnId="{E1182DEC-7E9D-4984-B32C-76247EE12E4E}">
      <dgm:prSet/>
      <dgm:spPr/>
      <dgm:t>
        <a:bodyPr/>
        <a:lstStyle/>
        <a:p>
          <a:endParaRPr lang="en-GB"/>
        </a:p>
      </dgm:t>
    </dgm:pt>
    <dgm:pt modelId="{9399002F-56F1-460D-843C-635B9F60BCB1}" type="sibTrans" cxnId="{E1182DEC-7E9D-4984-B32C-76247EE12E4E}">
      <dgm:prSet/>
      <dgm:spPr/>
      <dgm:t>
        <a:bodyPr/>
        <a:lstStyle/>
        <a:p>
          <a:endParaRPr lang="en-GB"/>
        </a:p>
      </dgm:t>
    </dgm:pt>
    <dgm:pt modelId="{A2EA7F8B-D131-403E-BD26-CD4AAC9A7060}">
      <dgm:prSet phldrT="[Text]" custT="1"/>
      <dgm:spPr/>
      <dgm:t>
        <a:bodyPr/>
        <a:lstStyle/>
        <a:p>
          <a:r>
            <a:rPr lang="el-GR" sz="2400" dirty="0"/>
            <a:t>Μάιος 2025</a:t>
          </a:r>
          <a:endParaRPr lang="en-GB" sz="2400" dirty="0"/>
        </a:p>
      </dgm:t>
    </dgm:pt>
    <dgm:pt modelId="{433C0088-256D-4D0A-97B6-7B609862F30B}" type="parTrans" cxnId="{E10A6A0D-895A-4835-811B-38660CC967AD}">
      <dgm:prSet/>
      <dgm:spPr/>
      <dgm:t>
        <a:bodyPr/>
        <a:lstStyle/>
        <a:p>
          <a:endParaRPr lang="en-GB"/>
        </a:p>
      </dgm:t>
    </dgm:pt>
    <dgm:pt modelId="{91343769-E15F-4512-8900-448397A75087}" type="sibTrans" cxnId="{E10A6A0D-895A-4835-811B-38660CC967AD}">
      <dgm:prSet/>
      <dgm:spPr/>
      <dgm:t>
        <a:bodyPr/>
        <a:lstStyle/>
        <a:p>
          <a:endParaRPr lang="en-GB"/>
        </a:p>
      </dgm:t>
    </dgm:pt>
    <dgm:pt modelId="{2D90DE46-93BC-4EBB-8CEC-2E6FB8A6C510}">
      <dgm:prSet phldrT="[Text]" custT="1"/>
      <dgm:spPr/>
      <dgm:t>
        <a:bodyPr/>
        <a:lstStyle/>
        <a:p>
          <a:r>
            <a:rPr lang="el-GR" sz="1400" dirty="0"/>
            <a:t>Αναθεώρηση των Ετήσιων Εκθέσεων Επίδοσης ΜΔΣΘ και ΤΕΑ</a:t>
          </a:r>
          <a:endParaRPr lang="en-GB" sz="1400" dirty="0"/>
        </a:p>
      </dgm:t>
    </dgm:pt>
    <dgm:pt modelId="{20E5DCF8-DC74-474E-A477-081CA3C9F101}" type="parTrans" cxnId="{73491D98-6921-46F5-AEC0-2F94F8C9F077}">
      <dgm:prSet/>
      <dgm:spPr/>
      <dgm:t>
        <a:bodyPr/>
        <a:lstStyle/>
        <a:p>
          <a:endParaRPr lang="en-GB"/>
        </a:p>
      </dgm:t>
    </dgm:pt>
    <dgm:pt modelId="{6078280B-1373-4E0C-9701-1838BBB9C505}" type="sibTrans" cxnId="{73491D98-6921-46F5-AEC0-2F94F8C9F077}">
      <dgm:prSet/>
      <dgm:spPr/>
      <dgm:t>
        <a:bodyPr/>
        <a:lstStyle/>
        <a:p>
          <a:endParaRPr lang="en-GB"/>
        </a:p>
      </dgm:t>
    </dgm:pt>
    <dgm:pt modelId="{8A55D41A-EB3D-40CB-A1BD-7B7482412785}">
      <dgm:prSet phldrT="[Text]" custT="1"/>
      <dgm:spPr/>
      <dgm:t>
        <a:bodyPr/>
        <a:lstStyle/>
        <a:p>
          <a:r>
            <a:rPr lang="el-GR" sz="1400" dirty="0"/>
            <a:t>Ενσωμάτωση των ανωτέρω παρατηρήσεων της Ευρωπαϊκής Επιτροπής</a:t>
          </a:r>
          <a:endParaRPr lang="en-GB" sz="1400" dirty="0"/>
        </a:p>
      </dgm:t>
    </dgm:pt>
    <dgm:pt modelId="{9C2A6F88-3932-4A2D-A254-BAC4B299813D}" type="parTrans" cxnId="{0D999840-1EBE-44C4-AE1C-146B4D76F70B}">
      <dgm:prSet/>
      <dgm:spPr/>
      <dgm:t>
        <a:bodyPr/>
        <a:lstStyle/>
        <a:p>
          <a:endParaRPr lang="en-GB"/>
        </a:p>
      </dgm:t>
    </dgm:pt>
    <dgm:pt modelId="{A2CC99C2-BEA3-4D47-870D-80DE02ACCED7}" type="sibTrans" cxnId="{0D999840-1EBE-44C4-AE1C-146B4D76F70B}">
      <dgm:prSet/>
      <dgm:spPr/>
      <dgm:t>
        <a:bodyPr/>
        <a:lstStyle/>
        <a:p>
          <a:endParaRPr lang="en-GB"/>
        </a:p>
      </dgm:t>
    </dgm:pt>
    <dgm:pt modelId="{27D4B13D-FB7C-4D61-800F-1E2AFE2D6CE0}">
      <dgm:prSet phldrT="[Text]" custT="1"/>
      <dgm:spPr/>
      <dgm:t>
        <a:bodyPr/>
        <a:lstStyle/>
        <a:p>
          <a:r>
            <a:rPr lang="el-GR" sz="2400" dirty="0"/>
            <a:t>Ιούνιος 2025</a:t>
          </a:r>
          <a:endParaRPr lang="en-GB" sz="2400" dirty="0"/>
        </a:p>
      </dgm:t>
    </dgm:pt>
    <dgm:pt modelId="{5C87D61B-F993-4582-B524-A01F5A233363}" type="parTrans" cxnId="{E8DD78FD-EA7C-46BF-991C-8E639A58F63D}">
      <dgm:prSet/>
      <dgm:spPr/>
      <dgm:t>
        <a:bodyPr/>
        <a:lstStyle/>
        <a:p>
          <a:endParaRPr lang="en-GB"/>
        </a:p>
      </dgm:t>
    </dgm:pt>
    <dgm:pt modelId="{0A6EE1D9-9AC9-4D31-8DFB-C03FDEFBD2EA}" type="sibTrans" cxnId="{E8DD78FD-EA7C-46BF-991C-8E639A58F63D}">
      <dgm:prSet/>
      <dgm:spPr/>
      <dgm:t>
        <a:bodyPr/>
        <a:lstStyle/>
        <a:p>
          <a:endParaRPr lang="en-GB"/>
        </a:p>
      </dgm:t>
    </dgm:pt>
    <dgm:pt modelId="{CA94526B-7AAE-47C3-BE1A-A0C179DEAEE8}">
      <dgm:prSet phldrT="[Text]" custT="1"/>
      <dgm:spPr/>
      <dgm:t>
        <a:bodyPr/>
        <a:lstStyle/>
        <a:p>
          <a:r>
            <a:rPr lang="el-GR" sz="1400" dirty="0"/>
            <a:t>2</a:t>
          </a:r>
          <a:r>
            <a:rPr lang="el-GR" sz="1400" baseline="30000" dirty="0"/>
            <a:t>η</a:t>
          </a:r>
          <a:r>
            <a:rPr lang="el-GR" sz="1400" dirty="0"/>
            <a:t> Διαβίβαση στην Ευρωπαϊκή Επιτροπή μέσω </a:t>
          </a:r>
          <a:r>
            <a:rPr lang="en-US" sz="1400" dirty="0"/>
            <a:t>SFC </a:t>
          </a:r>
          <a:endParaRPr lang="en-GB" sz="1400" dirty="0"/>
        </a:p>
      </dgm:t>
    </dgm:pt>
    <dgm:pt modelId="{115B2C11-2DBA-4E82-942F-B90361254C9E}" type="parTrans" cxnId="{7E82CC9C-E0DC-42A6-87D8-FEC9007E62FE}">
      <dgm:prSet/>
      <dgm:spPr/>
      <dgm:t>
        <a:bodyPr/>
        <a:lstStyle/>
        <a:p>
          <a:endParaRPr lang="en-GB"/>
        </a:p>
      </dgm:t>
    </dgm:pt>
    <dgm:pt modelId="{16BBFE2C-DB8A-4CAD-BBDE-E8860D6410A2}" type="sibTrans" cxnId="{7E82CC9C-E0DC-42A6-87D8-FEC9007E62FE}">
      <dgm:prSet/>
      <dgm:spPr/>
      <dgm:t>
        <a:bodyPr/>
        <a:lstStyle/>
        <a:p>
          <a:endParaRPr lang="en-GB"/>
        </a:p>
      </dgm:t>
    </dgm:pt>
    <dgm:pt modelId="{B6CACE7C-3779-4982-85A8-D3814F23546F}">
      <dgm:prSet phldrT="[Text]" custT="1"/>
      <dgm:spPr/>
      <dgm:t>
        <a:bodyPr/>
        <a:lstStyle/>
        <a:p>
          <a:r>
            <a:rPr lang="el-GR" sz="1400" dirty="0"/>
            <a:t>Κοινοποίηση των αναθεωρημένων εκδόσεων </a:t>
          </a:r>
          <a:r>
            <a:rPr lang="el-GR" sz="1400"/>
            <a:t>προς ψήφιση </a:t>
          </a:r>
          <a:r>
            <a:rPr lang="el-GR" sz="1400" dirty="0"/>
            <a:t>στα μέλη της Επιτροπή Παρακολούθησης στην 4</a:t>
          </a:r>
          <a:r>
            <a:rPr lang="el-GR" sz="1400" baseline="30000" dirty="0"/>
            <a:t>η</a:t>
          </a:r>
          <a:r>
            <a:rPr lang="el-GR" sz="1400" dirty="0"/>
            <a:t> Συνεδρίαση της ΕΠ.ΠΑ -  26 Ιουνίου 2025</a:t>
          </a:r>
          <a:endParaRPr lang="en-GB" sz="1400" dirty="0"/>
        </a:p>
      </dgm:t>
    </dgm:pt>
    <dgm:pt modelId="{99C35577-5301-419F-A2A6-C7BB7DCC1CE0}" type="parTrans" cxnId="{DFDAC3EF-8048-4E59-9A15-CD35BDE8A108}">
      <dgm:prSet/>
      <dgm:spPr/>
      <dgm:t>
        <a:bodyPr/>
        <a:lstStyle/>
        <a:p>
          <a:endParaRPr lang="en-GB"/>
        </a:p>
      </dgm:t>
    </dgm:pt>
    <dgm:pt modelId="{C87D82CB-C771-403F-87B2-D1598EB06131}" type="sibTrans" cxnId="{DFDAC3EF-8048-4E59-9A15-CD35BDE8A108}">
      <dgm:prSet/>
      <dgm:spPr/>
      <dgm:t>
        <a:bodyPr/>
        <a:lstStyle/>
        <a:p>
          <a:endParaRPr lang="en-GB"/>
        </a:p>
      </dgm:t>
    </dgm:pt>
    <dgm:pt modelId="{1879BE63-2654-4B0B-B778-43A3C3AF44A4}">
      <dgm:prSet phldrT="[Text]"/>
      <dgm:spPr/>
      <dgm:t>
        <a:bodyPr/>
        <a:lstStyle/>
        <a:p>
          <a:endParaRPr lang="en-GB" sz="700" dirty="0"/>
        </a:p>
      </dgm:t>
    </dgm:pt>
    <dgm:pt modelId="{D6FF778B-2E12-47AB-90B5-081A511D7154}" type="parTrans" cxnId="{EADCD752-FBBD-4C34-B909-07344AB4BCBE}">
      <dgm:prSet/>
      <dgm:spPr/>
      <dgm:t>
        <a:bodyPr/>
        <a:lstStyle/>
        <a:p>
          <a:endParaRPr lang="el-GR"/>
        </a:p>
      </dgm:t>
    </dgm:pt>
    <dgm:pt modelId="{E4207351-F828-4B06-9CA8-8517F819DBE4}" type="sibTrans" cxnId="{EADCD752-FBBD-4C34-B909-07344AB4BCBE}">
      <dgm:prSet/>
      <dgm:spPr/>
      <dgm:t>
        <a:bodyPr/>
        <a:lstStyle/>
        <a:p>
          <a:endParaRPr lang="el-GR"/>
        </a:p>
      </dgm:t>
    </dgm:pt>
    <dgm:pt modelId="{5F56B2E6-1932-41E1-AC68-1047FB74FA80}">
      <dgm:prSet phldrT="[Text]" custT="1"/>
      <dgm:spPr/>
      <dgm:t>
        <a:bodyPr/>
        <a:lstStyle/>
        <a:p>
          <a:r>
            <a:rPr lang="el-GR" sz="1400" b="1" dirty="0"/>
            <a:t>Κοινοποίηση</a:t>
          </a:r>
          <a:r>
            <a:rPr lang="el-GR" sz="1400" dirty="0"/>
            <a:t> των Ετήσιων Εκθέσεων</a:t>
          </a:r>
          <a:r>
            <a:rPr lang="en-US" sz="1400" dirty="0"/>
            <a:t> </a:t>
          </a:r>
          <a:r>
            <a:rPr lang="el-GR" sz="1400" dirty="0"/>
            <a:t>του ΤΑΜΕ, ΜΔΣΘ και ΤΕΑ μέσω της Πλατφόρμας Διαύλου στην Επιτροπή Παρακολούθησης</a:t>
          </a:r>
          <a:endParaRPr lang="en-GB" sz="1400" dirty="0"/>
        </a:p>
      </dgm:t>
    </dgm:pt>
    <dgm:pt modelId="{22E0EC3B-6A18-4FB2-A63F-4F6E345805AA}" type="parTrans" cxnId="{9259EF24-CE01-4711-9863-1644676E342F}">
      <dgm:prSet/>
      <dgm:spPr/>
      <dgm:t>
        <a:bodyPr/>
        <a:lstStyle/>
        <a:p>
          <a:endParaRPr lang="el-GR"/>
        </a:p>
      </dgm:t>
    </dgm:pt>
    <dgm:pt modelId="{AFBF7ACB-BE6A-457C-AA91-5BC7614B482A}" type="sibTrans" cxnId="{9259EF24-CE01-4711-9863-1644676E342F}">
      <dgm:prSet/>
      <dgm:spPr/>
      <dgm:t>
        <a:bodyPr/>
        <a:lstStyle/>
        <a:p>
          <a:endParaRPr lang="el-GR"/>
        </a:p>
      </dgm:t>
    </dgm:pt>
    <dgm:pt modelId="{BCDB5D83-6868-4898-BC60-C08A2982B175}">
      <dgm:prSet phldrT="[Text]"/>
      <dgm:spPr/>
      <dgm:t>
        <a:bodyPr/>
        <a:lstStyle/>
        <a:p>
          <a:endParaRPr lang="en-GB" sz="700" dirty="0"/>
        </a:p>
      </dgm:t>
    </dgm:pt>
    <dgm:pt modelId="{F3868E31-D5BA-45A1-9CE8-103A7C2AA7C9}" type="parTrans" cxnId="{70528236-93F5-4441-9D8C-058132F5C4EC}">
      <dgm:prSet/>
      <dgm:spPr/>
      <dgm:t>
        <a:bodyPr/>
        <a:lstStyle/>
        <a:p>
          <a:endParaRPr lang="el-GR"/>
        </a:p>
      </dgm:t>
    </dgm:pt>
    <dgm:pt modelId="{7FEC7C8C-BA3E-4F30-B9F8-6565B9FF0F73}" type="sibTrans" cxnId="{70528236-93F5-4441-9D8C-058132F5C4EC}">
      <dgm:prSet/>
      <dgm:spPr/>
      <dgm:t>
        <a:bodyPr/>
        <a:lstStyle/>
        <a:p>
          <a:endParaRPr lang="el-GR"/>
        </a:p>
      </dgm:t>
    </dgm:pt>
    <dgm:pt modelId="{BAB3C0A2-8FD3-4EE8-92A3-4B0F02CECC3C}">
      <dgm:prSet phldrT="[Text]" custT="1"/>
      <dgm:spPr/>
      <dgm:t>
        <a:bodyPr/>
        <a:lstStyle/>
        <a:p>
          <a:pPr marL="114300" lvl="1" indent="0" defTabSz="622300">
            <a:lnSpc>
              <a:spcPct val="90000"/>
            </a:lnSpc>
            <a:spcBef>
              <a:spcPct val="0"/>
            </a:spcBef>
            <a:spcAft>
              <a:spcPct val="15000"/>
            </a:spcAft>
          </a:pPr>
          <a:r>
            <a:rPr lang="el-GR" sz="1400" dirty="0"/>
            <a:t>Παράθεση ποσοτικών στοιχείων στην ενότητα για την στρατηγική επικοινωνίας και ορατότητας των δράσεων των Ταμείων ΜΔΣΘ και ΤΕΑ</a:t>
          </a:r>
          <a:endParaRPr lang="en-GB" sz="1400" dirty="0"/>
        </a:p>
      </dgm:t>
    </dgm:pt>
    <dgm:pt modelId="{64AA0470-51E6-491B-BC53-EEED45A94255}" type="parTrans" cxnId="{E128866A-2AE7-4772-859F-4320A5125CDA}">
      <dgm:prSet/>
      <dgm:spPr/>
      <dgm:t>
        <a:bodyPr/>
        <a:lstStyle/>
        <a:p>
          <a:endParaRPr lang="el-GR"/>
        </a:p>
      </dgm:t>
    </dgm:pt>
    <dgm:pt modelId="{0281EDE3-7638-4118-8819-00AB07A00B81}" type="sibTrans" cxnId="{E128866A-2AE7-4772-859F-4320A5125CDA}">
      <dgm:prSet/>
      <dgm:spPr/>
      <dgm:t>
        <a:bodyPr/>
        <a:lstStyle/>
        <a:p>
          <a:endParaRPr lang="el-GR"/>
        </a:p>
      </dgm:t>
    </dgm:pt>
    <dgm:pt modelId="{3B118917-7F44-4E08-97F1-ED6AF62734F0}">
      <dgm:prSet phldrT="[Text]"/>
      <dgm:spPr/>
      <dgm:t>
        <a:bodyPr/>
        <a:lstStyle/>
        <a:p>
          <a:pPr marL="57150" lvl="1" indent="0" defTabSz="311150">
            <a:lnSpc>
              <a:spcPct val="90000"/>
            </a:lnSpc>
            <a:spcBef>
              <a:spcPct val="0"/>
            </a:spcBef>
            <a:spcAft>
              <a:spcPct val="15000"/>
            </a:spcAft>
          </a:pPr>
          <a:endParaRPr lang="en-GB" sz="700" dirty="0"/>
        </a:p>
      </dgm:t>
    </dgm:pt>
    <dgm:pt modelId="{B510EE5D-2CD1-4E16-AAF2-0D38CBA91617}" type="parTrans" cxnId="{33411082-556A-41B7-8EAF-E0FE59A07D26}">
      <dgm:prSet/>
      <dgm:spPr/>
      <dgm:t>
        <a:bodyPr/>
        <a:lstStyle/>
        <a:p>
          <a:endParaRPr lang="el-GR"/>
        </a:p>
      </dgm:t>
    </dgm:pt>
    <dgm:pt modelId="{E5105F37-E1FD-4CB8-A4E2-1B211A893E0A}" type="sibTrans" cxnId="{33411082-556A-41B7-8EAF-E0FE59A07D26}">
      <dgm:prSet/>
      <dgm:spPr/>
      <dgm:t>
        <a:bodyPr/>
        <a:lstStyle/>
        <a:p>
          <a:endParaRPr lang="el-GR"/>
        </a:p>
      </dgm:t>
    </dgm:pt>
    <dgm:pt modelId="{7B12E61C-1836-4926-ADD7-F2552D3DAA7E}">
      <dgm:prSet phldrT="[Text]" custT="1"/>
      <dgm:spPr/>
      <dgm:t>
        <a:bodyPr/>
        <a:lstStyle/>
        <a:p>
          <a:pPr marL="114300" lvl="1" indent="0" defTabSz="622300">
            <a:lnSpc>
              <a:spcPct val="90000"/>
            </a:lnSpc>
            <a:spcBef>
              <a:spcPct val="0"/>
            </a:spcBef>
            <a:spcAft>
              <a:spcPct val="15000"/>
            </a:spcAft>
          </a:pPr>
          <a:r>
            <a:rPr lang="el-GR" sz="1400" dirty="0"/>
            <a:t>Αφαίρεση μίας δράσης που αναφερόταν ως δράση σε σχέση με τρίτες χώρες στην αντίστοιχη ενότητα στο ΜΔΣΘ</a:t>
          </a:r>
          <a:endParaRPr lang="en-GB" sz="1400" dirty="0"/>
        </a:p>
      </dgm:t>
    </dgm:pt>
    <dgm:pt modelId="{C96D8001-D72F-47F9-96A1-26B93B0FEE61}" type="parTrans" cxnId="{FCE36247-D8E5-481C-89DB-6BF25B782FE3}">
      <dgm:prSet/>
      <dgm:spPr/>
      <dgm:t>
        <a:bodyPr/>
        <a:lstStyle/>
        <a:p>
          <a:endParaRPr lang="el-GR"/>
        </a:p>
      </dgm:t>
    </dgm:pt>
    <dgm:pt modelId="{7FD28596-C243-4131-BC75-286D5AD614BA}" type="sibTrans" cxnId="{FCE36247-D8E5-481C-89DB-6BF25B782FE3}">
      <dgm:prSet/>
      <dgm:spPr/>
      <dgm:t>
        <a:bodyPr/>
        <a:lstStyle/>
        <a:p>
          <a:endParaRPr lang="el-GR"/>
        </a:p>
      </dgm:t>
    </dgm:pt>
    <dgm:pt modelId="{7F8BFC74-C371-43E0-8EA9-EB76CC77E620}">
      <dgm:prSet phldrT="[Text]" custT="1"/>
      <dgm:spPr/>
      <dgm:t>
        <a:bodyPr/>
        <a:lstStyle/>
        <a:p>
          <a:pPr marL="114300" lvl="1" indent="0" defTabSz="622300">
            <a:lnSpc>
              <a:spcPct val="90000"/>
            </a:lnSpc>
            <a:spcBef>
              <a:spcPct val="0"/>
            </a:spcBef>
            <a:spcAft>
              <a:spcPct val="15000"/>
            </a:spcAft>
          </a:pPr>
          <a:r>
            <a:rPr lang="el-GR" sz="1400" dirty="0"/>
            <a:t>Ανάλυση της προόδου υλοποίησης των Ειδικών Δράσεων στο ΤΕΑ </a:t>
          </a:r>
          <a:endParaRPr lang="en-GB" sz="1400" dirty="0"/>
        </a:p>
      </dgm:t>
    </dgm:pt>
    <dgm:pt modelId="{81FA2E19-70E9-4DE0-B0A3-41F3D59C5FC7}" type="parTrans" cxnId="{8B585760-3606-4B66-A578-C4814C94B2A0}">
      <dgm:prSet/>
      <dgm:spPr/>
      <dgm:t>
        <a:bodyPr/>
        <a:lstStyle/>
        <a:p>
          <a:endParaRPr lang="el-GR"/>
        </a:p>
      </dgm:t>
    </dgm:pt>
    <dgm:pt modelId="{A73C465E-18ED-4525-B4EC-475006AA4C97}" type="sibTrans" cxnId="{8B585760-3606-4B66-A578-C4814C94B2A0}">
      <dgm:prSet/>
      <dgm:spPr/>
      <dgm:t>
        <a:bodyPr/>
        <a:lstStyle/>
        <a:p>
          <a:endParaRPr lang="el-GR"/>
        </a:p>
      </dgm:t>
    </dgm:pt>
    <dgm:pt modelId="{1F56EA9E-E753-4E37-98D2-6D3CDA44313D}">
      <dgm:prSet phldrT="[Text]" custT="1"/>
      <dgm:spPr/>
      <dgm:t>
        <a:bodyPr/>
        <a:lstStyle/>
        <a:p>
          <a:pPr marL="114300" lvl="1" indent="0" defTabSz="622300">
            <a:lnSpc>
              <a:spcPct val="90000"/>
            </a:lnSpc>
            <a:spcBef>
              <a:spcPct val="0"/>
            </a:spcBef>
            <a:spcAft>
              <a:spcPct val="15000"/>
            </a:spcAft>
          </a:pPr>
          <a:r>
            <a:rPr lang="el-GR" sz="1400" dirty="0"/>
            <a:t>Ενσωμάτωση των αποτελεσμάτων των επιτόπιων ελέγχων της λογιστικής περιόδου αναφοράς σχετικά με την τήρηση των Οριζόντιων Αρχών και των Αναγκαίων Πρόσφορων Όρων κατά την υλοποίηση των δράσεων των Ταμείων ΜΔΣΘ και ΤΕΑ (συμμόρφωση</a:t>
          </a:r>
          <a:r>
            <a:rPr lang="en-US" sz="1400" dirty="0"/>
            <a:t> </a:t>
          </a:r>
          <a:r>
            <a:rPr lang="el-GR" sz="1400" dirty="0"/>
            <a:t>με τον Χάρτη Θεμελιωδών Δικαιωμάτων </a:t>
          </a:r>
          <a:r>
            <a:rPr lang="el-GR" sz="1400" dirty="0" err="1"/>
            <a:t>κ.α</a:t>
          </a:r>
          <a:r>
            <a:rPr lang="el-GR" sz="1400" dirty="0"/>
            <a:t>)</a:t>
          </a:r>
          <a:endParaRPr lang="en-GB" sz="1400" dirty="0"/>
        </a:p>
      </dgm:t>
    </dgm:pt>
    <dgm:pt modelId="{54E359CD-EDCE-4587-8AD3-63F45FE4FF76}" type="parTrans" cxnId="{0ABAAC54-AB7B-4710-BCDA-DF5C09E4D700}">
      <dgm:prSet/>
      <dgm:spPr/>
      <dgm:t>
        <a:bodyPr/>
        <a:lstStyle/>
        <a:p>
          <a:endParaRPr lang="el-GR"/>
        </a:p>
      </dgm:t>
    </dgm:pt>
    <dgm:pt modelId="{0D57D573-363B-4897-8DB4-82BCFCD11E5C}" type="sibTrans" cxnId="{0ABAAC54-AB7B-4710-BCDA-DF5C09E4D700}">
      <dgm:prSet/>
      <dgm:spPr/>
      <dgm:t>
        <a:bodyPr/>
        <a:lstStyle/>
        <a:p>
          <a:endParaRPr lang="el-GR"/>
        </a:p>
      </dgm:t>
    </dgm:pt>
    <dgm:pt modelId="{845E37C6-503A-4E34-8D0A-7C0C41A673A4}">
      <dgm:prSet phldrT="[Text]" custT="1"/>
      <dgm:spPr/>
      <dgm:t>
        <a:bodyPr/>
        <a:lstStyle/>
        <a:p>
          <a:r>
            <a:rPr lang="el-GR" sz="1400" b="1" dirty="0"/>
            <a:t>Έγκριση</a:t>
          </a:r>
          <a:r>
            <a:rPr lang="en-US" sz="1400" b="1" dirty="0"/>
            <a:t> </a:t>
          </a:r>
          <a:r>
            <a:rPr lang="el-GR" sz="1400" dirty="0"/>
            <a:t>μέσω της </a:t>
          </a:r>
          <a:r>
            <a:rPr lang="en-US" sz="1400" dirty="0"/>
            <a:t>1</a:t>
          </a:r>
          <a:r>
            <a:rPr lang="el-GR" sz="1400" dirty="0"/>
            <a:t>3ης γραπτής Διαδικασίας στις 13/2/2025</a:t>
          </a:r>
          <a:endParaRPr lang="en-GB" sz="1400" dirty="0"/>
        </a:p>
      </dgm:t>
    </dgm:pt>
    <dgm:pt modelId="{20ABFA3D-73D5-40AB-A0B5-2A8438A5EDE3}" type="parTrans" cxnId="{744518C9-D818-4C32-8BC1-EF60D183DD1E}">
      <dgm:prSet/>
      <dgm:spPr/>
    </dgm:pt>
    <dgm:pt modelId="{DE538442-566E-40C1-B289-754CA169548B}" type="sibTrans" cxnId="{744518C9-D818-4C32-8BC1-EF60D183DD1E}">
      <dgm:prSet/>
      <dgm:spPr/>
    </dgm:pt>
    <dgm:pt modelId="{E23A4B1B-21B8-4ABB-ADF0-5666EDDCAA47}" type="pres">
      <dgm:prSet presAssocID="{1ED5246E-8C0B-4113-BA83-823E079F8939}" presName="Name0" presStyleCnt="0">
        <dgm:presLayoutVars>
          <dgm:dir/>
          <dgm:animLvl val="lvl"/>
          <dgm:resizeHandles val="exact"/>
        </dgm:presLayoutVars>
      </dgm:prSet>
      <dgm:spPr/>
    </dgm:pt>
    <dgm:pt modelId="{7C62FB3D-EDFD-4EFF-AC18-6959252595DA}" type="pres">
      <dgm:prSet presAssocID="{7C207C0A-084F-4F13-A56F-986EB8ED3BEA}" presName="linNode" presStyleCnt="0"/>
      <dgm:spPr/>
    </dgm:pt>
    <dgm:pt modelId="{DC27D4AA-B545-4524-9B0D-BD7A8D7459F1}" type="pres">
      <dgm:prSet presAssocID="{7C207C0A-084F-4F13-A56F-986EB8ED3BEA}" presName="parentText" presStyleLbl="node1" presStyleIdx="0" presStyleCnt="4" custScaleX="78190" custScaleY="138811" custLinFactNeighborX="314" custLinFactNeighborY="10919">
        <dgm:presLayoutVars>
          <dgm:chMax val="1"/>
          <dgm:bulletEnabled val="1"/>
        </dgm:presLayoutVars>
      </dgm:prSet>
      <dgm:spPr/>
    </dgm:pt>
    <dgm:pt modelId="{18B94EA3-7C5B-449B-99AB-E428B68FBBE1}" type="pres">
      <dgm:prSet presAssocID="{7C207C0A-084F-4F13-A56F-986EB8ED3BEA}" presName="descendantText" presStyleLbl="alignAccFollowNode1" presStyleIdx="0" presStyleCnt="4" custScaleY="159091" custLinFactNeighborX="5116" custLinFactNeighborY="553">
        <dgm:presLayoutVars>
          <dgm:bulletEnabled val="1"/>
        </dgm:presLayoutVars>
      </dgm:prSet>
      <dgm:spPr/>
    </dgm:pt>
    <dgm:pt modelId="{CB353A08-9AB4-43B3-904E-0E6F60FB43E3}" type="pres">
      <dgm:prSet presAssocID="{7FA8A41F-3D9F-4827-B112-5236838E8210}" presName="sp" presStyleCnt="0"/>
      <dgm:spPr/>
    </dgm:pt>
    <dgm:pt modelId="{93C3DE57-097B-4C91-B42C-2B4009BB542D}" type="pres">
      <dgm:prSet presAssocID="{36165D0B-E4E9-4A5A-809E-BFE0CA245358}" presName="linNode" presStyleCnt="0"/>
      <dgm:spPr/>
    </dgm:pt>
    <dgm:pt modelId="{CF561927-F47E-4036-A462-DC8A25709FD1}" type="pres">
      <dgm:prSet presAssocID="{36165D0B-E4E9-4A5A-809E-BFE0CA245358}" presName="parentText" presStyleLbl="node1" presStyleIdx="1" presStyleCnt="4" custScaleX="80760" custScaleY="153709" custLinFactNeighborX="144" custLinFactNeighborY="-19055">
        <dgm:presLayoutVars>
          <dgm:chMax val="1"/>
          <dgm:bulletEnabled val="1"/>
        </dgm:presLayoutVars>
      </dgm:prSet>
      <dgm:spPr/>
    </dgm:pt>
    <dgm:pt modelId="{308FC39F-EBFB-4237-BE43-D0F53E7CBAB2}" type="pres">
      <dgm:prSet presAssocID="{36165D0B-E4E9-4A5A-809E-BFE0CA245358}" presName="descendantText" presStyleLbl="alignAccFollowNode1" presStyleIdx="1" presStyleCnt="4" custScaleY="699012" custLinFactNeighborX="2825" custLinFactNeighborY="-2090">
        <dgm:presLayoutVars>
          <dgm:bulletEnabled val="1"/>
        </dgm:presLayoutVars>
      </dgm:prSet>
      <dgm:spPr/>
    </dgm:pt>
    <dgm:pt modelId="{729B9B6D-6B9D-4D70-BE44-9DD3F107B746}" type="pres">
      <dgm:prSet presAssocID="{96A11AAA-B6F8-48FF-B4E4-B9F5C7DA78A7}" presName="sp" presStyleCnt="0"/>
      <dgm:spPr/>
    </dgm:pt>
    <dgm:pt modelId="{D03F4ABA-E168-4D42-B69A-56F9629238A5}" type="pres">
      <dgm:prSet presAssocID="{A2EA7F8B-D131-403E-BD26-CD4AAC9A7060}" presName="linNode" presStyleCnt="0"/>
      <dgm:spPr/>
    </dgm:pt>
    <dgm:pt modelId="{6EA55E9E-C674-49F8-BAA3-9B6BB61F2D22}" type="pres">
      <dgm:prSet presAssocID="{A2EA7F8B-D131-403E-BD26-CD4AAC9A7060}" presName="parentText" presStyleLbl="node1" presStyleIdx="2" presStyleCnt="4" custScaleX="81017" custScaleY="143805">
        <dgm:presLayoutVars>
          <dgm:chMax val="1"/>
          <dgm:bulletEnabled val="1"/>
        </dgm:presLayoutVars>
      </dgm:prSet>
      <dgm:spPr/>
    </dgm:pt>
    <dgm:pt modelId="{E679A27A-4BD0-4565-8187-C7A165946614}" type="pres">
      <dgm:prSet presAssocID="{A2EA7F8B-D131-403E-BD26-CD4AAC9A7060}" presName="descendantText" presStyleLbl="alignAccFollowNode1" presStyleIdx="2" presStyleCnt="4" custScaleX="98146" custScaleY="127069" custLinFactNeighborX="1565" custLinFactNeighborY="-4843">
        <dgm:presLayoutVars>
          <dgm:bulletEnabled val="1"/>
        </dgm:presLayoutVars>
      </dgm:prSet>
      <dgm:spPr/>
    </dgm:pt>
    <dgm:pt modelId="{21F2699E-DB79-4616-9AC4-CABF8164FCC0}" type="pres">
      <dgm:prSet presAssocID="{91343769-E15F-4512-8900-448397A75087}" presName="sp" presStyleCnt="0"/>
      <dgm:spPr/>
    </dgm:pt>
    <dgm:pt modelId="{0B2A36BF-8DDB-45EC-A6AF-E33A6AF7BBE1}" type="pres">
      <dgm:prSet presAssocID="{27D4B13D-FB7C-4D61-800F-1E2AFE2D6CE0}" presName="linNode" presStyleCnt="0"/>
      <dgm:spPr/>
    </dgm:pt>
    <dgm:pt modelId="{5389CB38-3232-4125-99AE-4E4E438605A5}" type="pres">
      <dgm:prSet presAssocID="{27D4B13D-FB7C-4D61-800F-1E2AFE2D6CE0}" presName="parentText" presStyleLbl="node1" presStyleIdx="3" presStyleCnt="4" custScaleX="80451" custScaleY="145106">
        <dgm:presLayoutVars>
          <dgm:chMax val="1"/>
          <dgm:bulletEnabled val="1"/>
        </dgm:presLayoutVars>
      </dgm:prSet>
      <dgm:spPr/>
    </dgm:pt>
    <dgm:pt modelId="{29B93A7E-312B-4289-9102-708BE0F2D5B4}" type="pres">
      <dgm:prSet presAssocID="{27D4B13D-FB7C-4D61-800F-1E2AFE2D6CE0}" presName="descendantText" presStyleLbl="alignAccFollowNode1" presStyleIdx="3" presStyleCnt="4" custScaleY="218246" custLinFactNeighborX="3134">
        <dgm:presLayoutVars>
          <dgm:bulletEnabled val="1"/>
        </dgm:presLayoutVars>
      </dgm:prSet>
      <dgm:spPr/>
    </dgm:pt>
  </dgm:ptLst>
  <dgm:cxnLst>
    <dgm:cxn modelId="{C7174B05-9DEA-42FD-B85B-DA5E1C530CF2}" type="presOf" srcId="{1F56EA9E-E753-4E37-98D2-6D3CDA44313D}" destId="{308FC39F-EBFB-4237-BE43-D0F53E7CBAB2}" srcOrd="0" destOrd="2" presId="urn:microsoft.com/office/officeart/2005/8/layout/vList5"/>
    <dgm:cxn modelId="{CDEFDD0B-0641-4D46-BB2F-E6A72027F6C1}" type="presOf" srcId="{7C207C0A-084F-4F13-A56F-986EB8ED3BEA}" destId="{DC27D4AA-B545-4524-9B0D-BD7A8D7459F1}" srcOrd="0" destOrd="0" presId="urn:microsoft.com/office/officeart/2005/8/layout/vList5"/>
    <dgm:cxn modelId="{BC35980C-CFBC-4DC8-9659-A3D60BF63821}" type="presOf" srcId="{2D90DE46-93BC-4EBB-8CEC-2E6FB8A6C510}" destId="{E679A27A-4BD0-4565-8187-C7A165946614}" srcOrd="0" destOrd="0" presId="urn:microsoft.com/office/officeart/2005/8/layout/vList5"/>
    <dgm:cxn modelId="{E10A6A0D-895A-4835-811B-38660CC967AD}" srcId="{1ED5246E-8C0B-4113-BA83-823E079F8939}" destId="{A2EA7F8B-D131-403E-BD26-CD4AAC9A7060}" srcOrd="2" destOrd="0" parTransId="{433C0088-256D-4D0A-97B6-7B609862F30B}" sibTransId="{91343769-E15F-4512-8900-448397A75087}"/>
    <dgm:cxn modelId="{DB0D8112-4F99-42C8-B750-1D905A8CCF65}" type="presOf" srcId="{7B12E61C-1836-4926-ADD7-F2552D3DAA7E}" destId="{308FC39F-EBFB-4237-BE43-D0F53E7CBAB2}" srcOrd="0" destOrd="4" presId="urn:microsoft.com/office/officeart/2005/8/layout/vList5"/>
    <dgm:cxn modelId="{0A4C5021-A89E-42D4-B92D-FC2D00591DBB}" type="presOf" srcId="{1ED5246E-8C0B-4113-BA83-823E079F8939}" destId="{E23A4B1B-21B8-4ABB-ADF0-5666EDDCAA47}" srcOrd="0" destOrd="0" presId="urn:microsoft.com/office/officeart/2005/8/layout/vList5"/>
    <dgm:cxn modelId="{9259EF24-CE01-4711-9863-1644676E342F}" srcId="{7C207C0A-084F-4F13-A56F-986EB8ED3BEA}" destId="{5F56B2E6-1932-41E1-AC68-1047FB74FA80}" srcOrd="1" destOrd="0" parTransId="{22E0EC3B-6A18-4FB2-A63F-4F6E345805AA}" sibTransId="{AFBF7ACB-BE6A-457C-AA91-5BC7614B482A}"/>
    <dgm:cxn modelId="{45A8A832-AE41-4109-A57F-CE1DC163E8E2}" type="presOf" srcId="{A2EA7F8B-D131-403E-BD26-CD4AAC9A7060}" destId="{6EA55E9E-C674-49F8-BAA3-9B6BB61F2D22}" srcOrd="0" destOrd="0" presId="urn:microsoft.com/office/officeart/2005/8/layout/vList5"/>
    <dgm:cxn modelId="{7EF4F432-5762-4B60-A54C-0298D3CA2368}" type="presOf" srcId="{7F8BFC74-C371-43E0-8EA9-EB76CC77E620}" destId="{308FC39F-EBFB-4237-BE43-D0F53E7CBAB2}" srcOrd="0" destOrd="3" presId="urn:microsoft.com/office/officeart/2005/8/layout/vList5"/>
    <dgm:cxn modelId="{70528236-93F5-4441-9D8C-058132F5C4EC}" srcId="{7C207C0A-084F-4F13-A56F-986EB8ED3BEA}" destId="{BCDB5D83-6868-4898-BC60-C08A2982B175}" srcOrd="3" destOrd="0" parTransId="{F3868E31-D5BA-45A1-9CE8-103A7C2AA7C9}" sibTransId="{7FEC7C8C-BA3E-4F30-B9F8-6565B9FF0F73}"/>
    <dgm:cxn modelId="{D62EC03B-0760-46BF-8C5F-DB9117CC0E91}" type="presOf" srcId="{BCDB5D83-6868-4898-BC60-C08A2982B175}" destId="{18B94EA3-7C5B-449B-99AB-E428B68FBBE1}" srcOrd="0" destOrd="3" presId="urn:microsoft.com/office/officeart/2005/8/layout/vList5"/>
    <dgm:cxn modelId="{0D999840-1EBE-44C4-AE1C-146B4D76F70B}" srcId="{A2EA7F8B-D131-403E-BD26-CD4AAC9A7060}" destId="{8A55D41A-EB3D-40CB-A1BD-7B7482412785}" srcOrd="1" destOrd="0" parTransId="{9C2A6F88-3932-4A2D-A254-BAC4B299813D}" sibTransId="{A2CC99C2-BEA3-4D47-870D-80DE02ACCED7}"/>
    <dgm:cxn modelId="{8B585760-3606-4B66-A578-C4814C94B2A0}" srcId="{36165D0B-E4E9-4A5A-809E-BFE0CA245358}" destId="{7F8BFC74-C371-43E0-8EA9-EB76CC77E620}" srcOrd="3" destOrd="0" parTransId="{81FA2E19-70E9-4DE0-B0A3-41F3D59C5FC7}" sibTransId="{A73C465E-18ED-4525-B4EC-475006AA4C97}"/>
    <dgm:cxn modelId="{F8F0DA64-CF1A-486D-B980-5F4D5EA2F2C6}" type="presOf" srcId="{5F56B2E6-1932-41E1-AC68-1047FB74FA80}" destId="{18B94EA3-7C5B-449B-99AB-E428B68FBBE1}" srcOrd="0" destOrd="1" presId="urn:microsoft.com/office/officeart/2005/8/layout/vList5"/>
    <dgm:cxn modelId="{FCE36247-D8E5-481C-89DB-6BF25B782FE3}" srcId="{36165D0B-E4E9-4A5A-809E-BFE0CA245358}" destId="{7B12E61C-1836-4926-ADD7-F2552D3DAA7E}" srcOrd="4" destOrd="0" parTransId="{C96D8001-D72F-47F9-96A1-26B93B0FEE61}" sibTransId="{7FD28596-C243-4131-BC75-286D5AD614BA}"/>
    <dgm:cxn modelId="{BCCAE948-FA09-4BE9-A1A9-0EE96C90A44F}" type="presOf" srcId="{845E37C6-503A-4E34-8D0A-7C0C41A673A4}" destId="{18B94EA3-7C5B-449B-99AB-E428B68FBBE1}" srcOrd="0" destOrd="2" presId="urn:microsoft.com/office/officeart/2005/8/layout/vList5"/>
    <dgm:cxn modelId="{E128866A-2AE7-4772-859F-4320A5125CDA}" srcId="{36165D0B-E4E9-4A5A-809E-BFE0CA245358}" destId="{BAB3C0A2-8FD3-4EE8-92A3-4B0F02CECC3C}" srcOrd="1" destOrd="0" parTransId="{64AA0470-51E6-491B-BC53-EEED45A94255}" sibTransId="{0281EDE3-7638-4118-8819-00AB07A00B81}"/>
    <dgm:cxn modelId="{EADCD752-FBBD-4C34-B909-07344AB4BCBE}" srcId="{7C207C0A-084F-4F13-A56F-986EB8ED3BEA}" destId="{1879BE63-2654-4B0B-B778-43A3C3AF44A4}" srcOrd="0" destOrd="0" parTransId="{D6FF778B-2E12-47AB-90B5-081A511D7154}" sibTransId="{E4207351-F828-4B06-9CA8-8517F819DBE4}"/>
    <dgm:cxn modelId="{9C83E173-8713-4EC3-B98D-EC7A9F346B2E}" srcId="{1ED5246E-8C0B-4113-BA83-823E079F8939}" destId="{36165D0B-E4E9-4A5A-809E-BFE0CA245358}" srcOrd="1" destOrd="0" parTransId="{DCE3B4C8-CD33-493C-B711-6DCBCAE0D972}" sibTransId="{96A11AAA-B6F8-48FF-B4E4-B9F5C7DA78A7}"/>
    <dgm:cxn modelId="{C27C6C54-560C-4C84-8B05-EFB29B3CF7FE}" type="presOf" srcId="{27D4B13D-FB7C-4D61-800F-1E2AFE2D6CE0}" destId="{5389CB38-3232-4125-99AE-4E4E438605A5}" srcOrd="0" destOrd="0" presId="urn:microsoft.com/office/officeart/2005/8/layout/vList5"/>
    <dgm:cxn modelId="{0ABAAC54-AB7B-4710-BCDA-DF5C09E4D700}" srcId="{36165D0B-E4E9-4A5A-809E-BFE0CA245358}" destId="{1F56EA9E-E753-4E37-98D2-6D3CDA44313D}" srcOrd="2" destOrd="0" parTransId="{54E359CD-EDCE-4587-8AD3-63F45FE4FF76}" sibTransId="{0D57D573-363B-4897-8DB4-82BCFCD11E5C}"/>
    <dgm:cxn modelId="{33411082-556A-41B7-8EAF-E0FE59A07D26}" srcId="{36165D0B-E4E9-4A5A-809E-BFE0CA245358}" destId="{3B118917-7F44-4E08-97F1-ED6AF62734F0}" srcOrd="5" destOrd="0" parTransId="{B510EE5D-2CD1-4E16-AAF2-0D38CBA91617}" sibTransId="{E5105F37-E1FD-4CB8-A4E2-1B211A893E0A}"/>
    <dgm:cxn modelId="{8AE34990-F90A-41F6-ACC2-8BC68CFE898C}" type="presOf" srcId="{3B118917-7F44-4E08-97F1-ED6AF62734F0}" destId="{308FC39F-EBFB-4237-BE43-D0F53E7CBAB2}" srcOrd="0" destOrd="5" presId="urn:microsoft.com/office/officeart/2005/8/layout/vList5"/>
    <dgm:cxn modelId="{73491D98-6921-46F5-AEC0-2F94F8C9F077}" srcId="{A2EA7F8B-D131-403E-BD26-CD4AAC9A7060}" destId="{2D90DE46-93BC-4EBB-8CEC-2E6FB8A6C510}" srcOrd="0" destOrd="0" parTransId="{20E5DCF8-DC74-474E-A477-081CA3C9F101}" sibTransId="{6078280B-1373-4E0C-9701-1838BBB9C505}"/>
    <dgm:cxn modelId="{7E82CC9C-E0DC-42A6-87D8-FEC9007E62FE}" srcId="{27D4B13D-FB7C-4D61-800F-1E2AFE2D6CE0}" destId="{CA94526B-7AAE-47C3-BE1A-A0C179DEAEE8}" srcOrd="0" destOrd="0" parTransId="{115B2C11-2DBA-4E82-942F-B90361254C9E}" sibTransId="{16BBFE2C-DB8A-4CAD-BBDE-E8860D6410A2}"/>
    <dgm:cxn modelId="{338DB2A1-B440-4356-98C0-ADD63F4D7DF7}" type="presOf" srcId="{8A55D41A-EB3D-40CB-A1BD-7B7482412785}" destId="{E679A27A-4BD0-4565-8187-C7A165946614}" srcOrd="0" destOrd="1" presId="urn:microsoft.com/office/officeart/2005/8/layout/vList5"/>
    <dgm:cxn modelId="{1DAD8FB6-ACCA-46A8-945B-067834B91BD6}" type="presOf" srcId="{CA94526B-7AAE-47C3-BE1A-A0C179DEAEE8}" destId="{29B93A7E-312B-4289-9102-708BE0F2D5B4}" srcOrd="0" destOrd="0" presId="urn:microsoft.com/office/officeart/2005/8/layout/vList5"/>
    <dgm:cxn modelId="{744518C9-D818-4C32-8BC1-EF60D183DD1E}" srcId="{7C207C0A-084F-4F13-A56F-986EB8ED3BEA}" destId="{845E37C6-503A-4E34-8D0A-7C0C41A673A4}" srcOrd="2" destOrd="0" parTransId="{20ABFA3D-73D5-40AB-A0B5-2A8438A5EDE3}" sibTransId="{DE538442-566E-40C1-B289-754CA169548B}"/>
    <dgm:cxn modelId="{C50BDDD7-2D77-4427-9B39-9E3429204601}" type="presOf" srcId="{BAB3C0A2-8FD3-4EE8-92A3-4B0F02CECC3C}" destId="{308FC39F-EBFB-4237-BE43-D0F53E7CBAB2}" srcOrd="0" destOrd="1" presId="urn:microsoft.com/office/officeart/2005/8/layout/vList5"/>
    <dgm:cxn modelId="{DC060FD9-167F-4F9C-9FAB-08DD4D4DB27D}" type="presOf" srcId="{1879BE63-2654-4B0B-B778-43A3C3AF44A4}" destId="{18B94EA3-7C5B-449B-99AB-E428B68FBBE1}" srcOrd="0" destOrd="0" presId="urn:microsoft.com/office/officeart/2005/8/layout/vList5"/>
    <dgm:cxn modelId="{274A3DDC-5382-40BA-AC9B-C3FE33317869}" type="presOf" srcId="{36165D0B-E4E9-4A5A-809E-BFE0CA245358}" destId="{CF561927-F47E-4036-A462-DC8A25709FD1}" srcOrd="0" destOrd="0" presId="urn:microsoft.com/office/officeart/2005/8/layout/vList5"/>
    <dgm:cxn modelId="{A3AC38E2-536B-4922-88A4-82411555232C}" type="presOf" srcId="{B6CACE7C-3779-4982-85A8-D3814F23546F}" destId="{29B93A7E-312B-4289-9102-708BE0F2D5B4}" srcOrd="0" destOrd="1" presId="urn:microsoft.com/office/officeart/2005/8/layout/vList5"/>
    <dgm:cxn modelId="{E1182DEC-7E9D-4984-B32C-76247EE12E4E}" srcId="{36165D0B-E4E9-4A5A-809E-BFE0CA245358}" destId="{867671A8-FA9B-4BC1-8000-DECD715AE8A3}" srcOrd="0" destOrd="0" parTransId="{3B8F1800-5406-4F53-B2BA-165E402A0EBA}" sibTransId="{9399002F-56F1-460D-843C-635B9F60BCB1}"/>
    <dgm:cxn modelId="{DFDAC3EF-8048-4E59-9A15-CD35BDE8A108}" srcId="{27D4B13D-FB7C-4D61-800F-1E2AFE2D6CE0}" destId="{B6CACE7C-3779-4982-85A8-D3814F23546F}" srcOrd="1" destOrd="0" parTransId="{99C35577-5301-419F-A2A6-C7BB7DCC1CE0}" sibTransId="{C87D82CB-C771-403F-87B2-D1598EB06131}"/>
    <dgm:cxn modelId="{8F400DF7-8126-48E9-8CB7-307FBDE96345}" srcId="{1ED5246E-8C0B-4113-BA83-823E079F8939}" destId="{7C207C0A-084F-4F13-A56F-986EB8ED3BEA}" srcOrd="0" destOrd="0" parTransId="{B4E045B2-4484-405D-B7E6-06B3A2C32312}" sibTransId="{7FA8A41F-3D9F-4827-B112-5236838E8210}"/>
    <dgm:cxn modelId="{8EE3F1F9-B44B-48A0-AD75-E3F87E4B21C2}" type="presOf" srcId="{867671A8-FA9B-4BC1-8000-DECD715AE8A3}" destId="{308FC39F-EBFB-4237-BE43-D0F53E7CBAB2}" srcOrd="0" destOrd="0" presId="urn:microsoft.com/office/officeart/2005/8/layout/vList5"/>
    <dgm:cxn modelId="{E8DD78FD-EA7C-46BF-991C-8E639A58F63D}" srcId="{1ED5246E-8C0B-4113-BA83-823E079F8939}" destId="{27D4B13D-FB7C-4D61-800F-1E2AFE2D6CE0}" srcOrd="3" destOrd="0" parTransId="{5C87D61B-F993-4582-B524-A01F5A233363}" sibTransId="{0A6EE1D9-9AC9-4D31-8DFB-C03FDEFBD2EA}"/>
    <dgm:cxn modelId="{74AEBC67-DF30-41D7-90E7-EAD8440B721C}" type="presParOf" srcId="{E23A4B1B-21B8-4ABB-ADF0-5666EDDCAA47}" destId="{7C62FB3D-EDFD-4EFF-AC18-6959252595DA}" srcOrd="0" destOrd="0" presId="urn:microsoft.com/office/officeart/2005/8/layout/vList5"/>
    <dgm:cxn modelId="{663DA049-6233-4B09-A8D0-6DAF2047907D}" type="presParOf" srcId="{7C62FB3D-EDFD-4EFF-AC18-6959252595DA}" destId="{DC27D4AA-B545-4524-9B0D-BD7A8D7459F1}" srcOrd="0" destOrd="0" presId="urn:microsoft.com/office/officeart/2005/8/layout/vList5"/>
    <dgm:cxn modelId="{7D817238-33E2-44CB-89B6-1689A5E70710}" type="presParOf" srcId="{7C62FB3D-EDFD-4EFF-AC18-6959252595DA}" destId="{18B94EA3-7C5B-449B-99AB-E428B68FBBE1}" srcOrd="1" destOrd="0" presId="urn:microsoft.com/office/officeart/2005/8/layout/vList5"/>
    <dgm:cxn modelId="{5EF7BE51-6942-4387-A90C-72C33DCD1800}" type="presParOf" srcId="{E23A4B1B-21B8-4ABB-ADF0-5666EDDCAA47}" destId="{CB353A08-9AB4-43B3-904E-0E6F60FB43E3}" srcOrd="1" destOrd="0" presId="urn:microsoft.com/office/officeart/2005/8/layout/vList5"/>
    <dgm:cxn modelId="{DA10F3AE-B684-4398-9906-F18C33EA7352}" type="presParOf" srcId="{E23A4B1B-21B8-4ABB-ADF0-5666EDDCAA47}" destId="{93C3DE57-097B-4C91-B42C-2B4009BB542D}" srcOrd="2" destOrd="0" presId="urn:microsoft.com/office/officeart/2005/8/layout/vList5"/>
    <dgm:cxn modelId="{D68220F0-7B18-4652-A5B8-ACB08BA3E894}" type="presParOf" srcId="{93C3DE57-097B-4C91-B42C-2B4009BB542D}" destId="{CF561927-F47E-4036-A462-DC8A25709FD1}" srcOrd="0" destOrd="0" presId="urn:microsoft.com/office/officeart/2005/8/layout/vList5"/>
    <dgm:cxn modelId="{94B8314F-A9E5-40F7-B466-A83194211BE3}" type="presParOf" srcId="{93C3DE57-097B-4C91-B42C-2B4009BB542D}" destId="{308FC39F-EBFB-4237-BE43-D0F53E7CBAB2}" srcOrd="1" destOrd="0" presId="urn:microsoft.com/office/officeart/2005/8/layout/vList5"/>
    <dgm:cxn modelId="{0FBF823B-61E9-4A18-B549-F56F55D3E09E}" type="presParOf" srcId="{E23A4B1B-21B8-4ABB-ADF0-5666EDDCAA47}" destId="{729B9B6D-6B9D-4D70-BE44-9DD3F107B746}" srcOrd="3" destOrd="0" presId="urn:microsoft.com/office/officeart/2005/8/layout/vList5"/>
    <dgm:cxn modelId="{9FBF0D23-899B-42D4-8E5F-C408CA39976E}" type="presParOf" srcId="{E23A4B1B-21B8-4ABB-ADF0-5666EDDCAA47}" destId="{D03F4ABA-E168-4D42-B69A-56F9629238A5}" srcOrd="4" destOrd="0" presId="urn:microsoft.com/office/officeart/2005/8/layout/vList5"/>
    <dgm:cxn modelId="{93EC7B39-84F6-4A7E-ADF1-365E2D35697C}" type="presParOf" srcId="{D03F4ABA-E168-4D42-B69A-56F9629238A5}" destId="{6EA55E9E-C674-49F8-BAA3-9B6BB61F2D22}" srcOrd="0" destOrd="0" presId="urn:microsoft.com/office/officeart/2005/8/layout/vList5"/>
    <dgm:cxn modelId="{A62F4648-256A-41A7-A64A-2116E4D7702E}" type="presParOf" srcId="{D03F4ABA-E168-4D42-B69A-56F9629238A5}" destId="{E679A27A-4BD0-4565-8187-C7A165946614}" srcOrd="1" destOrd="0" presId="urn:microsoft.com/office/officeart/2005/8/layout/vList5"/>
    <dgm:cxn modelId="{E899ACC2-950B-4D77-B374-B632567C69CC}" type="presParOf" srcId="{E23A4B1B-21B8-4ABB-ADF0-5666EDDCAA47}" destId="{21F2699E-DB79-4616-9AC4-CABF8164FCC0}" srcOrd="5" destOrd="0" presId="urn:microsoft.com/office/officeart/2005/8/layout/vList5"/>
    <dgm:cxn modelId="{10C13C47-FD60-425C-8E16-EA63EC09EB70}" type="presParOf" srcId="{E23A4B1B-21B8-4ABB-ADF0-5666EDDCAA47}" destId="{0B2A36BF-8DDB-45EC-A6AF-E33A6AF7BBE1}" srcOrd="6" destOrd="0" presId="urn:microsoft.com/office/officeart/2005/8/layout/vList5"/>
    <dgm:cxn modelId="{08D4732E-D9FE-4590-9726-62153F47A179}" type="presParOf" srcId="{0B2A36BF-8DDB-45EC-A6AF-E33A6AF7BBE1}" destId="{5389CB38-3232-4125-99AE-4E4E438605A5}" srcOrd="0" destOrd="0" presId="urn:microsoft.com/office/officeart/2005/8/layout/vList5"/>
    <dgm:cxn modelId="{6EC84053-74C8-42F7-BF00-BC8717AC9907}" type="presParOf" srcId="{0B2A36BF-8DDB-45EC-A6AF-E33A6AF7BBE1}" destId="{29B93A7E-312B-4289-9102-708BE0F2D5B4}"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CE7D1C-BA26-4F79-A05E-AC1D098F26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5D50A885-E6DC-4C91-93DE-CCF0930A1679}">
      <dgm:prSet phldrT="[Text]" custT="1"/>
      <dgm:spPr/>
      <dgm:t>
        <a:bodyPr/>
        <a:lstStyle/>
        <a:p>
          <a:r>
            <a:rPr lang="el-GR" sz="1800" b="1" dirty="0">
              <a:solidFill>
                <a:schemeClr val="bg1"/>
              </a:solidFill>
              <a:latin typeface="+mn-lt"/>
            </a:rPr>
            <a:t>Ένταξη δράσεων </a:t>
          </a:r>
          <a:endParaRPr lang="en-GB" sz="1800" dirty="0"/>
        </a:p>
      </dgm:t>
    </dgm:pt>
    <dgm:pt modelId="{485A9C08-C48E-4E5F-BA7F-866F5788E4A9}" type="parTrans" cxnId="{1BACD5F0-E9B0-4782-8C53-9D246357E11F}">
      <dgm:prSet/>
      <dgm:spPr/>
      <dgm:t>
        <a:bodyPr/>
        <a:lstStyle/>
        <a:p>
          <a:endParaRPr lang="en-GB"/>
        </a:p>
      </dgm:t>
    </dgm:pt>
    <dgm:pt modelId="{CA44DD86-0A15-47BF-9F55-03BEC214381D}" type="sibTrans" cxnId="{1BACD5F0-E9B0-4782-8C53-9D246357E11F}">
      <dgm:prSet/>
      <dgm:spPr/>
      <dgm:t>
        <a:bodyPr/>
        <a:lstStyle/>
        <a:p>
          <a:endParaRPr lang="en-GB"/>
        </a:p>
      </dgm:t>
    </dgm:pt>
    <dgm:pt modelId="{A663E3C7-39A1-411A-A4C6-FF022BC063EC}">
      <dgm:prSet phldrT="[Text]"/>
      <dgm:spPr/>
      <dgm:t>
        <a:bodyPr/>
        <a:lstStyle/>
        <a:p>
          <a:r>
            <a:rPr lang="el-GR" b="1" dirty="0"/>
            <a:t>Έγκριση</a:t>
          </a:r>
          <a:r>
            <a:rPr lang="el-GR" dirty="0"/>
            <a:t> 89 δράσεων</a:t>
          </a:r>
          <a:endParaRPr lang="en-GB" dirty="0"/>
        </a:p>
      </dgm:t>
    </dgm:pt>
    <dgm:pt modelId="{15A4E838-FAEA-4F25-B1BB-9961538C85B5}" type="parTrans" cxnId="{4882DA36-9817-46FC-8AF3-9E28A163D5C9}">
      <dgm:prSet/>
      <dgm:spPr/>
      <dgm:t>
        <a:bodyPr/>
        <a:lstStyle/>
        <a:p>
          <a:endParaRPr lang="en-GB"/>
        </a:p>
      </dgm:t>
    </dgm:pt>
    <dgm:pt modelId="{287CD0D9-090C-4C7B-9B6F-942F2C1081D8}" type="sibTrans" cxnId="{4882DA36-9817-46FC-8AF3-9E28A163D5C9}">
      <dgm:prSet/>
      <dgm:spPr/>
      <dgm:t>
        <a:bodyPr/>
        <a:lstStyle/>
        <a:p>
          <a:endParaRPr lang="en-GB"/>
        </a:p>
      </dgm:t>
    </dgm:pt>
    <dgm:pt modelId="{17F1107F-C3DB-4E0C-B1DC-54F62E0782AB}">
      <dgm:prSet phldrT="[Text]"/>
      <dgm:spPr/>
      <dgm:t>
        <a:bodyPr/>
        <a:lstStyle/>
        <a:p>
          <a:r>
            <a:rPr lang="el-GR" b="1" dirty="0"/>
            <a:t>Υλοποίηση</a:t>
          </a:r>
          <a:r>
            <a:rPr lang="el-GR" dirty="0"/>
            <a:t> 98 δράσεων</a:t>
          </a:r>
          <a:endParaRPr lang="en-GB" dirty="0"/>
        </a:p>
      </dgm:t>
    </dgm:pt>
    <dgm:pt modelId="{308E8BDE-826F-4ECF-BFCE-1FA1491E3117}" type="parTrans" cxnId="{86D3BBF1-1182-4C5E-97A0-6EE7AF19E49A}">
      <dgm:prSet/>
      <dgm:spPr/>
      <dgm:t>
        <a:bodyPr/>
        <a:lstStyle/>
        <a:p>
          <a:endParaRPr lang="en-GB"/>
        </a:p>
      </dgm:t>
    </dgm:pt>
    <dgm:pt modelId="{B9A44EEE-4422-4F2D-B760-CD5A7B9C61BA}" type="sibTrans" cxnId="{86D3BBF1-1182-4C5E-97A0-6EE7AF19E49A}">
      <dgm:prSet/>
      <dgm:spPr/>
      <dgm:t>
        <a:bodyPr/>
        <a:lstStyle/>
        <a:p>
          <a:endParaRPr lang="en-GB"/>
        </a:p>
      </dgm:t>
    </dgm:pt>
    <dgm:pt modelId="{BF54E0C9-65E3-471E-944D-54928C9137F5}">
      <dgm:prSet phldrT="[Text]" custT="1"/>
      <dgm:spPr/>
      <dgm:t>
        <a:bodyPr/>
        <a:lstStyle/>
        <a:p>
          <a:r>
            <a:rPr lang="el-GR" sz="1800" b="1" kern="1200" dirty="0">
              <a:solidFill>
                <a:prstClr val="white"/>
              </a:solidFill>
              <a:latin typeface="Calibri"/>
              <a:ea typeface="+mn-ea"/>
              <a:cs typeface="+mn-cs"/>
            </a:rPr>
            <a:t>Προϋπολογισμός</a:t>
          </a:r>
          <a:endParaRPr lang="en-GB" sz="1800" b="1" kern="1200" dirty="0">
            <a:solidFill>
              <a:prstClr val="white"/>
            </a:solidFill>
            <a:latin typeface="Calibri"/>
            <a:ea typeface="+mn-ea"/>
            <a:cs typeface="+mn-cs"/>
          </a:endParaRPr>
        </a:p>
      </dgm:t>
    </dgm:pt>
    <dgm:pt modelId="{FA60256D-A627-4B78-A02F-39F254F7F1D9}" type="parTrans" cxnId="{CBCA8E83-AD7A-4B1E-9397-0139FA1B16A8}">
      <dgm:prSet/>
      <dgm:spPr/>
      <dgm:t>
        <a:bodyPr/>
        <a:lstStyle/>
        <a:p>
          <a:endParaRPr lang="en-GB"/>
        </a:p>
      </dgm:t>
    </dgm:pt>
    <dgm:pt modelId="{EF650C91-F168-4C1D-8935-4B47E0D52595}" type="sibTrans" cxnId="{CBCA8E83-AD7A-4B1E-9397-0139FA1B16A8}">
      <dgm:prSet/>
      <dgm:spPr/>
      <dgm:t>
        <a:bodyPr/>
        <a:lstStyle/>
        <a:p>
          <a:endParaRPr lang="en-GB"/>
        </a:p>
      </dgm:t>
    </dgm:pt>
    <dgm:pt modelId="{7D85154E-B26E-4E99-8CD9-941749A4B622}">
      <dgm:prSet phldrT="[Text]"/>
      <dgm:spPr/>
      <dgm:t>
        <a:bodyPr/>
        <a:lstStyle/>
        <a:p>
          <a:r>
            <a:rPr lang="el-GR" b="1" dirty="0"/>
            <a:t>Συνολικός προϋπολογισμός</a:t>
          </a:r>
          <a:r>
            <a:rPr lang="en-US" b="1" dirty="0"/>
            <a:t>: </a:t>
          </a:r>
          <a:r>
            <a:rPr lang="en-US" b="0" dirty="0"/>
            <a:t>578,159,031</a:t>
          </a:r>
          <a:r>
            <a:rPr lang="el-GR" b="0" dirty="0"/>
            <a:t>.</a:t>
          </a:r>
          <a:r>
            <a:rPr lang="en-US" b="0" dirty="0"/>
            <a:t>08</a:t>
          </a:r>
          <a:r>
            <a:rPr lang="el-GR" b="0" dirty="0"/>
            <a:t> </a:t>
          </a:r>
          <a:r>
            <a:rPr lang="en-US" b="0" dirty="0"/>
            <a:t>€</a:t>
          </a:r>
          <a:endParaRPr lang="en-GB" b="0" dirty="0"/>
        </a:p>
      </dgm:t>
    </dgm:pt>
    <dgm:pt modelId="{296A6EE3-657D-4983-8B98-3CC553532028}" type="parTrans" cxnId="{02E5D7CD-F298-489C-8D83-C7DE7C335D2E}">
      <dgm:prSet/>
      <dgm:spPr/>
      <dgm:t>
        <a:bodyPr/>
        <a:lstStyle/>
        <a:p>
          <a:endParaRPr lang="en-GB"/>
        </a:p>
      </dgm:t>
    </dgm:pt>
    <dgm:pt modelId="{3BA9676D-C2B5-427F-9B2F-106B4954AD25}" type="sibTrans" cxnId="{02E5D7CD-F298-489C-8D83-C7DE7C335D2E}">
      <dgm:prSet/>
      <dgm:spPr/>
      <dgm:t>
        <a:bodyPr/>
        <a:lstStyle/>
        <a:p>
          <a:endParaRPr lang="en-GB"/>
        </a:p>
      </dgm:t>
    </dgm:pt>
    <dgm:pt modelId="{879C00B2-B608-4CB4-8FEA-5882A60DF90D}">
      <dgm:prSet phldrT="[Text]"/>
      <dgm:spPr/>
      <dgm:t>
        <a:bodyPr/>
        <a:lstStyle/>
        <a:p>
          <a:r>
            <a:rPr lang="el-GR" b="1" dirty="0" err="1"/>
            <a:t>Ενωσιακή</a:t>
          </a:r>
          <a:r>
            <a:rPr lang="el-GR" b="1" dirty="0"/>
            <a:t> Συνεισφορά</a:t>
          </a:r>
          <a:r>
            <a:rPr lang="en-US" b="1" dirty="0"/>
            <a:t>: </a:t>
          </a:r>
          <a:r>
            <a:rPr lang="en-US" b="0" dirty="0"/>
            <a:t>433,772,582</a:t>
          </a:r>
          <a:r>
            <a:rPr lang="el-GR" b="0" dirty="0"/>
            <a:t>.</a:t>
          </a:r>
          <a:r>
            <a:rPr lang="en-US" b="0" dirty="0"/>
            <a:t>69</a:t>
          </a:r>
          <a:r>
            <a:rPr lang="el-GR" b="0" dirty="0"/>
            <a:t> </a:t>
          </a:r>
          <a:r>
            <a:rPr lang="en-US" b="0" dirty="0"/>
            <a:t>€</a:t>
          </a:r>
          <a:endParaRPr lang="en-GB" b="0" dirty="0"/>
        </a:p>
      </dgm:t>
    </dgm:pt>
    <dgm:pt modelId="{DBFA55BF-49B4-42C0-834F-9B2E62900DC9}" type="parTrans" cxnId="{65FCB74D-595F-4554-AE90-097DF5D52971}">
      <dgm:prSet/>
      <dgm:spPr/>
      <dgm:t>
        <a:bodyPr/>
        <a:lstStyle/>
        <a:p>
          <a:endParaRPr lang="en-GB"/>
        </a:p>
      </dgm:t>
    </dgm:pt>
    <dgm:pt modelId="{5828F7A5-ACFF-45DC-87F6-505F99C63557}" type="sibTrans" cxnId="{65FCB74D-595F-4554-AE90-097DF5D52971}">
      <dgm:prSet/>
      <dgm:spPr/>
      <dgm:t>
        <a:bodyPr/>
        <a:lstStyle/>
        <a:p>
          <a:endParaRPr lang="en-GB"/>
        </a:p>
      </dgm:t>
    </dgm:pt>
    <dgm:pt modelId="{856EEA5B-FE86-4BEC-9BEE-632FAE2A1073}">
      <dgm:prSet phldrT="[Text]"/>
      <dgm:spPr/>
      <dgm:t>
        <a:bodyPr/>
        <a:lstStyle/>
        <a:p>
          <a:r>
            <a:rPr lang="el-GR" b="1" dirty="0">
              <a:solidFill>
                <a:schemeClr val="bg1"/>
              </a:solidFill>
            </a:rPr>
            <a:t>Εκροές - Αποτελέσματα</a:t>
          </a:r>
          <a:endParaRPr lang="en-GB" dirty="0"/>
        </a:p>
      </dgm:t>
    </dgm:pt>
    <dgm:pt modelId="{B76F113D-A399-408E-BFCB-3D3C7431A365}" type="parTrans" cxnId="{A2651ACA-3DB4-4FAF-9783-8D27C3BF43BD}">
      <dgm:prSet/>
      <dgm:spPr/>
      <dgm:t>
        <a:bodyPr/>
        <a:lstStyle/>
        <a:p>
          <a:endParaRPr lang="en-GB"/>
        </a:p>
      </dgm:t>
    </dgm:pt>
    <dgm:pt modelId="{86EDB55C-6111-494B-B1CF-990F84131C4D}" type="sibTrans" cxnId="{A2651ACA-3DB4-4FAF-9783-8D27C3BF43BD}">
      <dgm:prSet/>
      <dgm:spPr/>
      <dgm:t>
        <a:bodyPr/>
        <a:lstStyle/>
        <a:p>
          <a:endParaRPr lang="en-GB"/>
        </a:p>
      </dgm:t>
    </dgm:pt>
    <dgm:pt modelId="{21FA977F-F134-41DE-A35F-093471CADDA5}">
      <dgm:prSet phldrT="[Text]" custT="1"/>
      <dgm:spPr/>
      <dgm:t>
        <a:bodyPr/>
        <a:lstStyle/>
        <a:p>
          <a:r>
            <a:rPr lang="el-GR" sz="1800" b="1" dirty="0"/>
            <a:t>Υποστήριξη &amp; ενημέρωση (διαδικασία ασύλου)</a:t>
          </a:r>
          <a:r>
            <a:rPr lang="en-US" sz="1800" b="1" dirty="0"/>
            <a:t>: </a:t>
          </a:r>
          <a:r>
            <a:rPr lang="el-GR" sz="1800" dirty="0"/>
            <a:t>47.813 ΠΤΧ</a:t>
          </a:r>
          <a:endParaRPr lang="en-GB" sz="1800" dirty="0"/>
        </a:p>
      </dgm:t>
    </dgm:pt>
    <dgm:pt modelId="{E84803DC-C726-4715-84C0-4CD840AD59AB}" type="parTrans" cxnId="{8D6533B8-44A8-473F-B855-6476D6D369B0}">
      <dgm:prSet/>
      <dgm:spPr/>
      <dgm:t>
        <a:bodyPr/>
        <a:lstStyle/>
        <a:p>
          <a:endParaRPr lang="en-GB"/>
        </a:p>
      </dgm:t>
    </dgm:pt>
    <dgm:pt modelId="{B9981A07-A08C-4C31-9CE5-164244B545B9}" type="sibTrans" cxnId="{8D6533B8-44A8-473F-B855-6476D6D369B0}">
      <dgm:prSet/>
      <dgm:spPr/>
      <dgm:t>
        <a:bodyPr/>
        <a:lstStyle/>
        <a:p>
          <a:endParaRPr lang="en-GB"/>
        </a:p>
      </dgm:t>
    </dgm:pt>
    <dgm:pt modelId="{94C6F893-0768-4C77-B859-0B71E1D80393}">
      <dgm:prSet phldrT="[Text]"/>
      <dgm:spPr/>
      <dgm:t>
        <a:bodyPr/>
        <a:lstStyle/>
        <a:p>
          <a:r>
            <a:rPr lang="el-GR" b="1" dirty="0"/>
            <a:t>Ειδικός Στόχος </a:t>
          </a:r>
          <a:r>
            <a:rPr lang="el-GR" dirty="0"/>
            <a:t>1,2 &amp; 3</a:t>
          </a:r>
          <a:endParaRPr lang="en-GB" dirty="0"/>
        </a:p>
      </dgm:t>
    </dgm:pt>
    <dgm:pt modelId="{5F990D67-B4C7-4DCB-AD60-E80DBAFCE545}" type="parTrans" cxnId="{9E921758-8861-4943-BEF5-E411D2BCFDDE}">
      <dgm:prSet/>
      <dgm:spPr/>
      <dgm:t>
        <a:bodyPr/>
        <a:lstStyle/>
        <a:p>
          <a:endParaRPr lang="en-GB"/>
        </a:p>
      </dgm:t>
    </dgm:pt>
    <dgm:pt modelId="{699A7318-1F73-4E5F-A438-4A2DB8891D08}" type="sibTrans" cxnId="{9E921758-8861-4943-BEF5-E411D2BCFDDE}">
      <dgm:prSet/>
      <dgm:spPr/>
      <dgm:t>
        <a:bodyPr/>
        <a:lstStyle/>
        <a:p>
          <a:endParaRPr lang="en-GB"/>
        </a:p>
      </dgm:t>
    </dgm:pt>
    <dgm:pt modelId="{A97A6D59-4D18-47D4-BCA0-68807B16F3E3}">
      <dgm:prSet phldrT="[Text]"/>
      <dgm:spPr/>
      <dgm:t>
        <a:bodyPr/>
        <a:lstStyle/>
        <a:p>
          <a:endParaRPr lang="en-GB" dirty="0"/>
        </a:p>
      </dgm:t>
    </dgm:pt>
    <dgm:pt modelId="{AAD162F6-7379-479C-83BB-8811F15F26E9}" type="parTrans" cxnId="{1DA1D412-902E-44CE-A890-AF0E8F8B26D1}">
      <dgm:prSet/>
      <dgm:spPr/>
      <dgm:t>
        <a:bodyPr/>
        <a:lstStyle/>
        <a:p>
          <a:endParaRPr lang="en-GB"/>
        </a:p>
      </dgm:t>
    </dgm:pt>
    <dgm:pt modelId="{3A4C00A6-4FED-45FC-BBEA-A1D11892DF3C}" type="sibTrans" cxnId="{1DA1D412-902E-44CE-A890-AF0E8F8B26D1}">
      <dgm:prSet/>
      <dgm:spPr/>
      <dgm:t>
        <a:bodyPr/>
        <a:lstStyle/>
        <a:p>
          <a:endParaRPr lang="en-GB"/>
        </a:p>
      </dgm:t>
    </dgm:pt>
    <dgm:pt modelId="{6756B87B-A802-4BCA-ADFB-BB433F5571BA}">
      <dgm:prSet phldrT="[Text]" custT="1"/>
      <dgm:spPr/>
      <dgm:t>
        <a:bodyPr/>
        <a:lstStyle/>
        <a:p>
          <a:r>
            <a:rPr lang="el-GR" sz="1800" b="1" dirty="0"/>
            <a:t>Υπηρεσίες διερμηνείας</a:t>
          </a:r>
          <a:r>
            <a:rPr lang="en-US" sz="1800" b="1" dirty="0"/>
            <a:t>:</a:t>
          </a:r>
          <a:r>
            <a:rPr lang="el-GR" sz="1800" dirty="0"/>
            <a:t> 5.161 ευάλωτα άτομα προσφυγικού πληθυσμού</a:t>
          </a:r>
          <a:endParaRPr lang="en-GB" sz="1800" dirty="0"/>
        </a:p>
      </dgm:t>
    </dgm:pt>
    <dgm:pt modelId="{BA8C6F24-8EEE-42E2-AB40-6C73900E8D6F}" type="parTrans" cxnId="{7808452B-D6B1-4940-B2FA-43B23AC63E2B}">
      <dgm:prSet/>
      <dgm:spPr/>
      <dgm:t>
        <a:bodyPr/>
        <a:lstStyle/>
        <a:p>
          <a:endParaRPr lang="en-GB"/>
        </a:p>
      </dgm:t>
    </dgm:pt>
    <dgm:pt modelId="{BF43DF3C-E7AF-4F2C-AF2E-330B44561729}" type="sibTrans" cxnId="{7808452B-D6B1-4940-B2FA-43B23AC63E2B}">
      <dgm:prSet/>
      <dgm:spPr/>
      <dgm:t>
        <a:bodyPr/>
        <a:lstStyle/>
        <a:p>
          <a:endParaRPr lang="en-GB"/>
        </a:p>
      </dgm:t>
    </dgm:pt>
    <dgm:pt modelId="{BF84ABB3-DB7A-43AA-9FD2-1D8503AB35DC}">
      <dgm:prSet phldrT="[Text]"/>
      <dgm:spPr/>
      <dgm:t>
        <a:bodyPr/>
        <a:lstStyle/>
        <a:p>
          <a:endParaRPr lang="en-GB" sz="2200" dirty="0"/>
        </a:p>
      </dgm:t>
    </dgm:pt>
    <dgm:pt modelId="{8046119B-9C3B-4509-8D75-2B42056FADA4}" type="parTrans" cxnId="{1AB2CA1A-2E6D-4EE7-B8AA-3464670C91B4}">
      <dgm:prSet/>
      <dgm:spPr/>
      <dgm:t>
        <a:bodyPr/>
        <a:lstStyle/>
        <a:p>
          <a:endParaRPr lang="el-GR"/>
        </a:p>
      </dgm:t>
    </dgm:pt>
    <dgm:pt modelId="{50741251-10BA-4C7E-BB22-6307EA5AF72A}" type="sibTrans" cxnId="{1AB2CA1A-2E6D-4EE7-B8AA-3464670C91B4}">
      <dgm:prSet/>
      <dgm:spPr/>
      <dgm:t>
        <a:bodyPr/>
        <a:lstStyle/>
        <a:p>
          <a:endParaRPr lang="el-GR"/>
        </a:p>
      </dgm:t>
    </dgm:pt>
    <dgm:pt modelId="{FB61643B-FD73-4443-BC49-442FAEC11D92}">
      <dgm:prSet phldrT="[Text]" custT="1"/>
      <dgm:spPr/>
      <dgm:t>
        <a:bodyPr/>
        <a:lstStyle/>
        <a:p>
          <a:r>
            <a:rPr lang="el-GR" sz="1800" b="1" dirty="0"/>
            <a:t>Ανακαίνιση σε Δομές</a:t>
          </a:r>
          <a:r>
            <a:rPr lang="en-US" sz="1800" b="1" dirty="0"/>
            <a:t>-</a:t>
          </a:r>
          <a:r>
            <a:rPr lang="el-GR" sz="1800" b="1" dirty="0"/>
            <a:t> </a:t>
          </a:r>
          <a:r>
            <a:rPr lang="en-US" sz="1800" b="1" dirty="0"/>
            <a:t>Facilities Management:</a:t>
          </a:r>
          <a:r>
            <a:rPr lang="el-GR" sz="1800" b="1" dirty="0"/>
            <a:t> </a:t>
          </a:r>
          <a:r>
            <a:rPr lang="el-GR" sz="1800" dirty="0"/>
            <a:t>11.062 θέσεις</a:t>
          </a:r>
          <a:endParaRPr lang="en-GB" sz="1800" dirty="0"/>
        </a:p>
      </dgm:t>
    </dgm:pt>
    <dgm:pt modelId="{D733978B-1B1D-47A7-A015-6EE2C8DBFF40}" type="parTrans" cxnId="{E34B740E-475C-42A5-9FBB-7D39965FE61A}">
      <dgm:prSet/>
      <dgm:spPr/>
      <dgm:t>
        <a:bodyPr/>
        <a:lstStyle/>
        <a:p>
          <a:endParaRPr lang="el-GR"/>
        </a:p>
      </dgm:t>
    </dgm:pt>
    <dgm:pt modelId="{8446133E-6B8C-4861-8024-DA1C47E7C570}" type="sibTrans" cxnId="{E34B740E-475C-42A5-9FBB-7D39965FE61A}">
      <dgm:prSet/>
      <dgm:spPr/>
      <dgm:t>
        <a:bodyPr/>
        <a:lstStyle/>
        <a:p>
          <a:endParaRPr lang="el-GR"/>
        </a:p>
      </dgm:t>
    </dgm:pt>
    <dgm:pt modelId="{ED6CC8D4-4120-4278-9874-0F1CB3463B3F}">
      <dgm:prSet phldrT="[Text]" custT="1"/>
      <dgm:spPr/>
      <dgm:t>
        <a:bodyPr/>
        <a:lstStyle/>
        <a:p>
          <a:endParaRPr lang="en-GB" sz="1800" dirty="0"/>
        </a:p>
      </dgm:t>
    </dgm:pt>
    <dgm:pt modelId="{CDCAB8DE-01DA-4D77-8B6F-FAAB972ACEE9}" type="parTrans" cxnId="{CD91D55A-86DD-4DE5-A7D6-CE6A0859BBB1}">
      <dgm:prSet/>
      <dgm:spPr/>
      <dgm:t>
        <a:bodyPr/>
        <a:lstStyle/>
        <a:p>
          <a:endParaRPr lang="el-GR"/>
        </a:p>
      </dgm:t>
    </dgm:pt>
    <dgm:pt modelId="{D91EE4B1-0848-4773-8312-F56EC2502DC8}" type="sibTrans" cxnId="{CD91D55A-86DD-4DE5-A7D6-CE6A0859BBB1}">
      <dgm:prSet/>
      <dgm:spPr/>
      <dgm:t>
        <a:bodyPr/>
        <a:lstStyle/>
        <a:p>
          <a:endParaRPr lang="el-GR"/>
        </a:p>
      </dgm:t>
    </dgm:pt>
    <dgm:pt modelId="{2F25FE4A-8B97-4B70-B3F7-2BAA11B7270D}">
      <dgm:prSet phldrT="[Text]" custT="1"/>
      <dgm:spPr/>
      <dgm:t>
        <a:bodyPr/>
        <a:lstStyle/>
        <a:p>
          <a:r>
            <a:rPr lang="el-GR" sz="1800" b="1" dirty="0"/>
            <a:t>Επωφελούμενοι από δράσεις ΚΦΑΑ</a:t>
          </a:r>
          <a:r>
            <a:rPr lang="en-US" sz="1800" b="1" dirty="0"/>
            <a:t>:</a:t>
          </a:r>
          <a:r>
            <a:rPr lang="en-US" sz="1800" dirty="0"/>
            <a:t> </a:t>
          </a:r>
          <a:r>
            <a:rPr lang="el-GR" sz="1800" dirty="0"/>
            <a:t>50 ασυνόδευτα ανήλικα</a:t>
          </a:r>
          <a:endParaRPr lang="en-GB" sz="1800" dirty="0"/>
        </a:p>
      </dgm:t>
    </dgm:pt>
    <dgm:pt modelId="{3734E125-6252-46DE-9018-A162471B9606}" type="parTrans" cxnId="{3FB1AC88-C33D-4FD2-926A-C796DBB7A9C5}">
      <dgm:prSet/>
      <dgm:spPr/>
      <dgm:t>
        <a:bodyPr/>
        <a:lstStyle/>
        <a:p>
          <a:endParaRPr lang="el-GR"/>
        </a:p>
      </dgm:t>
    </dgm:pt>
    <dgm:pt modelId="{50ACF5E6-C829-47B8-B76F-CA3B61DA8AAE}" type="sibTrans" cxnId="{3FB1AC88-C33D-4FD2-926A-C796DBB7A9C5}">
      <dgm:prSet/>
      <dgm:spPr/>
      <dgm:t>
        <a:bodyPr/>
        <a:lstStyle/>
        <a:p>
          <a:endParaRPr lang="el-GR"/>
        </a:p>
      </dgm:t>
    </dgm:pt>
    <dgm:pt modelId="{089D9017-D01A-45C0-A419-D7E3C6A06CFB}" type="pres">
      <dgm:prSet presAssocID="{C1CE7D1C-BA26-4F79-A05E-AC1D098F2647}" presName="Name0" presStyleCnt="0">
        <dgm:presLayoutVars>
          <dgm:dir/>
          <dgm:animLvl val="lvl"/>
          <dgm:resizeHandles val="exact"/>
        </dgm:presLayoutVars>
      </dgm:prSet>
      <dgm:spPr/>
    </dgm:pt>
    <dgm:pt modelId="{7FBE36FE-772D-4A61-AECA-183700922DB1}" type="pres">
      <dgm:prSet presAssocID="{5D50A885-E6DC-4C91-93DE-CCF0930A1679}" presName="composite" presStyleCnt="0"/>
      <dgm:spPr/>
    </dgm:pt>
    <dgm:pt modelId="{8C951492-E6BC-41AF-AA67-C7763620CC14}" type="pres">
      <dgm:prSet presAssocID="{5D50A885-E6DC-4C91-93DE-CCF0930A1679}" presName="parTx" presStyleLbl="alignNode1" presStyleIdx="0" presStyleCnt="3">
        <dgm:presLayoutVars>
          <dgm:chMax val="0"/>
          <dgm:chPref val="0"/>
          <dgm:bulletEnabled val="1"/>
        </dgm:presLayoutVars>
      </dgm:prSet>
      <dgm:spPr/>
    </dgm:pt>
    <dgm:pt modelId="{B96DD49C-EF7D-4EEF-93EC-930D20BD1E61}" type="pres">
      <dgm:prSet presAssocID="{5D50A885-E6DC-4C91-93DE-CCF0930A1679}" presName="desTx" presStyleLbl="alignAccFollowNode1" presStyleIdx="0" presStyleCnt="3">
        <dgm:presLayoutVars>
          <dgm:bulletEnabled val="1"/>
        </dgm:presLayoutVars>
      </dgm:prSet>
      <dgm:spPr/>
    </dgm:pt>
    <dgm:pt modelId="{B2486DE2-9EDA-4A62-A745-5B56A3CA617F}" type="pres">
      <dgm:prSet presAssocID="{CA44DD86-0A15-47BF-9F55-03BEC214381D}" presName="space" presStyleCnt="0"/>
      <dgm:spPr/>
    </dgm:pt>
    <dgm:pt modelId="{BA523FDB-23E4-44AF-A171-56A0D29111C8}" type="pres">
      <dgm:prSet presAssocID="{BF54E0C9-65E3-471E-944D-54928C9137F5}" presName="composite" presStyleCnt="0"/>
      <dgm:spPr/>
    </dgm:pt>
    <dgm:pt modelId="{EB775994-E2B1-4488-B709-8566F95561DE}" type="pres">
      <dgm:prSet presAssocID="{BF54E0C9-65E3-471E-944D-54928C9137F5}" presName="parTx" presStyleLbl="alignNode1" presStyleIdx="1" presStyleCnt="3">
        <dgm:presLayoutVars>
          <dgm:chMax val="0"/>
          <dgm:chPref val="0"/>
          <dgm:bulletEnabled val="1"/>
        </dgm:presLayoutVars>
      </dgm:prSet>
      <dgm:spPr/>
    </dgm:pt>
    <dgm:pt modelId="{6DD7BA69-3B9F-4F3C-B21D-9EADD59CAAF2}" type="pres">
      <dgm:prSet presAssocID="{BF54E0C9-65E3-471E-944D-54928C9137F5}" presName="desTx" presStyleLbl="alignAccFollowNode1" presStyleIdx="1" presStyleCnt="3">
        <dgm:presLayoutVars>
          <dgm:bulletEnabled val="1"/>
        </dgm:presLayoutVars>
      </dgm:prSet>
      <dgm:spPr/>
    </dgm:pt>
    <dgm:pt modelId="{559E42A0-895E-4886-AC67-FDEE05F0D3B5}" type="pres">
      <dgm:prSet presAssocID="{EF650C91-F168-4C1D-8935-4B47E0D52595}" presName="space" presStyleCnt="0"/>
      <dgm:spPr/>
    </dgm:pt>
    <dgm:pt modelId="{04FA3C7D-3996-474E-AC58-6C3B63D0E309}" type="pres">
      <dgm:prSet presAssocID="{856EEA5B-FE86-4BEC-9BEE-632FAE2A1073}" presName="composite" presStyleCnt="0"/>
      <dgm:spPr/>
    </dgm:pt>
    <dgm:pt modelId="{67724263-7AEA-4E2C-84AE-E14E4196F79C}" type="pres">
      <dgm:prSet presAssocID="{856EEA5B-FE86-4BEC-9BEE-632FAE2A1073}" presName="parTx" presStyleLbl="alignNode1" presStyleIdx="2" presStyleCnt="3">
        <dgm:presLayoutVars>
          <dgm:chMax val="0"/>
          <dgm:chPref val="0"/>
          <dgm:bulletEnabled val="1"/>
        </dgm:presLayoutVars>
      </dgm:prSet>
      <dgm:spPr/>
    </dgm:pt>
    <dgm:pt modelId="{FE4FBE1C-D01E-45E8-B8A5-3E934EBF0B6D}" type="pres">
      <dgm:prSet presAssocID="{856EEA5B-FE86-4BEC-9BEE-632FAE2A1073}" presName="desTx" presStyleLbl="alignAccFollowNode1" presStyleIdx="2" presStyleCnt="3">
        <dgm:presLayoutVars>
          <dgm:bulletEnabled val="1"/>
        </dgm:presLayoutVars>
      </dgm:prSet>
      <dgm:spPr/>
    </dgm:pt>
  </dgm:ptLst>
  <dgm:cxnLst>
    <dgm:cxn modelId="{E34B740E-475C-42A5-9FBB-7D39965FE61A}" srcId="{856EEA5B-FE86-4BEC-9BEE-632FAE2A1073}" destId="{FB61643B-FD73-4443-BC49-442FAEC11D92}" srcOrd="2" destOrd="0" parTransId="{D733978B-1B1D-47A7-A015-6EE2C8DBFF40}" sibTransId="{8446133E-6B8C-4861-8024-DA1C47E7C570}"/>
    <dgm:cxn modelId="{9E140011-AE04-4D9A-A731-9EA9DC40CED3}" type="presOf" srcId="{2F25FE4A-8B97-4B70-B3F7-2BAA11B7270D}" destId="{FE4FBE1C-D01E-45E8-B8A5-3E934EBF0B6D}" srcOrd="0" destOrd="3" presId="urn:microsoft.com/office/officeart/2005/8/layout/hList1"/>
    <dgm:cxn modelId="{3CA85D11-047D-4006-9CD1-602E623F240D}" type="presOf" srcId="{7D85154E-B26E-4E99-8CD9-941749A4B622}" destId="{6DD7BA69-3B9F-4F3C-B21D-9EADD59CAAF2}" srcOrd="0" destOrd="0" presId="urn:microsoft.com/office/officeart/2005/8/layout/hList1"/>
    <dgm:cxn modelId="{1DA1D412-902E-44CE-A890-AF0E8F8B26D1}" srcId="{BF54E0C9-65E3-471E-944D-54928C9137F5}" destId="{A97A6D59-4D18-47D4-BCA0-68807B16F3E3}" srcOrd="1" destOrd="0" parTransId="{AAD162F6-7379-479C-83BB-8811F15F26E9}" sibTransId="{3A4C00A6-4FED-45FC-BBEA-A1D11892DF3C}"/>
    <dgm:cxn modelId="{1AB2CA1A-2E6D-4EE7-B8AA-3464670C91B4}" srcId="{856EEA5B-FE86-4BEC-9BEE-632FAE2A1073}" destId="{BF84ABB3-DB7A-43AA-9FD2-1D8503AB35DC}" srcOrd="5" destOrd="0" parTransId="{8046119B-9C3B-4509-8D75-2B42056FADA4}" sibTransId="{50741251-10BA-4C7E-BB22-6307EA5AF72A}"/>
    <dgm:cxn modelId="{7808452B-D6B1-4940-B2FA-43B23AC63E2B}" srcId="{856EEA5B-FE86-4BEC-9BEE-632FAE2A1073}" destId="{6756B87B-A802-4BCA-ADFB-BB433F5571BA}" srcOrd="1" destOrd="0" parTransId="{BA8C6F24-8EEE-42E2-AB40-6C73900E8D6F}" sibTransId="{BF43DF3C-E7AF-4F2C-AF2E-330B44561729}"/>
    <dgm:cxn modelId="{4882DA36-9817-46FC-8AF3-9E28A163D5C9}" srcId="{5D50A885-E6DC-4C91-93DE-CCF0930A1679}" destId="{A663E3C7-39A1-411A-A4C6-FF022BC063EC}" srcOrd="0" destOrd="0" parTransId="{15A4E838-FAEA-4F25-B1BB-9961538C85B5}" sibTransId="{287CD0D9-090C-4C7B-9B6F-942F2C1081D8}"/>
    <dgm:cxn modelId="{C1424040-0754-4DDF-BAAD-1B6EC685D69C}" type="presOf" srcId="{94C6F893-0768-4C77-B859-0B71E1D80393}" destId="{B96DD49C-EF7D-4EEF-93EC-930D20BD1E61}" srcOrd="0" destOrd="2" presId="urn:microsoft.com/office/officeart/2005/8/layout/hList1"/>
    <dgm:cxn modelId="{E83C0160-6B47-4368-9691-116B4BAC73AA}" type="presOf" srcId="{5D50A885-E6DC-4C91-93DE-CCF0930A1679}" destId="{8C951492-E6BC-41AF-AA67-C7763620CC14}" srcOrd="0" destOrd="0" presId="urn:microsoft.com/office/officeart/2005/8/layout/hList1"/>
    <dgm:cxn modelId="{6D9F4C41-586F-4AFE-8851-C70AE0233579}" type="presOf" srcId="{21FA977F-F134-41DE-A35F-093471CADDA5}" destId="{FE4FBE1C-D01E-45E8-B8A5-3E934EBF0B6D}" srcOrd="0" destOrd="0" presId="urn:microsoft.com/office/officeart/2005/8/layout/hList1"/>
    <dgm:cxn modelId="{65FCB74D-595F-4554-AE90-097DF5D52971}" srcId="{BF54E0C9-65E3-471E-944D-54928C9137F5}" destId="{879C00B2-B608-4CB4-8FEA-5882A60DF90D}" srcOrd="2" destOrd="0" parTransId="{DBFA55BF-49B4-42C0-834F-9B2E62900DC9}" sibTransId="{5828F7A5-ACFF-45DC-87F6-505F99C63557}"/>
    <dgm:cxn modelId="{4ADBC354-4CCA-4654-9609-C6C4E603EA5A}" type="presOf" srcId="{A663E3C7-39A1-411A-A4C6-FF022BC063EC}" destId="{B96DD49C-EF7D-4EEF-93EC-930D20BD1E61}" srcOrd="0" destOrd="0" presId="urn:microsoft.com/office/officeart/2005/8/layout/hList1"/>
    <dgm:cxn modelId="{9E921758-8861-4943-BEF5-E411D2BCFDDE}" srcId="{5D50A885-E6DC-4C91-93DE-CCF0930A1679}" destId="{94C6F893-0768-4C77-B859-0B71E1D80393}" srcOrd="2" destOrd="0" parTransId="{5F990D67-B4C7-4DCB-AD60-E80DBAFCE545}" sibTransId="{699A7318-1F73-4E5F-A438-4A2DB8891D08}"/>
    <dgm:cxn modelId="{CD91D55A-86DD-4DE5-A7D6-CE6A0859BBB1}" srcId="{856EEA5B-FE86-4BEC-9BEE-632FAE2A1073}" destId="{ED6CC8D4-4120-4278-9874-0F1CB3463B3F}" srcOrd="4" destOrd="0" parTransId="{CDCAB8DE-01DA-4D77-8B6F-FAAB972ACEE9}" sibTransId="{D91EE4B1-0848-4773-8312-F56EC2502DC8}"/>
    <dgm:cxn modelId="{4A95DB81-6F6D-48DA-B6DC-E304BA51E925}" type="presOf" srcId="{BF54E0C9-65E3-471E-944D-54928C9137F5}" destId="{EB775994-E2B1-4488-B709-8566F95561DE}" srcOrd="0" destOrd="0" presId="urn:microsoft.com/office/officeart/2005/8/layout/hList1"/>
    <dgm:cxn modelId="{CBCA8E83-AD7A-4B1E-9397-0139FA1B16A8}" srcId="{C1CE7D1C-BA26-4F79-A05E-AC1D098F2647}" destId="{BF54E0C9-65E3-471E-944D-54928C9137F5}" srcOrd="1" destOrd="0" parTransId="{FA60256D-A627-4B78-A02F-39F254F7F1D9}" sibTransId="{EF650C91-F168-4C1D-8935-4B47E0D52595}"/>
    <dgm:cxn modelId="{2A303386-D0FB-4069-9BC6-04E1451F4430}" type="presOf" srcId="{6756B87B-A802-4BCA-ADFB-BB433F5571BA}" destId="{FE4FBE1C-D01E-45E8-B8A5-3E934EBF0B6D}" srcOrd="0" destOrd="1" presId="urn:microsoft.com/office/officeart/2005/8/layout/hList1"/>
    <dgm:cxn modelId="{3FB1AC88-C33D-4FD2-926A-C796DBB7A9C5}" srcId="{856EEA5B-FE86-4BEC-9BEE-632FAE2A1073}" destId="{2F25FE4A-8B97-4B70-B3F7-2BAA11B7270D}" srcOrd="3" destOrd="0" parTransId="{3734E125-6252-46DE-9018-A162471B9606}" sibTransId="{50ACF5E6-C829-47B8-B76F-CA3B61DA8AAE}"/>
    <dgm:cxn modelId="{933765A6-4DC6-4F90-B148-B7EC3CE14894}" type="presOf" srcId="{856EEA5B-FE86-4BEC-9BEE-632FAE2A1073}" destId="{67724263-7AEA-4E2C-84AE-E14E4196F79C}" srcOrd="0" destOrd="0" presId="urn:microsoft.com/office/officeart/2005/8/layout/hList1"/>
    <dgm:cxn modelId="{21EEF8B4-2F73-4AE7-B9EA-B8510441EB3B}" type="presOf" srcId="{FB61643B-FD73-4443-BC49-442FAEC11D92}" destId="{FE4FBE1C-D01E-45E8-B8A5-3E934EBF0B6D}" srcOrd="0" destOrd="2" presId="urn:microsoft.com/office/officeart/2005/8/layout/hList1"/>
    <dgm:cxn modelId="{595D8CB7-398A-4271-A686-DDCC39823152}" type="presOf" srcId="{17F1107F-C3DB-4E0C-B1DC-54F62E0782AB}" destId="{B96DD49C-EF7D-4EEF-93EC-930D20BD1E61}" srcOrd="0" destOrd="1" presId="urn:microsoft.com/office/officeart/2005/8/layout/hList1"/>
    <dgm:cxn modelId="{8D6533B8-44A8-473F-B855-6476D6D369B0}" srcId="{856EEA5B-FE86-4BEC-9BEE-632FAE2A1073}" destId="{21FA977F-F134-41DE-A35F-093471CADDA5}" srcOrd="0" destOrd="0" parTransId="{E84803DC-C726-4715-84C0-4CD840AD59AB}" sibTransId="{B9981A07-A08C-4C31-9CE5-164244B545B9}"/>
    <dgm:cxn modelId="{ACB23EBA-8367-4E96-BADA-DE6DEE9D9BBB}" type="presOf" srcId="{ED6CC8D4-4120-4278-9874-0F1CB3463B3F}" destId="{FE4FBE1C-D01E-45E8-B8A5-3E934EBF0B6D}" srcOrd="0" destOrd="4" presId="urn:microsoft.com/office/officeart/2005/8/layout/hList1"/>
    <dgm:cxn modelId="{50652AC9-AC87-40ED-BB16-D41B5718BEEE}" type="presOf" srcId="{A97A6D59-4D18-47D4-BCA0-68807B16F3E3}" destId="{6DD7BA69-3B9F-4F3C-B21D-9EADD59CAAF2}" srcOrd="0" destOrd="1" presId="urn:microsoft.com/office/officeart/2005/8/layout/hList1"/>
    <dgm:cxn modelId="{A2651ACA-3DB4-4FAF-9783-8D27C3BF43BD}" srcId="{C1CE7D1C-BA26-4F79-A05E-AC1D098F2647}" destId="{856EEA5B-FE86-4BEC-9BEE-632FAE2A1073}" srcOrd="2" destOrd="0" parTransId="{B76F113D-A399-408E-BFCB-3D3C7431A365}" sibTransId="{86EDB55C-6111-494B-B1CF-990F84131C4D}"/>
    <dgm:cxn modelId="{02E5D7CD-F298-489C-8D83-C7DE7C335D2E}" srcId="{BF54E0C9-65E3-471E-944D-54928C9137F5}" destId="{7D85154E-B26E-4E99-8CD9-941749A4B622}" srcOrd="0" destOrd="0" parTransId="{296A6EE3-657D-4983-8B98-3CC553532028}" sibTransId="{3BA9676D-C2B5-427F-9B2F-106B4954AD25}"/>
    <dgm:cxn modelId="{8B25DAD0-534D-4501-9150-60F5CD765F3B}" type="presOf" srcId="{C1CE7D1C-BA26-4F79-A05E-AC1D098F2647}" destId="{089D9017-D01A-45C0-A419-D7E3C6A06CFB}" srcOrd="0" destOrd="0" presId="urn:microsoft.com/office/officeart/2005/8/layout/hList1"/>
    <dgm:cxn modelId="{41EA7ADE-7C02-4773-8210-EADDFFE7FFED}" type="presOf" srcId="{879C00B2-B608-4CB4-8FEA-5882A60DF90D}" destId="{6DD7BA69-3B9F-4F3C-B21D-9EADD59CAAF2}" srcOrd="0" destOrd="2" presId="urn:microsoft.com/office/officeart/2005/8/layout/hList1"/>
    <dgm:cxn modelId="{FF82C9E1-67BC-4739-B865-59FDFDBCFDC9}" type="presOf" srcId="{BF84ABB3-DB7A-43AA-9FD2-1D8503AB35DC}" destId="{FE4FBE1C-D01E-45E8-B8A5-3E934EBF0B6D}" srcOrd="0" destOrd="5" presId="urn:microsoft.com/office/officeart/2005/8/layout/hList1"/>
    <dgm:cxn modelId="{1BACD5F0-E9B0-4782-8C53-9D246357E11F}" srcId="{C1CE7D1C-BA26-4F79-A05E-AC1D098F2647}" destId="{5D50A885-E6DC-4C91-93DE-CCF0930A1679}" srcOrd="0" destOrd="0" parTransId="{485A9C08-C48E-4E5F-BA7F-866F5788E4A9}" sibTransId="{CA44DD86-0A15-47BF-9F55-03BEC214381D}"/>
    <dgm:cxn modelId="{86D3BBF1-1182-4C5E-97A0-6EE7AF19E49A}" srcId="{5D50A885-E6DC-4C91-93DE-CCF0930A1679}" destId="{17F1107F-C3DB-4E0C-B1DC-54F62E0782AB}" srcOrd="1" destOrd="0" parTransId="{308E8BDE-826F-4ECF-BFCE-1FA1491E3117}" sibTransId="{B9A44EEE-4422-4F2D-B760-CD5A7B9C61BA}"/>
    <dgm:cxn modelId="{EEECE1C7-F264-4D8F-90A8-91143B2AB6C3}" type="presParOf" srcId="{089D9017-D01A-45C0-A419-D7E3C6A06CFB}" destId="{7FBE36FE-772D-4A61-AECA-183700922DB1}" srcOrd="0" destOrd="0" presId="urn:microsoft.com/office/officeart/2005/8/layout/hList1"/>
    <dgm:cxn modelId="{EC6A8FD8-255E-4FB3-AA5A-3E2649178728}" type="presParOf" srcId="{7FBE36FE-772D-4A61-AECA-183700922DB1}" destId="{8C951492-E6BC-41AF-AA67-C7763620CC14}" srcOrd="0" destOrd="0" presId="urn:microsoft.com/office/officeart/2005/8/layout/hList1"/>
    <dgm:cxn modelId="{5EDA008D-50C7-41F8-8D71-BB2E975E783F}" type="presParOf" srcId="{7FBE36FE-772D-4A61-AECA-183700922DB1}" destId="{B96DD49C-EF7D-4EEF-93EC-930D20BD1E61}" srcOrd="1" destOrd="0" presId="urn:microsoft.com/office/officeart/2005/8/layout/hList1"/>
    <dgm:cxn modelId="{29A2E8D8-2B7B-4E29-84C3-29F0C782EE4A}" type="presParOf" srcId="{089D9017-D01A-45C0-A419-D7E3C6A06CFB}" destId="{B2486DE2-9EDA-4A62-A745-5B56A3CA617F}" srcOrd="1" destOrd="0" presId="urn:microsoft.com/office/officeart/2005/8/layout/hList1"/>
    <dgm:cxn modelId="{4D0D0B08-E394-4DE8-BDB1-59055CE531A5}" type="presParOf" srcId="{089D9017-D01A-45C0-A419-D7E3C6A06CFB}" destId="{BA523FDB-23E4-44AF-A171-56A0D29111C8}" srcOrd="2" destOrd="0" presId="urn:microsoft.com/office/officeart/2005/8/layout/hList1"/>
    <dgm:cxn modelId="{78BAE315-4720-47C7-B9FC-846DCD33F364}" type="presParOf" srcId="{BA523FDB-23E4-44AF-A171-56A0D29111C8}" destId="{EB775994-E2B1-4488-B709-8566F95561DE}" srcOrd="0" destOrd="0" presId="urn:microsoft.com/office/officeart/2005/8/layout/hList1"/>
    <dgm:cxn modelId="{6A33BA87-6745-4A52-8A4D-01D989150817}" type="presParOf" srcId="{BA523FDB-23E4-44AF-A171-56A0D29111C8}" destId="{6DD7BA69-3B9F-4F3C-B21D-9EADD59CAAF2}" srcOrd="1" destOrd="0" presId="urn:microsoft.com/office/officeart/2005/8/layout/hList1"/>
    <dgm:cxn modelId="{4072522D-8FF2-470D-8304-78985FC2A618}" type="presParOf" srcId="{089D9017-D01A-45C0-A419-D7E3C6A06CFB}" destId="{559E42A0-895E-4886-AC67-FDEE05F0D3B5}" srcOrd="3" destOrd="0" presId="urn:microsoft.com/office/officeart/2005/8/layout/hList1"/>
    <dgm:cxn modelId="{2CDD657D-8464-45E4-A8A1-B1383D0D2FE2}" type="presParOf" srcId="{089D9017-D01A-45C0-A419-D7E3C6A06CFB}" destId="{04FA3C7D-3996-474E-AC58-6C3B63D0E309}" srcOrd="4" destOrd="0" presId="urn:microsoft.com/office/officeart/2005/8/layout/hList1"/>
    <dgm:cxn modelId="{9D4682EE-AF77-47E0-ACC4-CEF64929CC94}" type="presParOf" srcId="{04FA3C7D-3996-474E-AC58-6C3B63D0E309}" destId="{67724263-7AEA-4E2C-84AE-E14E4196F79C}" srcOrd="0" destOrd="0" presId="urn:microsoft.com/office/officeart/2005/8/layout/hList1"/>
    <dgm:cxn modelId="{9D40F551-4C67-4826-A6E4-FA23BBBC07F4}" type="presParOf" srcId="{04FA3C7D-3996-474E-AC58-6C3B63D0E309}" destId="{FE4FBE1C-D01E-45E8-B8A5-3E934EBF0B6D}"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CE7D1C-BA26-4F79-A05E-AC1D098F26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5D50A885-E6DC-4C91-93DE-CCF0930A1679}">
      <dgm:prSet phldrT="[Text]"/>
      <dgm:spPr/>
      <dgm:t>
        <a:bodyPr/>
        <a:lstStyle/>
        <a:p>
          <a:r>
            <a:rPr lang="el-GR" b="1" dirty="0">
              <a:solidFill>
                <a:schemeClr val="bg1"/>
              </a:solidFill>
              <a:latin typeface="+mn-lt"/>
            </a:rPr>
            <a:t>Ένταξη δράσεων </a:t>
          </a:r>
          <a:endParaRPr lang="en-GB" dirty="0"/>
        </a:p>
      </dgm:t>
    </dgm:pt>
    <dgm:pt modelId="{485A9C08-C48E-4E5F-BA7F-866F5788E4A9}" type="parTrans" cxnId="{1BACD5F0-E9B0-4782-8C53-9D246357E11F}">
      <dgm:prSet/>
      <dgm:spPr/>
      <dgm:t>
        <a:bodyPr/>
        <a:lstStyle/>
        <a:p>
          <a:endParaRPr lang="en-GB"/>
        </a:p>
      </dgm:t>
    </dgm:pt>
    <dgm:pt modelId="{CA44DD86-0A15-47BF-9F55-03BEC214381D}" type="sibTrans" cxnId="{1BACD5F0-E9B0-4782-8C53-9D246357E11F}">
      <dgm:prSet/>
      <dgm:spPr/>
      <dgm:t>
        <a:bodyPr/>
        <a:lstStyle/>
        <a:p>
          <a:endParaRPr lang="en-GB"/>
        </a:p>
      </dgm:t>
    </dgm:pt>
    <dgm:pt modelId="{A663E3C7-39A1-411A-A4C6-FF022BC063EC}">
      <dgm:prSet phldrT="[Text]"/>
      <dgm:spPr/>
      <dgm:t>
        <a:bodyPr/>
        <a:lstStyle/>
        <a:p>
          <a:r>
            <a:rPr lang="el-GR" b="1" dirty="0"/>
            <a:t>Έγκριση</a:t>
          </a:r>
          <a:r>
            <a:rPr lang="el-GR" dirty="0"/>
            <a:t> 25 δράσεων</a:t>
          </a:r>
          <a:endParaRPr lang="en-GB" dirty="0"/>
        </a:p>
      </dgm:t>
    </dgm:pt>
    <dgm:pt modelId="{15A4E838-FAEA-4F25-B1BB-9961538C85B5}" type="parTrans" cxnId="{4882DA36-9817-46FC-8AF3-9E28A163D5C9}">
      <dgm:prSet/>
      <dgm:spPr/>
      <dgm:t>
        <a:bodyPr/>
        <a:lstStyle/>
        <a:p>
          <a:endParaRPr lang="en-GB"/>
        </a:p>
      </dgm:t>
    </dgm:pt>
    <dgm:pt modelId="{287CD0D9-090C-4C7B-9B6F-942F2C1081D8}" type="sibTrans" cxnId="{4882DA36-9817-46FC-8AF3-9E28A163D5C9}">
      <dgm:prSet/>
      <dgm:spPr/>
      <dgm:t>
        <a:bodyPr/>
        <a:lstStyle/>
        <a:p>
          <a:endParaRPr lang="en-GB"/>
        </a:p>
      </dgm:t>
    </dgm:pt>
    <dgm:pt modelId="{17F1107F-C3DB-4E0C-B1DC-54F62E0782AB}">
      <dgm:prSet phldrT="[Text]"/>
      <dgm:spPr/>
      <dgm:t>
        <a:bodyPr/>
        <a:lstStyle/>
        <a:p>
          <a:r>
            <a:rPr lang="el-GR" b="1" dirty="0"/>
            <a:t>Υλοποίηση</a:t>
          </a:r>
          <a:r>
            <a:rPr lang="el-GR" dirty="0"/>
            <a:t> 34 δράσεων</a:t>
          </a:r>
          <a:endParaRPr lang="en-GB" dirty="0"/>
        </a:p>
      </dgm:t>
    </dgm:pt>
    <dgm:pt modelId="{308E8BDE-826F-4ECF-BFCE-1FA1491E3117}" type="parTrans" cxnId="{86D3BBF1-1182-4C5E-97A0-6EE7AF19E49A}">
      <dgm:prSet/>
      <dgm:spPr/>
      <dgm:t>
        <a:bodyPr/>
        <a:lstStyle/>
        <a:p>
          <a:endParaRPr lang="en-GB"/>
        </a:p>
      </dgm:t>
    </dgm:pt>
    <dgm:pt modelId="{B9A44EEE-4422-4F2D-B760-CD5A7B9C61BA}" type="sibTrans" cxnId="{86D3BBF1-1182-4C5E-97A0-6EE7AF19E49A}">
      <dgm:prSet/>
      <dgm:spPr/>
      <dgm:t>
        <a:bodyPr/>
        <a:lstStyle/>
        <a:p>
          <a:endParaRPr lang="en-GB"/>
        </a:p>
      </dgm:t>
    </dgm:pt>
    <dgm:pt modelId="{BF54E0C9-65E3-471E-944D-54928C9137F5}">
      <dgm:prSet phldrT="[Text]" custT="1"/>
      <dgm:spPr/>
      <dgm:t>
        <a:bodyPr/>
        <a:lstStyle/>
        <a:p>
          <a:r>
            <a:rPr lang="el-GR" sz="1800" b="1" kern="1200" dirty="0">
              <a:solidFill>
                <a:prstClr val="white"/>
              </a:solidFill>
              <a:latin typeface="Calibri"/>
              <a:ea typeface="+mn-ea"/>
              <a:cs typeface="+mn-cs"/>
            </a:rPr>
            <a:t>Προϋπολογισμός</a:t>
          </a:r>
          <a:endParaRPr lang="en-GB" sz="1800" b="1" kern="1200" dirty="0">
            <a:solidFill>
              <a:prstClr val="white"/>
            </a:solidFill>
            <a:latin typeface="Calibri"/>
            <a:ea typeface="+mn-ea"/>
            <a:cs typeface="+mn-cs"/>
          </a:endParaRPr>
        </a:p>
      </dgm:t>
    </dgm:pt>
    <dgm:pt modelId="{FA60256D-A627-4B78-A02F-39F254F7F1D9}" type="parTrans" cxnId="{CBCA8E83-AD7A-4B1E-9397-0139FA1B16A8}">
      <dgm:prSet/>
      <dgm:spPr/>
      <dgm:t>
        <a:bodyPr/>
        <a:lstStyle/>
        <a:p>
          <a:endParaRPr lang="en-GB"/>
        </a:p>
      </dgm:t>
    </dgm:pt>
    <dgm:pt modelId="{EF650C91-F168-4C1D-8935-4B47E0D52595}" type="sibTrans" cxnId="{CBCA8E83-AD7A-4B1E-9397-0139FA1B16A8}">
      <dgm:prSet/>
      <dgm:spPr/>
      <dgm:t>
        <a:bodyPr/>
        <a:lstStyle/>
        <a:p>
          <a:endParaRPr lang="en-GB"/>
        </a:p>
      </dgm:t>
    </dgm:pt>
    <dgm:pt modelId="{7D85154E-B26E-4E99-8CD9-941749A4B622}">
      <dgm:prSet phldrT="[Text]"/>
      <dgm:spPr/>
      <dgm:t>
        <a:bodyPr/>
        <a:lstStyle/>
        <a:p>
          <a:r>
            <a:rPr lang="el-GR" b="1" dirty="0"/>
            <a:t>Συνολικός προϋπολογισμός</a:t>
          </a:r>
          <a:r>
            <a:rPr lang="en-US" b="1" dirty="0"/>
            <a:t>: </a:t>
          </a:r>
          <a:r>
            <a:rPr lang="en-GB" b="0" dirty="0"/>
            <a:t>782,969,545.96</a:t>
          </a:r>
          <a:r>
            <a:rPr lang="el-GR" b="0" dirty="0"/>
            <a:t> </a:t>
          </a:r>
          <a:r>
            <a:rPr lang="en-GB" b="0" dirty="0"/>
            <a:t>€ </a:t>
          </a:r>
        </a:p>
      </dgm:t>
    </dgm:pt>
    <dgm:pt modelId="{296A6EE3-657D-4983-8B98-3CC553532028}" type="parTrans" cxnId="{02E5D7CD-F298-489C-8D83-C7DE7C335D2E}">
      <dgm:prSet/>
      <dgm:spPr/>
      <dgm:t>
        <a:bodyPr/>
        <a:lstStyle/>
        <a:p>
          <a:endParaRPr lang="en-GB"/>
        </a:p>
      </dgm:t>
    </dgm:pt>
    <dgm:pt modelId="{3BA9676D-C2B5-427F-9B2F-106B4954AD25}" type="sibTrans" cxnId="{02E5D7CD-F298-489C-8D83-C7DE7C335D2E}">
      <dgm:prSet/>
      <dgm:spPr/>
      <dgm:t>
        <a:bodyPr/>
        <a:lstStyle/>
        <a:p>
          <a:endParaRPr lang="en-GB"/>
        </a:p>
      </dgm:t>
    </dgm:pt>
    <dgm:pt modelId="{879C00B2-B608-4CB4-8FEA-5882A60DF90D}">
      <dgm:prSet phldrT="[Text]"/>
      <dgm:spPr/>
      <dgm:t>
        <a:bodyPr/>
        <a:lstStyle/>
        <a:p>
          <a:r>
            <a:rPr lang="el-GR" b="1" dirty="0" err="1"/>
            <a:t>Ενωσιακή</a:t>
          </a:r>
          <a:r>
            <a:rPr lang="el-GR" b="1" dirty="0"/>
            <a:t> Συνεισφορά</a:t>
          </a:r>
          <a:r>
            <a:rPr lang="en-US" b="1" dirty="0"/>
            <a:t>: </a:t>
          </a:r>
          <a:r>
            <a:rPr lang="en-GB" b="0" dirty="0"/>
            <a:t>590,516,997.70</a:t>
          </a:r>
          <a:r>
            <a:rPr lang="el-GR" b="0" dirty="0"/>
            <a:t> </a:t>
          </a:r>
          <a:r>
            <a:rPr lang="en-GB" b="0" dirty="0"/>
            <a:t>€</a:t>
          </a:r>
        </a:p>
      </dgm:t>
    </dgm:pt>
    <dgm:pt modelId="{DBFA55BF-49B4-42C0-834F-9B2E62900DC9}" type="parTrans" cxnId="{65FCB74D-595F-4554-AE90-097DF5D52971}">
      <dgm:prSet/>
      <dgm:spPr/>
      <dgm:t>
        <a:bodyPr/>
        <a:lstStyle/>
        <a:p>
          <a:endParaRPr lang="en-GB"/>
        </a:p>
      </dgm:t>
    </dgm:pt>
    <dgm:pt modelId="{5828F7A5-ACFF-45DC-87F6-505F99C63557}" type="sibTrans" cxnId="{65FCB74D-595F-4554-AE90-097DF5D52971}">
      <dgm:prSet/>
      <dgm:spPr/>
      <dgm:t>
        <a:bodyPr/>
        <a:lstStyle/>
        <a:p>
          <a:endParaRPr lang="en-GB"/>
        </a:p>
      </dgm:t>
    </dgm:pt>
    <dgm:pt modelId="{856EEA5B-FE86-4BEC-9BEE-632FAE2A1073}">
      <dgm:prSet phldrT="[Text]"/>
      <dgm:spPr/>
      <dgm:t>
        <a:bodyPr/>
        <a:lstStyle/>
        <a:p>
          <a:r>
            <a:rPr lang="el-GR" b="1" dirty="0">
              <a:solidFill>
                <a:schemeClr val="bg1"/>
              </a:solidFill>
            </a:rPr>
            <a:t>Εκροές - Αποτελέσματα</a:t>
          </a:r>
          <a:endParaRPr lang="en-GB" dirty="0"/>
        </a:p>
      </dgm:t>
    </dgm:pt>
    <dgm:pt modelId="{B76F113D-A399-408E-BFCB-3D3C7431A365}" type="parTrans" cxnId="{A2651ACA-3DB4-4FAF-9783-8D27C3BF43BD}">
      <dgm:prSet/>
      <dgm:spPr/>
      <dgm:t>
        <a:bodyPr/>
        <a:lstStyle/>
        <a:p>
          <a:endParaRPr lang="en-GB"/>
        </a:p>
      </dgm:t>
    </dgm:pt>
    <dgm:pt modelId="{86EDB55C-6111-494B-B1CF-990F84131C4D}" type="sibTrans" cxnId="{A2651ACA-3DB4-4FAF-9783-8D27C3BF43BD}">
      <dgm:prSet/>
      <dgm:spPr/>
      <dgm:t>
        <a:bodyPr/>
        <a:lstStyle/>
        <a:p>
          <a:endParaRPr lang="en-GB"/>
        </a:p>
      </dgm:t>
    </dgm:pt>
    <dgm:pt modelId="{21FA977F-F134-41DE-A35F-093471CADDA5}">
      <dgm:prSet phldrT="[Text]" custT="1"/>
      <dgm:spPr/>
      <dgm:t>
        <a:bodyPr/>
        <a:lstStyle/>
        <a:p>
          <a:r>
            <a:rPr lang="el-GR" sz="1800" b="1" dirty="0"/>
            <a:t>Στήριξη</a:t>
          </a:r>
          <a:r>
            <a:rPr lang="en-US" sz="1800" b="1" dirty="0"/>
            <a:t>:</a:t>
          </a:r>
          <a:r>
            <a:rPr lang="en-US" sz="1800" dirty="0"/>
            <a:t> </a:t>
          </a:r>
          <a:r>
            <a:rPr lang="el-GR" sz="1800" dirty="0"/>
            <a:t>7 κέντρα υποδοχής και ταυτοποίησης </a:t>
          </a:r>
          <a:endParaRPr lang="en-GB" sz="1800" dirty="0"/>
        </a:p>
      </dgm:t>
    </dgm:pt>
    <dgm:pt modelId="{E84803DC-C726-4715-84C0-4CD840AD59AB}" type="parTrans" cxnId="{8D6533B8-44A8-473F-B855-6476D6D369B0}">
      <dgm:prSet/>
      <dgm:spPr/>
      <dgm:t>
        <a:bodyPr/>
        <a:lstStyle/>
        <a:p>
          <a:endParaRPr lang="en-GB"/>
        </a:p>
      </dgm:t>
    </dgm:pt>
    <dgm:pt modelId="{B9981A07-A08C-4C31-9CE5-164244B545B9}" type="sibTrans" cxnId="{8D6533B8-44A8-473F-B855-6476D6D369B0}">
      <dgm:prSet/>
      <dgm:spPr/>
      <dgm:t>
        <a:bodyPr/>
        <a:lstStyle/>
        <a:p>
          <a:endParaRPr lang="en-GB"/>
        </a:p>
      </dgm:t>
    </dgm:pt>
    <dgm:pt modelId="{22E9B722-0C2B-48EB-BB31-E0207F6E00D0}">
      <dgm:prSet phldrT="[Text]" custT="1"/>
      <dgm:spPr/>
      <dgm:t>
        <a:bodyPr/>
        <a:lstStyle/>
        <a:p>
          <a:r>
            <a:rPr lang="el-GR" sz="1800" b="1" dirty="0"/>
            <a:t>Υπηρεσίες φύλαξης &amp; αναβάθμισης</a:t>
          </a:r>
          <a:r>
            <a:rPr lang="en-US" sz="1800" b="1" dirty="0"/>
            <a:t>:</a:t>
          </a:r>
          <a:r>
            <a:rPr lang="en-US" sz="1800" dirty="0"/>
            <a:t> </a:t>
          </a:r>
          <a:r>
            <a:rPr lang="el-GR" sz="1800" dirty="0"/>
            <a:t>7 κέντρα</a:t>
          </a:r>
          <a:endParaRPr lang="en-GB" sz="1800" dirty="0"/>
        </a:p>
      </dgm:t>
    </dgm:pt>
    <dgm:pt modelId="{E3ED258D-7294-4090-9F91-9499FEB6F10D}" type="parTrans" cxnId="{C8795335-33AE-4876-9F58-3D1F447A3234}">
      <dgm:prSet/>
      <dgm:spPr/>
      <dgm:t>
        <a:bodyPr/>
        <a:lstStyle/>
        <a:p>
          <a:endParaRPr lang="en-GB"/>
        </a:p>
      </dgm:t>
    </dgm:pt>
    <dgm:pt modelId="{53122A17-A19E-45AB-9B73-ACED94007465}" type="sibTrans" cxnId="{C8795335-33AE-4876-9F58-3D1F447A3234}">
      <dgm:prSet/>
      <dgm:spPr/>
      <dgm:t>
        <a:bodyPr/>
        <a:lstStyle/>
        <a:p>
          <a:endParaRPr lang="en-GB"/>
        </a:p>
      </dgm:t>
    </dgm:pt>
    <dgm:pt modelId="{94C6F893-0768-4C77-B859-0B71E1D80393}">
      <dgm:prSet phldrT="[Text]"/>
      <dgm:spPr/>
      <dgm:t>
        <a:bodyPr/>
        <a:lstStyle/>
        <a:p>
          <a:r>
            <a:rPr lang="el-GR" b="1" dirty="0"/>
            <a:t>Ειδικός Στόχος </a:t>
          </a:r>
          <a:r>
            <a:rPr lang="el-GR" dirty="0"/>
            <a:t>1 &amp; 2</a:t>
          </a:r>
          <a:endParaRPr lang="en-GB" dirty="0"/>
        </a:p>
      </dgm:t>
    </dgm:pt>
    <dgm:pt modelId="{5F990D67-B4C7-4DCB-AD60-E80DBAFCE545}" type="parTrans" cxnId="{9E921758-8861-4943-BEF5-E411D2BCFDDE}">
      <dgm:prSet/>
      <dgm:spPr/>
      <dgm:t>
        <a:bodyPr/>
        <a:lstStyle/>
        <a:p>
          <a:endParaRPr lang="en-GB"/>
        </a:p>
      </dgm:t>
    </dgm:pt>
    <dgm:pt modelId="{699A7318-1F73-4E5F-A438-4A2DB8891D08}" type="sibTrans" cxnId="{9E921758-8861-4943-BEF5-E411D2BCFDDE}">
      <dgm:prSet/>
      <dgm:spPr/>
      <dgm:t>
        <a:bodyPr/>
        <a:lstStyle/>
        <a:p>
          <a:endParaRPr lang="en-GB"/>
        </a:p>
      </dgm:t>
    </dgm:pt>
    <dgm:pt modelId="{A97A6D59-4D18-47D4-BCA0-68807B16F3E3}">
      <dgm:prSet phldrT="[Text]"/>
      <dgm:spPr/>
      <dgm:t>
        <a:bodyPr/>
        <a:lstStyle/>
        <a:p>
          <a:endParaRPr lang="en-GB" dirty="0"/>
        </a:p>
      </dgm:t>
    </dgm:pt>
    <dgm:pt modelId="{AAD162F6-7379-479C-83BB-8811F15F26E9}" type="parTrans" cxnId="{1DA1D412-902E-44CE-A890-AF0E8F8B26D1}">
      <dgm:prSet/>
      <dgm:spPr/>
      <dgm:t>
        <a:bodyPr/>
        <a:lstStyle/>
        <a:p>
          <a:endParaRPr lang="en-GB"/>
        </a:p>
      </dgm:t>
    </dgm:pt>
    <dgm:pt modelId="{3A4C00A6-4FED-45FC-BBEA-A1D11892DF3C}" type="sibTrans" cxnId="{1DA1D412-902E-44CE-A890-AF0E8F8B26D1}">
      <dgm:prSet/>
      <dgm:spPr/>
      <dgm:t>
        <a:bodyPr/>
        <a:lstStyle/>
        <a:p>
          <a:endParaRPr lang="en-GB"/>
        </a:p>
      </dgm:t>
    </dgm:pt>
    <dgm:pt modelId="{F0A1F33F-7B08-4008-8D5F-30F6BF0EAED0}">
      <dgm:prSet phldrT="[Text]" custT="1"/>
      <dgm:spPr/>
      <dgm:t>
        <a:bodyPr/>
        <a:lstStyle/>
        <a:p>
          <a:r>
            <a:rPr lang="el-GR" sz="1800" b="1"/>
            <a:t>Υπηρεσίες </a:t>
          </a:r>
          <a:r>
            <a:rPr lang="el-GR" sz="1800" b="1" dirty="0"/>
            <a:t>διερμηνείας</a:t>
          </a:r>
          <a:r>
            <a:rPr lang="en-US" sz="1800" dirty="0"/>
            <a:t>: </a:t>
          </a:r>
          <a:r>
            <a:rPr lang="el-GR" sz="1800" dirty="0"/>
            <a:t>6 κέντρα</a:t>
          </a:r>
          <a:endParaRPr lang="en-GB" sz="1800" dirty="0"/>
        </a:p>
      </dgm:t>
    </dgm:pt>
    <dgm:pt modelId="{AB1BA619-23A6-4A8E-A249-A1DC1B9A109C}" type="parTrans" cxnId="{0AEB93E4-E35D-4589-B3C2-F4B568EA59A5}">
      <dgm:prSet/>
      <dgm:spPr/>
      <dgm:t>
        <a:bodyPr/>
        <a:lstStyle/>
        <a:p>
          <a:endParaRPr lang="en-GB"/>
        </a:p>
      </dgm:t>
    </dgm:pt>
    <dgm:pt modelId="{E680AB2E-033A-4DF4-B2EF-42DA2799D47D}" type="sibTrans" cxnId="{0AEB93E4-E35D-4589-B3C2-F4B568EA59A5}">
      <dgm:prSet/>
      <dgm:spPr/>
      <dgm:t>
        <a:bodyPr/>
        <a:lstStyle/>
        <a:p>
          <a:endParaRPr lang="en-GB"/>
        </a:p>
      </dgm:t>
    </dgm:pt>
    <dgm:pt modelId="{6756B87B-A802-4BCA-ADFB-BB433F5571BA}">
      <dgm:prSet phldrT="[Text]"/>
      <dgm:spPr/>
      <dgm:t>
        <a:bodyPr/>
        <a:lstStyle/>
        <a:p>
          <a:endParaRPr lang="en-GB" sz="2200" dirty="0"/>
        </a:p>
      </dgm:t>
    </dgm:pt>
    <dgm:pt modelId="{BA8C6F24-8EEE-42E2-AB40-6C73900E8D6F}" type="parTrans" cxnId="{7808452B-D6B1-4940-B2FA-43B23AC63E2B}">
      <dgm:prSet/>
      <dgm:spPr/>
      <dgm:t>
        <a:bodyPr/>
        <a:lstStyle/>
        <a:p>
          <a:endParaRPr lang="en-GB"/>
        </a:p>
      </dgm:t>
    </dgm:pt>
    <dgm:pt modelId="{BF43DF3C-E7AF-4F2C-AF2E-330B44561729}" type="sibTrans" cxnId="{7808452B-D6B1-4940-B2FA-43B23AC63E2B}">
      <dgm:prSet/>
      <dgm:spPr/>
      <dgm:t>
        <a:bodyPr/>
        <a:lstStyle/>
        <a:p>
          <a:endParaRPr lang="en-GB"/>
        </a:p>
      </dgm:t>
    </dgm:pt>
    <dgm:pt modelId="{DE3000C5-8A9D-4E4C-8B27-350BC7124DB4}">
      <dgm:prSet phldrT="[Text]" custT="1"/>
      <dgm:spPr/>
      <dgm:t>
        <a:bodyPr/>
        <a:lstStyle/>
        <a:p>
          <a:r>
            <a:rPr lang="el-GR" sz="1800" b="1" dirty="0"/>
            <a:t>Υπηρεσίες σίτισης σε διαμένοντες ΠΤΧ</a:t>
          </a:r>
          <a:r>
            <a:rPr lang="en-US" sz="1800" b="1" dirty="0"/>
            <a:t>:</a:t>
          </a:r>
          <a:r>
            <a:rPr lang="en-US" sz="1800" dirty="0"/>
            <a:t> </a:t>
          </a:r>
          <a:r>
            <a:rPr lang="el-GR" sz="1800" dirty="0"/>
            <a:t>7 κέντρα</a:t>
          </a:r>
          <a:endParaRPr lang="en-GB" sz="1800" dirty="0"/>
        </a:p>
      </dgm:t>
    </dgm:pt>
    <dgm:pt modelId="{0BC3A89A-722B-42C0-ADF2-B93999177F2D}" type="parTrans" cxnId="{68251F70-4099-4360-A369-77648E28B221}">
      <dgm:prSet/>
      <dgm:spPr/>
      <dgm:t>
        <a:bodyPr/>
        <a:lstStyle/>
        <a:p>
          <a:endParaRPr lang="en-GB"/>
        </a:p>
      </dgm:t>
    </dgm:pt>
    <dgm:pt modelId="{923F2AC1-6343-4FA7-BE02-A576C5533480}" type="sibTrans" cxnId="{68251F70-4099-4360-A369-77648E28B221}">
      <dgm:prSet/>
      <dgm:spPr/>
      <dgm:t>
        <a:bodyPr/>
        <a:lstStyle/>
        <a:p>
          <a:endParaRPr lang="en-GB"/>
        </a:p>
      </dgm:t>
    </dgm:pt>
    <dgm:pt modelId="{6DA92799-B9AD-4F60-BB91-BC3C74A96E51}">
      <dgm:prSet phldrT="[Text]" custT="1"/>
      <dgm:spPr/>
      <dgm:t>
        <a:bodyPr/>
        <a:lstStyle/>
        <a:p>
          <a:r>
            <a:rPr lang="el-GR" sz="1800" b="1" dirty="0"/>
            <a:t>Δραστηριότητες κατάρτισης</a:t>
          </a:r>
          <a:r>
            <a:rPr lang="en-US" sz="1800" b="1" dirty="0"/>
            <a:t>: </a:t>
          </a:r>
          <a:r>
            <a:rPr lang="en-US" sz="1800" dirty="0"/>
            <a:t>95</a:t>
          </a:r>
          <a:r>
            <a:rPr lang="el-GR" sz="1800" dirty="0"/>
            <a:t> άτομα</a:t>
          </a:r>
          <a:endParaRPr lang="en-GB" sz="1800" dirty="0"/>
        </a:p>
      </dgm:t>
    </dgm:pt>
    <dgm:pt modelId="{1CFAC801-1BEE-447E-97CA-C222DB297B64}" type="parTrans" cxnId="{B4B07980-91CD-4DEE-BC51-5D46BCA39B70}">
      <dgm:prSet/>
      <dgm:spPr/>
      <dgm:t>
        <a:bodyPr/>
        <a:lstStyle/>
        <a:p>
          <a:endParaRPr lang="en-GB"/>
        </a:p>
      </dgm:t>
    </dgm:pt>
    <dgm:pt modelId="{C3C91E04-79C4-4AD1-ACBC-CF37651C4E20}" type="sibTrans" cxnId="{B4B07980-91CD-4DEE-BC51-5D46BCA39B70}">
      <dgm:prSet/>
      <dgm:spPr/>
      <dgm:t>
        <a:bodyPr/>
        <a:lstStyle/>
        <a:p>
          <a:endParaRPr lang="en-GB"/>
        </a:p>
      </dgm:t>
    </dgm:pt>
    <dgm:pt modelId="{A323D371-A2A4-462A-B279-31CDEF68E62C}">
      <dgm:prSet phldrT="[Text]" custT="1"/>
      <dgm:spPr/>
      <dgm:t>
        <a:bodyPr/>
        <a:lstStyle/>
        <a:p>
          <a:r>
            <a:rPr lang="el-GR" sz="1800" b="1" dirty="0"/>
            <a:t>Ανάπτυξη/συντήρηση λειτουργίας</a:t>
          </a:r>
          <a:r>
            <a:rPr lang="en-US" sz="1800" b="1" dirty="0"/>
            <a:t>:</a:t>
          </a:r>
          <a:r>
            <a:rPr lang="en-US" sz="1800" dirty="0"/>
            <a:t> </a:t>
          </a:r>
          <a:r>
            <a:rPr lang="el-GR" sz="1800" dirty="0"/>
            <a:t>1 ΤΠ</a:t>
          </a:r>
          <a:endParaRPr lang="en-GB" sz="1800" dirty="0"/>
        </a:p>
      </dgm:t>
    </dgm:pt>
    <dgm:pt modelId="{1BB435B2-0AFD-4F68-AF1E-412A857C06FA}" type="parTrans" cxnId="{9C4F3DCE-256F-41AD-B71A-B1E98B784B65}">
      <dgm:prSet/>
      <dgm:spPr/>
      <dgm:t>
        <a:bodyPr/>
        <a:lstStyle/>
        <a:p>
          <a:endParaRPr lang="en-GB"/>
        </a:p>
      </dgm:t>
    </dgm:pt>
    <dgm:pt modelId="{F09E42CA-A37A-4A3D-97AE-71DEC8D09E45}" type="sibTrans" cxnId="{9C4F3DCE-256F-41AD-B71A-B1E98B784B65}">
      <dgm:prSet/>
      <dgm:spPr/>
      <dgm:t>
        <a:bodyPr/>
        <a:lstStyle/>
        <a:p>
          <a:endParaRPr lang="en-GB"/>
        </a:p>
      </dgm:t>
    </dgm:pt>
    <dgm:pt modelId="{089D9017-D01A-45C0-A419-D7E3C6A06CFB}" type="pres">
      <dgm:prSet presAssocID="{C1CE7D1C-BA26-4F79-A05E-AC1D098F2647}" presName="Name0" presStyleCnt="0">
        <dgm:presLayoutVars>
          <dgm:dir/>
          <dgm:animLvl val="lvl"/>
          <dgm:resizeHandles val="exact"/>
        </dgm:presLayoutVars>
      </dgm:prSet>
      <dgm:spPr/>
    </dgm:pt>
    <dgm:pt modelId="{7FBE36FE-772D-4A61-AECA-183700922DB1}" type="pres">
      <dgm:prSet presAssocID="{5D50A885-E6DC-4C91-93DE-CCF0930A1679}" presName="composite" presStyleCnt="0"/>
      <dgm:spPr/>
    </dgm:pt>
    <dgm:pt modelId="{8C951492-E6BC-41AF-AA67-C7763620CC14}" type="pres">
      <dgm:prSet presAssocID="{5D50A885-E6DC-4C91-93DE-CCF0930A1679}" presName="parTx" presStyleLbl="alignNode1" presStyleIdx="0" presStyleCnt="3">
        <dgm:presLayoutVars>
          <dgm:chMax val="0"/>
          <dgm:chPref val="0"/>
          <dgm:bulletEnabled val="1"/>
        </dgm:presLayoutVars>
      </dgm:prSet>
      <dgm:spPr/>
    </dgm:pt>
    <dgm:pt modelId="{B96DD49C-EF7D-4EEF-93EC-930D20BD1E61}" type="pres">
      <dgm:prSet presAssocID="{5D50A885-E6DC-4C91-93DE-CCF0930A1679}" presName="desTx" presStyleLbl="alignAccFollowNode1" presStyleIdx="0" presStyleCnt="3">
        <dgm:presLayoutVars>
          <dgm:bulletEnabled val="1"/>
        </dgm:presLayoutVars>
      </dgm:prSet>
      <dgm:spPr/>
    </dgm:pt>
    <dgm:pt modelId="{B2486DE2-9EDA-4A62-A745-5B56A3CA617F}" type="pres">
      <dgm:prSet presAssocID="{CA44DD86-0A15-47BF-9F55-03BEC214381D}" presName="space" presStyleCnt="0"/>
      <dgm:spPr/>
    </dgm:pt>
    <dgm:pt modelId="{BA523FDB-23E4-44AF-A171-56A0D29111C8}" type="pres">
      <dgm:prSet presAssocID="{BF54E0C9-65E3-471E-944D-54928C9137F5}" presName="composite" presStyleCnt="0"/>
      <dgm:spPr/>
    </dgm:pt>
    <dgm:pt modelId="{EB775994-E2B1-4488-B709-8566F95561DE}" type="pres">
      <dgm:prSet presAssocID="{BF54E0C9-65E3-471E-944D-54928C9137F5}" presName="parTx" presStyleLbl="alignNode1" presStyleIdx="1" presStyleCnt="3">
        <dgm:presLayoutVars>
          <dgm:chMax val="0"/>
          <dgm:chPref val="0"/>
          <dgm:bulletEnabled val="1"/>
        </dgm:presLayoutVars>
      </dgm:prSet>
      <dgm:spPr/>
    </dgm:pt>
    <dgm:pt modelId="{6DD7BA69-3B9F-4F3C-B21D-9EADD59CAAF2}" type="pres">
      <dgm:prSet presAssocID="{BF54E0C9-65E3-471E-944D-54928C9137F5}" presName="desTx" presStyleLbl="alignAccFollowNode1" presStyleIdx="1" presStyleCnt="3">
        <dgm:presLayoutVars>
          <dgm:bulletEnabled val="1"/>
        </dgm:presLayoutVars>
      </dgm:prSet>
      <dgm:spPr/>
    </dgm:pt>
    <dgm:pt modelId="{559E42A0-895E-4886-AC67-FDEE05F0D3B5}" type="pres">
      <dgm:prSet presAssocID="{EF650C91-F168-4C1D-8935-4B47E0D52595}" presName="space" presStyleCnt="0"/>
      <dgm:spPr/>
    </dgm:pt>
    <dgm:pt modelId="{04FA3C7D-3996-474E-AC58-6C3B63D0E309}" type="pres">
      <dgm:prSet presAssocID="{856EEA5B-FE86-4BEC-9BEE-632FAE2A1073}" presName="composite" presStyleCnt="0"/>
      <dgm:spPr/>
    </dgm:pt>
    <dgm:pt modelId="{67724263-7AEA-4E2C-84AE-E14E4196F79C}" type="pres">
      <dgm:prSet presAssocID="{856EEA5B-FE86-4BEC-9BEE-632FAE2A1073}" presName="parTx" presStyleLbl="alignNode1" presStyleIdx="2" presStyleCnt="3">
        <dgm:presLayoutVars>
          <dgm:chMax val="0"/>
          <dgm:chPref val="0"/>
          <dgm:bulletEnabled val="1"/>
        </dgm:presLayoutVars>
      </dgm:prSet>
      <dgm:spPr/>
    </dgm:pt>
    <dgm:pt modelId="{FE4FBE1C-D01E-45E8-B8A5-3E934EBF0B6D}" type="pres">
      <dgm:prSet presAssocID="{856EEA5B-FE86-4BEC-9BEE-632FAE2A1073}" presName="desTx" presStyleLbl="alignAccFollowNode1" presStyleIdx="2" presStyleCnt="3">
        <dgm:presLayoutVars>
          <dgm:bulletEnabled val="1"/>
        </dgm:presLayoutVars>
      </dgm:prSet>
      <dgm:spPr/>
    </dgm:pt>
  </dgm:ptLst>
  <dgm:cxnLst>
    <dgm:cxn modelId="{B19A3002-F266-48B8-90B3-19896A717516}" type="presOf" srcId="{DE3000C5-8A9D-4E4C-8B27-350BC7124DB4}" destId="{FE4FBE1C-D01E-45E8-B8A5-3E934EBF0B6D}" srcOrd="0" destOrd="3" presId="urn:microsoft.com/office/officeart/2005/8/layout/hList1"/>
    <dgm:cxn modelId="{3CA85D11-047D-4006-9CD1-602E623F240D}" type="presOf" srcId="{7D85154E-B26E-4E99-8CD9-941749A4B622}" destId="{6DD7BA69-3B9F-4F3C-B21D-9EADD59CAAF2}" srcOrd="0" destOrd="0" presId="urn:microsoft.com/office/officeart/2005/8/layout/hList1"/>
    <dgm:cxn modelId="{1DA1D412-902E-44CE-A890-AF0E8F8B26D1}" srcId="{BF54E0C9-65E3-471E-944D-54928C9137F5}" destId="{A97A6D59-4D18-47D4-BCA0-68807B16F3E3}" srcOrd="1" destOrd="0" parTransId="{AAD162F6-7379-479C-83BB-8811F15F26E9}" sibTransId="{3A4C00A6-4FED-45FC-BBEA-A1D11892DF3C}"/>
    <dgm:cxn modelId="{7808452B-D6B1-4940-B2FA-43B23AC63E2B}" srcId="{856EEA5B-FE86-4BEC-9BEE-632FAE2A1073}" destId="{6756B87B-A802-4BCA-ADFB-BB433F5571BA}" srcOrd="6" destOrd="0" parTransId="{BA8C6F24-8EEE-42E2-AB40-6C73900E8D6F}" sibTransId="{BF43DF3C-E7AF-4F2C-AF2E-330B44561729}"/>
    <dgm:cxn modelId="{B7328F34-7C8C-4515-84B7-EC6FEBA8E66F}" type="presOf" srcId="{F0A1F33F-7B08-4008-8D5F-30F6BF0EAED0}" destId="{FE4FBE1C-D01E-45E8-B8A5-3E934EBF0B6D}" srcOrd="0" destOrd="2" presId="urn:microsoft.com/office/officeart/2005/8/layout/hList1"/>
    <dgm:cxn modelId="{C8795335-33AE-4876-9F58-3D1F447A3234}" srcId="{856EEA5B-FE86-4BEC-9BEE-632FAE2A1073}" destId="{22E9B722-0C2B-48EB-BB31-E0207F6E00D0}" srcOrd="1" destOrd="0" parTransId="{E3ED258D-7294-4090-9F91-9499FEB6F10D}" sibTransId="{53122A17-A19E-45AB-9B73-ACED94007465}"/>
    <dgm:cxn modelId="{4882DA36-9817-46FC-8AF3-9E28A163D5C9}" srcId="{5D50A885-E6DC-4C91-93DE-CCF0930A1679}" destId="{A663E3C7-39A1-411A-A4C6-FF022BC063EC}" srcOrd="0" destOrd="0" parTransId="{15A4E838-FAEA-4F25-B1BB-9961538C85B5}" sibTransId="{287CD0D9-090C-4C7B-9B6F-942F2C1081D8}"/>
    <dgm:cxn modelId="{C1424040-0754-4DDF-BAAD-1B6EC685D69C}" type="presOf" srcId="{94C6F893-0768-4C77-B859-0B71E1D80393}" destId="{B96DD49C-EF7D-4EEF-93EC-930D20BD1E61}" srcOrd="0" destOrd="2" presId="urn:microsoft.com/office/officeart/2005/8/layout/hList1"/>
    <dgm:cxn modelId="{5458225E-E507-4512-98C7-E307B8EC1AE5}" type="presOf" srcId="{22E9B722-0C2B-48EB-BB31-E0207F6E00D0}" destId="{FE4FBE1C-D01E-45E8-B8A5-3E934EBF0B6D}" srcOrd="0" destOrd="1" presId="urn:microsoft.com/office/officeart/2005/8/layout/hList1"/>
    <dgm:cxn modelId="{E83C0160-6B47-4368-9691-116B4BAC73AA}" type="presOf" srcId="{5D50A885-E6DC-4C91-93DE-CCF0930A1679}" destId="{8C951492-E6BC-41AF-AA67-C7763620CC14}" srcOrd="0" destOrd="0" presId="urn:microsoft.com/office/officeart/2005/8/layout/hList1"/>
    <dgm:cxn modelId="{6D9F4C41-586F-4AFE-8851-C70AE0233579}" type="presOf" srcId="{21FA977F-F134-41DE-A35F-093471CADDA5}" destId="{FE4FBE1C-D01E-45E8-B8A5-3E934EBF0B6D}" srcOrd="0" destOrd="0" presId="urn:microsoft.com/office/officeart/2005/8/layout/hList1"/>
    <dgm:cxn modelId="{65FCB74D-595F-4554-AE90-097DF5D52971}" srcId="{BF54E0C9-65E3-471E-944D-54928C9137F5}" destId="{879C00B2-B608-4CB4-8FEA-5882A60DF90D}" srcOrd="2" destOrd="0" parTransId="{DBFA55BF-49B4-42C0-834F-9B2E62900DC9}" sibTransId="{5828F7A5-ACFF-45DC-87F6-505F99C63557}"/>
    <dgm:cxn modelId="{68251F70-4099-4360-A369-77648E28B221}" srcId="{856EEA5B-FE86-4BEC-9BEE-632FAE2A1073}" destId="{DE3000C5-8A9D-4E4C-8B27-350BC7124DB4}" srcOrd="3" destOrd="0" parTransId="{0BC3A89A-722B-42C0-ADF2-B93999177F2D}" sibTransId="{923F2AC1-6343-4FA7-BE02-A576C5533480}"/>
    <dgm:cxn modelId="{4ADBC354-4CCA-4654-9609-C6C4E603EA5A}" type="presOf" srcId="{A663E3C7-39A1-411A-A4C6-FF022BC063EC}" destId="{B96DD49C-EF7D-4EEF-93EC-930D20BD1E61}" srcOrd="0" destOrd="0" presId="urn:microsoft.com/office/officeart/2005/8/layout/hList1"/>
    <dgm:cxn modelId="{9E921758-8861-4943-BEF5-E411D2BCFDDE}" srcId="{5D50A885-E6DC-4C91-93DE-CCF0930A1679}" destId="{94C6F893-0768-4C77-B859-0B71E1D80393}" srcOrd="2" destOrd="0" parTransId="{5F990D67-B4C7-4DCB-AD60-E80DBAFCE545}" sibTransId="{699A7318-1F73-4E5F-A438-4A2DB8891D08}"/>
    <dgm:cxn modelId="{56E19A7C-639A-43D7-B626-B7ACCAD76D2D}" type="presOf" srcId="{6DA92799-B9AD-4F60-BB91-BC3C74A96E51}" destId="{FE4FBE1C-D01E-45E8-B8A5-3E934EBF0B6D}" srcOrd="0" destOrd="4" presId="urn:microsoft.com/office/officeart/2005/8/layout/hList1"/>
    <dgm:cxn modelId="{B4B07980-91CD-4DEE-BC51-5D46BCA39B70}" srcId="{856EEA5B-FE86-4BEC-9BEE-632FAE2A1073}" destId="{6DA92799-B9AD-4F60-BB91-BC3C74A96E51}" srcOrd="4" destOrd="0" parTransId="{1CFAC801-1BEE-447E-97CA-C222DB297B64}" sibTransId="{C3C91E04-79C4-4AD1-ACBC-CF37651C4E20}"/>
    <dgm:cxn modelId="{4A95DB81-6F6D-48DA-B6DC-E304BA51E925}" type="presOf" srcId="{BF54E0C9-65E3-471E-944D-54928C9137F5}" destId="{EB775994-E2B1-4488-B709-8566F95561DE}" srcOrd="0" destOrd="0" presId="urn:microsoft.com/office/officeart/2005/8/layout/hList1"/>
    <dgm:cxn modelId="{CBCA8E83-AD7A-4B1E-9397-0139FA1B16A8}" srcId="{C1CE7D1C-BA26-4F79-A05E-AC1D098F2647}" destId="{BF54E0C9-65E3-471E-944D-54928C9137F5}" srcOrd="1" destOrd="0" parTransId="{FA60256D-A627-4B78-A02F-39F254F7F1D9}" sibTransId="{EF650C91-F168-4C1D-8935-4B47E0D52595}"/>
    <dgm:cxn modelId="{2A303386-D0FB-4069-9BC6-04E1451F4430}" type="presOf" srcId="{6756B87B-A802-4BCA-ADFB-BB433F5571BA}" destId="{FE4FBE1C-D01E-45E8-B8A5-3E934EBF0B6D}" srcOrd="0" destOrd="6" presId="urn:microsoft.com/office/officeart/2005/8/layout/hList1"/>
    <dgm:cxn modelId="{933765A6-4DC6-4F90-B148-B7EC3CE14894}" type="presOf" srcId="{856EEA5B-FE86-4BEC-9BEE-632FAE2A1073}" destId="{67724263-7AEA-4E2C-84AE-E14E4196F79C}" srcOrd="0" destOrd="0" presId="urn:microsoft.com/office/officeart/2005/8/layout/hList1"/>
    <dgm:cxn modelId="{595D8CB7-398A-4271-A686-DDCC39823152}" type="presOf" srcId="{17F1107F-C3DB-4E0C-B1DC-54F62E0782AB}" destId="{B96DD49C-EF7D-4EEF-93EC-930D20BD1E61}" srcOrd="0" destOrd="1" presId="urn:microsoft.com/office/officeart/2005/8/layout/hList1"/>
    <dgm:cxn modelId="{8D6533B8-44A8-473F-B855-6476D6D369B0}" srcId="{856EEA5B-FE86-4BEC-9BEE-632FAE2A1073}" destId="{21FA977F-F134-41DE-A35F-093471CADDA5}" srcOrd="0" destOrd="0" parTransId="{E84803DC-C726-4715-84C0-4CD840AD59AB}" sibTransId="{B9981A07-A08C-4C31-9CE5-164244B545B9}"/>
    <dgm:cxn modelId="{50652AC9-AC87-40ED-BB16-D41B5718BEEE}" type="presOf" srcId="{A97A6D59-4D18-47D4-BCA0-68807B16F3E3}" destId="{6DD7BA69-3B9F-4F3C-B21D-9EADD59CAAF2}" srcOrd="0" destOrd="1" presId="urn:microsoft.com/office/officeart/2005/8/layout/hList1"/>
    <dgm:cxn modelId="{A2651ACA-3DB4-4FAF-9783-8D27C3BF43BD}" srcId="{C1CE7D1C-BA26-4F79-A05E-AC1D098F2647}" destId="{856EEA5B-FE86-4BEC-9BEE-632FAE2A1073}" srcOrd="2" destOrd="0" parTransId="{B76F113D-A399-408E-BFCB-3D3C7431A365}" sibTransId="{86EDB55C-6111-494B-B1CF-990F84131C4D}"/>
    <dgm:cxn modelId="{02E5D7CD-F298-489C-8D83-C7DE7C335D2E}" srcId="{BF54E0C9-65E3-471E-944D-54928C9137F5}" destId="{7D85154E-B26E-4E99-8CD9-941749A4B622}" srcOrd="0" destOrd="0" parTransId="{296A6EE3-657D-4983-8B98-3CC553532028}" sibTransId="{3BA9676D-C2B5-427F-9B2F-106B4954AD25}"/>
    <dgm:cxn modelId="{9C4F3DCE-256F-41AD-B71A-B1E98B784B65}" srcId="{856EEA5B-FE86-4BEC-9BEE-632FAE2A1073}" destId="{A323D371-A2A4-462A-B279-31CDEF68E62C}" srcOrd="5" destOrd="0" parTransId="{1BB435B2-0AFD-4F68-AF1E-412A857C06FA}" sibTransId="{F09E42CA-A37A-4A3D-97AE-71DEC8D09E45}"/>
    <dgm:cxn modelId="{C7FE4DD0-5F59-48B6-9ABD-A7FB0E13CF79}" type="presOf" srcId="{A323D371-A2A4-462A-B279-31CDEF68E62C}" destId="{FE4FBE1C-D01E-45E8-B8A5-3E934EBF0B6D}" srcOrd="0" destOrd="5" presId="urn:microsoft.com/office/officeart/2005/8/layout/hList1"/>
    <dgm:cxn modelId="{8B25DAD0-534D-4501-9150-60F5CD765F3B}" type="presOf" srcId="{C1CE7D1C-BA26-4F79-A05E-AC1D098F2647}" destId="{089D9017-D01A-45C0-A419-D7E3C6A06CFB}" srcOrd="0" destOrd="0" presId="urn:microsoft.com/office/officeart/2005/8/layout/hList1"/>
    <dgm:cxn modelId="{41EA7ADE-7C02-4773-8210-EADDFFE7FFED}" type="presOf" srcId="{879C00B2-B608-4CB4-8FEA-5882A60DF90D}" destId="{6DD7BA69-3B9F-4F3C-B21D-9EADD59CAAF2}" srcOrd="0" destOrd="2" presId="urn:microsoft.com/office/officeart/2005/8/layout/hList1"/>
    <dgm:cxn modelId="{0AEB93E4-E35D-4589-B3C2-F4B568EA59A5}" srcId="{856EEA5B-FE86-4BEC-9BEE-632FAE2A1073}" destId="{F0A1F33F-7B08-4008-8D5F-30F6BF0EAED0}" srcOrd="2" destOrd="0" parTransId="{AB1BA619-23A6-4A8E-A249-A1DC1B9A109C}" sibTransId="{E680AB2E-033A-4DF4-B2EF-42DA2799D47D}"/>
    <dgm:cxn modelId="{1BACD5F0-E9B0-4782-8C53-9D246357E11F}" srcId="{C1CE7D1C-BA26-4F79-A05E-AC1D098F2647}" destId="{5D50A885-E6DC-4C91-93DE-CCF0930A1679}" srcOrd="0" destOrd="0" parTransId="{485A9C08-C48E-4E5F-BA7F-866F5788E4A9}" sibTransId="{CA44DD86-0A15-47BF-9F55-03BEC214381D}"/>
    <dgm:cxn modelId="{86D3BBF1-1182-4C5E-97A0-6EE7AF19E49A}" srcId="{5D50A885-E6DC-4C91-93DE-CCF0930A1679}" destId="{17F1107F-C3DB-4E0C-B1DC-54F62E0782AB}" srcOrd="1" destOrd="0" parTransId="{308E8BDE-826F-4ECF-BFCE-1FA1491E3117}" sibTransId="{B9A44EEE-4422-4F2D-B760-CD5A7B9C61BA}"/>
    <dgm:cxn modelId="{EEECE1C7-F264-4D8F-90A8-91143B2AB6C3}" type="presParOf" srcId="{089D9017-D01A-45C0-A419-D7E3C6A06CFB}" destId="{7FBE36FE-772D-4A61-AECA-183700922DB1}" srcOrd="0" destOrd="0" presId="urn:microsoft.com/office/officeart/2005/8/layout/hList1"/>
    <dgm:cxn modelId="{EC6A8FD8-255E-4FB3-AA5A-3E2649178728}" type="presParOf" srcId="{7FBE36FE-772D-4A61-AECA-183700922DB1}" destId="{8C951492-E6BC-41AF-AA67-C7763620CC14}" srcOrd="0" destOrd="0" presId="urn:microsoft.com/office/officeart/2005/8/layout/hList1"/>
    <dgm:cxn modelId="{5EDA008D-50C7-41F8-8D71-BB2E975E783F}" type="presParOf" srcId="{7FBE36FE-772D-4A61-AECA-183700922DB1}" destId="{B96DD49C-EF7D-4EEF-93EC-930D20BD1E61}" srcOrd="1" destOrd="0" presId="urn:microsoft.com/office/officeart/2005/8/layout/hList1"/>
    <dgm:cxn modelId="{29A2E8D8-2B7B-4E29-84C3-29F0C782EE4A}" type="presParOf" srcId="{089D9017-D01A-45C0-A419-D7E3C6A06CFB}" destId="{B2486DE2-9EDA-4A62-A745-5B56A3CA617F}" srcOrd="1" destOrd="0" presId="urn:microsoft.com/office/officeart/2005/8/layout/hList1"/>
    <dgm:cxn modelId="{4D0D0B08-E394-4DE8-BDB1-59055CE531A5}" type="presParOf" srcId="{089D9017-D01A-45C0-A419-D7E3C6A06CFB}" destId="{BA523FDB-23E4-44AF-A171-56A0D29111C8}" srcOrd="2" destOrd="0" presId="urn:microsoft.com/office/officeart/2005/8/layout/hList1"/>
    <dgm:cxn modelId="{78BAE315-4720-47C7-B9FC-846DCD33F364}" type="presParOf" srcId="{BA523FDB-23E4-44AF-A171-56A0D29111C8}" destId="{EB775994-E2B1-4488-B709-8566F95561DE}" srcOrd="0" destOrd="0" presId="urn:microsoft.com/office/officeart/2005/8/layout/hList1"/>
    <dgm:cxn modelId="{6A33BA87-6745-4A52-8A4D-01D989150817}" type="presParOf" srcId="{BA523FDB-23E4-44AF-A171-56A0D29111C8}" destId="{6DD7BA69-3B9F-4F3C-B21D-9EADD59CAAF2}" srcOrd="1" destOrd="0" presId="urn:microsoft.com/office/officeart/2005/8/layout/hList1"/>
    <dgm:cxn modelId="{4072522D-8FF2-470D-8304-78985FC2A618}" type="presParOf" srcId="{089D9017-D01A-45C0-A419-D7E3C6A06CFB}" destId="{559E42A0-895E-4886-AC67-FDEE05F0D3B5}" srcOrd="3" destOrd="0" presId="urn:microsoft.com/office/officeart/2005/8/layout/hList1"/>
    <dgm:cxn modelId="{2CDD657D-8464-45E4-A8A1-B1383D0D2FE2}" type="presParOf" srcId="{089D9017-D01A-45C0-A419-D7E3C6A06CFB}" destId="{04FA3C7D-3996-474E-AC58-6C3B63D0E309}" srcOrd="4" destOrd="0" presId="urn:microsoft.com/office/officeart/2005/8/layout/hList1"/>
    <dgm:cxn modelId="{9D4682EE-AF77-47E0-ACC4-CEF64929CC94}" type="presParOf" srcId="{04FA3C7D-3996-474E-AC58-6C3B63D0E309}" destId="{67724263-7AEA-4E2C-84AE-E14E4196F79C}" srcOrd="0" destOrd="0" presId="urn:microsoft.com/office/officeart/2005/8/layout/hList1"/>
    <dgm:cxn modelId="{9D40F551-4C67-4826-A6E4-FA23BBBC07F4}" type="presParOf" srcId="{04FA3C7D-3996-474E-AC58-6C3B63D0E309}" destId="{FE4FBE1C-D01E-45E8-B8A5-3E934EBF0B6D}"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1CE7D1C-BA26-4F79-A05E-AC1D098F264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5D50A885-E6DC-4C91-93DE-CCF0930A1679}">
      <dgm:prSet phldrT="[Text]" custT="1"/>
      <dgm:spPr/>
      <dgm:t>
        <a:bodyPr/>
        <a:lstStyle/>
        <a:p>
          <a:r>
            <a:rPr lang="el-GR" sz="1800" b="1" dirty="0">
              <a:solidFill>
                <a:schemeClr val="bg1"/>
              </a:solidFill>
              <a:latin typeface="+mn-lt"/>
            </a:rPr>
            <a:t>Ένταξη</a:t>
          </a:r>
          <a:r>
            <a:rPr lang="el-GR" sz="1900" b="1" dirty="0">
              <a:solidFill>
                <a:schemeClr val="bg1"/>
              </a:solidFill>
              <a:latin typeface="+mn-lt"/>
            </a:rPr>
            <a:t> </a:t>
          </a:r>
          <a:r>
            <a:rPr lang="el-GR" sz="1800" b="1" dirty="0">
              <a:solidFill>
                <a:schemeClr val="bg1"/>
              </a:solidFill>
              <a:latin typeface="+mn-lt"/>
            </a:rPr>
            <a:t>δράσεων</a:t>
          </a:r>
          <a:r>
            <a:rPr lang="el-GR" sz="1900" b="1" dirty="0">
              <a:solidFill>
                <a:schemeClr val="bg1"/>
              </a:solidFill>
              <a:latin typeface="+mn-lt"/>
            </a:rPr>
            <a:t> </a:t>
          </a:r>
          <a:endParaRPr lang="en-GB" sz="1900" dirty="0"/>
        </a:p>
      </dgm:t>
    </dgm:pt>
    <dgm:pt modelId="{485A9C08-C48E-4E5F-BA7F-866F5788E4A9}" type="parTrans" cxnId="{1BACD5F0-E9B0-4782-8C53-9D246357E11F}">
      <dgm:prSet/>
      <dgm:spPr/>
      <dgm:t>
        <a:bodyPr/>
        <a:lstStyle/>
        <a:p>
          <a:endParaRPr lang="en-GB"/>
        </a:p>
      </dgm:t>
    </dgm:pt>
    <dgm:pt modelId="{CA44DD86-0A15-47BF-9F55-03BEC214381D}" type="sibTrans" cxnId="{1BACD5F0-E9B0-4782-8C53-9D246357E11F}">
      <dgm:prSet/>
      <dgm:spPr/>
      <dgm:t>
        <a:bodyPr/>
        <a:lstStyle/>
        <a:p>
          <a:endParaRPr lang="en-GB"/>
        </a:p>
      </dgm:t>
    </dgm:pt>
    <dgm:pt modelId="{A663E3C7-39A1-411A-A4C6-FF022BC063EC}">
      <dgm:prSet phldrT="[Text]" custT="1"/>
      <dgm:spPr/>
      <dgm:t>
        <a:bodyPr/>
        <a:lstStyle/>
        <a:p>
          <a:r>
            <a:rPr lang="el-GR" sz="1800" b="1" dirty="0"/>
            <a:t>Έγκριση</a:t>
          </a:r>
          <a:r>
            <a:rPr lang="el-GR" sz="1800" dirty="0"/>
            <a:t> 4 δράσεων</a:t>
          </a:r>
          <a:endParaRPr lang="en-GB" sz="1800" dirty="0"/>
        </a:p>
      </dgm:t>
    </dgm:pt>
    <dgm:pt modelId="{15A4E838-FAEA-4F25-B1BB-9961538C85B5}" type="parTrans" cxnId="{4882DA36-9817-46FC-8AF3-9E28A163D5C9}">
      <dgm:prSet/>
      <dgm:spPr/>
      <dgm:t>
        <a:bodyPr/>
        <a:lstStyle/>
        <a:p>
          <a:endParaRPr lang="en-GB"/>
        </a:p>
      </dgm:t>
    </dgm:pt>
    <dgm:pt modelId="{287CD0D9-090C-4C7B-9B6F-942F2C1081D8}" type="sibTrans" cxnId="{4882DA36-9817-46FC-8AF3-9E28A163D5C9}">
      <dgm:prSet/>
      <dgm:spPr/>
      <dgm:t>
        <a:bodyPr/>
        <a:lstStyle/>
        <a:p>
          <a:endParaRPr lang="en-GB"/>
        </a:p>
      </dgm:t>
    </dgm:pt>
    <dgm:pt modelId="{17F1107F-C3DB-4E0C-B1DC-54F62E0782AB}">
      <dgm:prSet phldrT="[Text]" custT="1"/>
      <dgm:spPr/>
      <dgm:t>
        <a:bodyPr/>
        <a:lstStyle/>
        <a:p>
          <a:r>
            <a:rPr lang="el-GR" sz="1800" b="1" dirty="0"/>
            <a:t>Υλοποίηση</a:t>
          </a:r>
          <a:r>
            <a:rPr lang="el-GR" sz="1800" dirty="0"/>
            <a:t> 4 δράσεων</a:t>
          </a:r>
          <a:endParaRPr lang="en-GB" sz="1800" dirty="0"/>
        </a:p>
      </dgm:t>
    </dgm:pt>
    <dgm:pt modelId="{308E8BDE-826F-4ECF-BFCE-1FA1491E3117}" type="parTrans" cxnId="{86D3BBF1-1182-4C5E-97A0-6EE7AF19E49A}">
      <dgm:prSet/>
      <dgm:spPr/>
      <dgm:t>
        <a:bodyPr/>
        <a:lstStyle/>
        <a:p>
          <a:endParaRPr lang="en-GB"/>
        </a:p>
      </dgm:t>
    </dgm:pt>
    <dgm:pt modelId="{B9A44EEE-4422-4F2D-B760-CD5A7B9C61BA}" type="sibTrans" cxnId="{86D3BBF1-1182-4C5E-97A0-6EE7AF19E49A}">
      <dgm:prSet/>
      <dgm:spPr/>
      <dgm:t>
        <a:bodyPr/>
        <a:lstStyle/>
        <a:p>
          <a:endParaRPr lang="en-GB"/>
        </a:p>
      </dgm:t>
    </dgm:pt>
    <dgm:pt modelId="{BF54E0C9-65E3-471E-944D-54928C9137F5}">
      <dgm:prSet phldrT="[Text]" custT="1"/>
      <dgm:spPr/>
      <dgm:t>
        <a:bodyPr/>
        <a:lstStyle/>
        <a:p>
          <a:r>
            <a:rPr lang="el-GR" sz="1800" b="1" kern="1200" dirty="0">
              <a:solidFill>
                <a:prstClr val="white"/>
              </a:solidFill>
              <a:latin typeface="Calibri"/>
              <a:ea typeface="+mn-ea"/>
              <a:cs typeface="+mn-cs"/>
            </a:rPr>
            <a:t>Προϋπολογισμός</a:t>
          </a:r>
          <a:endParaRPr lang="en-GB" sz="1800" b="1" kern="1200" dirty="0">
            <a:solidFill>
              <a:prstClr val="white"/>
            </a:solidFill>
            <a:latin typeface="Calibri"/>
            <a:ea typeface="+mn-ea"/>
            <a:cs typeface="+mn-cs"/>
          </a:endParaRPr>
        </a:p>
      </dgm:t>
    </dgm:pt>
    <dgm:pt modelId="{FA60256D-A627-4B78-A02F-39F254F7F1D9}" type="parTrans" cxnId="{CBCA8E83-AD7A-4B1E-9397-0139FA1B16A8}">
      <dgm:prSet/>
      <dgm:spPr/>
      <dgm:t>
        <a:bodyPr/>
        <a:lstStyle/>
        <a:p>
          <a:endParaRPr lang="en-GB"/>
        </a:p>
      </dgm:t>
    </dgm:pt>
    <dgm:pt modelId="{EF650C91-F168-4C1D-8935-4B47E0D52595}" type="sibTrans" cxnId="{CBCA8E83-AD7A-4B1E-9397-0139FA1B16A8}">
      <dgm:prSet/>
      <dgm:spPr/>
      <dgm:t>
        <a:bodyPr/>
        <a:lstStyle/>
        <a:p>
          <a:endParaRPr lang="en-GB"/>
        </a:p>
      </dgm:t>
    </dgm:pt>
    <dgm:pt modelId="{7D85154E-B26E-4E99-8CD9-941749A4B622}">
      <dgm:prSet phldrT="[Text]" custT="1"/>
      <dgm:spPr/>
      <dgm:t>
        <a:bodyPr/>
        <a:lstStyle/>
        <a:p>
          <a:r>
            <a:rPr lang="el-GR" sz="1800" b="1" dirty="0"/>
            <a:t>Συνολικός προϋπολογισμός</a:t>
          </a:r>
          <a:r>
            <a:rPr lang="en-US" sz="1800" b="1" dirty="0"/>
            <a:t>: </a:t>
          </a:r>
          <a:r>
            <a:rPr lang="en-GB" sz="1800" b="0" dirty="0"/>
            <a:t>2,947,889.45 € </a:t>
          </a:r>
        </a:p>
      </dgm:t>
    </dgm:pt>
    <dgm:pt modelId="{296A6EE3-657D-4983-8B98-3CC553532028}" type="parTrans" cxnId="{02E5D7CD-F298-489C-8D83-C7DE7C335D2E}">
      <dgm:prSet/>
      <dgm:spPr/>
      <dgm:t>
        <a:bodyPr/>
        <a:lstStyle/>
        <a:p>
          <a:endParaRPr lang="en-GB"/>
        </a:p>
      </dgm:t>
    </dgm:pt>
    <dgm:pt modelId="{3BA9676D-C2B5-427F-9B2F-106B4954AD25}" type="sibTrans" cxnId="{02E5D7CD-F298-489C-8D83-C7DE7C335D2E}">
      <dgm:prSet/>
      <dgm:spPr/>
      <dgm:t>
        <a:bodyPr/>
        <a:lstStyle/>
        <a:p>
          <a:endParaRPr lang="en-GB"/>
        </a:p>
      </dgm:t>
    </dgm:pt>
    <dgm:pt modelId="{879C00B2-B608-4CB4-8FEA-5882A60DF90D}">
      <dgm:prSet phldrT="[Text]" custT="1"/>
      <dgm:spPr/>
      <dgm:t>
        <a:bodyPr/>
        <a:lstStyle/>
        <a:p>
          <a:r>
            <a:rPr lang="el-GR" sz="1800" b="1" dirty="0" err="1"/>
            <a:t>Ενωσιακή</a:t>
          </a:r>
          <a:r>
            <a:rPr lang="el-GR" sz="1800" b="1" dirty="0"/>
            <a:t> Συνεισφορά</a:t>
          </a:r>
          <a:r>
            <a:rPr lang="en-US" sz="1800" b="1" dirty="0"/>
            <a:t>: </a:t>
          </a:r>
          <a:r>
            <a:rPr lang="en-GB" sz="1800" b="0" dirty="0"/>
            <a:t>2,653,100.51 €</a:t>
          </a:r>
        </a:p>
      </dgm:t>
    </dgm:pt>
    <dgm:pt modelId="{DBFA55BF-49B4-42C0-834F-9B2E62900DC9}" type="parTrans" cxnId="{65FCB74D-595F-4554-AE90-097DF5D52971}">
      <dgm:prSet/>
      <dgm:spPr/>
      <dgm:t>
        <a:bodyPr/>
        <a:lstStyle/>
        <a:p>
          <a:endParaRPr lang="en-GB"/>
        </a:p>
      </dgm:t>
    </dgm:pt>
    <dgm:pt modelId="{5828F7A5-ACFF-45DC-87F6-505F99C63557}" type="sibTrans" cxnId="{65FCB74D-595F-4554-AE90-097DF5D52971}">
      <dgm:prSet/>
      <dgm:spPr/>
      <dgm:t>
        <a:bodyPr/>
        <a:lstStyle/>
        <a:p>
          <a:endParaRPr lang="en-GB"/>
        </a:p>
      </dgm:t>
    </dgm:pt>
    <dgm:pt modelId="{856EEA5B-FE86-4BEC-9BEE-632FAE2A1073}">
      <dgm:prSet phldrT="[Text]" custT="1"/>
      <dgm:spPr/>
      <dgm:t>
        <a:bodyPr/>
        <a:lstStyle/>
        <a:p>
          <a:r>
            <a:rPr lang="el-GR" sz="1800" b="1" dirty="0">
              <a:solidFill>
                <a:schemeClr val="bg1"/>
              </a:solidFill>
            </a:rPr>
            <a:t>Εκροές - Αποτελέσματα</a:t>
          </a:r>
          <a:endParaRPr lang="en-GB" sz="1800" dirty="0"/>
        </a:p>
      </dgm:t>
    </dgm:pt>
    <dgm:pt modelId="{B76F113D-A399-408E-BFCB-3D3C7431A365}" type="parTrans" cxnId="{A2651ACA-3DB4-4FAF-9783-8D27C3BF43BD}">
      <dgm:prSet/>
      <dgm:spPr/>
      <dgm:t>
        <a:bodyPr/>
        <a:lstStyle/>
        <a:p>
          <a:endParaRPr lang="en-GB"/>
        </a:p>
      </dgm:t>
    </dgm:pt>
    <dgm:pt modelId="{86EDB55C-6111-494B-B1CF-990F84131C4D}" type="sibTrans" cxnId="{A2651ACA-3DB4-4FAF-9783-8D27C3BF43BD}">
      <dgm:prSet/>
      <dgm:spPr/>
      <dgm:t>
        <a:bodyPr/>
        <a:lstStyle/>
        <a:p>
          <a:endParaRPr lang="en-GB"/>
        </a:p>
      </dgm:t>
    </dgm:pt>
    <dgm:pt modelId="{21FA977F-F134-41DE-A35F-093471CADDA5}">
      <dgm:prSet phldrT="[Text]" custT="1"/>
      <dgm:spPr/>
      <dgm:t>
        <a:bodyPr/>
        <a:lstStyle/>
        <a:p>
          <a:r>
            <a:rPr lang="el-GR" sz="1800" b="1" dirty="0"/>
            <a:t>Εκκίνηση δράσεων</a:t>
          </a:r>
          <a:endParaRPr lang="en-GB" sz="1800" dirty="0"/>
        </a:p>
      </dgm:t>
    </dgm:pt>
    <dgm:pt modelId="{E84803DC-C726-4715-84C0-4CD840AD59AB}" type="parTrans" cxnId="{8D6533B8-44A8-473F-B855-6476D6D369B0}">
      <dgm:prSet/>
      <dgm:spPr/>
      <dgm:t>
        <a:bodyPr/>
        <a:lstStyle/>
        <a:p>
          <a:endParaRPr lang="en-GB"/>
        </a:p>
      </dgm:t>
    </dgm:pt>
    <dgm:pt modelId="{B9981A07-A08C-4C31-9CE5-164244B545B9}" type="sibTrans" cxnId="{8D6533B8-44A8-473F-B855-6476D6D369B0}">
      <dgm:prSet/>
      <dgm:spPr/>
      <dgm:t>
        <a:bodyPr/>
        <a:lstStyle/>
        <a:p>
          <a:endParaRPr lang="en-GB"/>
        </a:p>
      </dgm:t>
    </dgm:pt>
    <dgm:pt modelId="{A97A6D59-4D18-47D4-BCA0-68807B16F3E3}">
      <dgm:prSet phldrT="[Text]" custT="1"/>
      <dgm:spPr/>
      <dgm:t>
        <a:bodyPr/>
        <a:lstStyle/>
        <a:p>
          <a:endParaRPr lang="en-GB" sz="1800" dirty="0"/>
        </a:p>
      </dgm:t>
    </dgm:pt>
    <dgm:pt modelId="{AAD162F6-7379-479C-83BB-8811F15F26E9}" type="parTrans" cxnId="{1DA1D412-902E-44CE-A890-AF0E8F8B26D1}">
      <dgm:prSet/>
      <dgm:spPr/>
      <dgm:t>
        <a:bodyPr/>
        <a:lstStyle/>
        <a:p>
          <a:endParaRPr lang="en-GB"/>
        </a:p>
      </dgm:t>
    </dgm:pt>
    <dgm:pt modelId="{3A4C00A6-4FED-45FC-BBEA-A1D11892DF3C}" type="sibTrans" cxnId="{1DA1D412-902E-44CE-A890-AF0E8F8B26D1}">
      <dgm:prSet/>
      <dgm:spPr/>
      <dgm:t>
        <a:bodyPr/>
        <a:lstStyle/>
        <a:p>
          <a:endParaRPr lang="en-GB"/>
        </a:p>
      </dgm:t>
    </dgm:pt>
    <dgm:pt modelId="{360B39A1-B298-4A2D-9488-EBA577BB4001}">
      <dgm:prSet phldrT="[Text]" custT="1"/>
      <dgm:spPr/>
      <dgm:t>
        <a:bodyPr/>
        <a:lstStyle/>
        <a:p>
          <a:r>
            <a:rPr lang="el-GR" sz="1800" b="1" dirty="0"/>
            <a:t>Ειδικός Στόχος </a:t>
          </a:r>
          <a:r>
            <a:rPr lang="el-GR" sz="1800" b="0" dirty="0"/>
            <a:t>1 &amp; 3</a:t>
          </a:r>
          <a:endParaRPr lang="en-GB" sz="1800" b="0" dirty="0"/>
        </a:p>
      </dgm:t>
    </dgm:pt>
    <dgm:pt modelId="{E4882793-F7BA-4E2D-B3BD-EA9B5F923B3D}" type="parTrans" cxnId="{B87D8762-F3F7-4403-8BF9-93FF2D325C18}">
      <dgm:prSet/>
      <dgm:spPr/>
    </dgm:pt>
    <dgm:pt modelId="{B7347A10-3177-425F-B9F8-1E4C6C59453A}" type="sibTrans" cxnId="{B87D8762-F3F7-4403-8BF9-93FF2D325C18}">
      <dgm:prSet/>
      <dgm:spPr/>
    </dgm:pt>
    <dgm:pt modelId="{74190720-EDFC-4C6C-9DBA-B73DA774871D}">
      <dgm:prSet phldrT="[Text]" custT="1"/>
      <dgm:spPr/>
      <dgm:t>
        <a:bodyPr/>
        <a:lstStyle/>
        <a:p>
          <a:r>
            <a:rPr lang="el-GR" sz="1800" b="1" dirty="0"/>
            <a:t>Χαμηλός βαθμός υλοποίησης</a:t>
          </a:r>
          <a:r>
            <a:rPr lang="en-US" sz="1800" b="1" dirty="0"/>
            <a:t> </a:t>
          </a:r>
          <a:r>
            <a:rPr lang="el-GR" sz="1800" dirty="0"/>
            <a:t>και επίτευξης εκροών – αποτελεσμάτων </a:t>
          </a:r>
          <a:endParaRPr lang="en-GB" sz="1800" dirty="0"/>
        </a:p>
      </dgm:t>
    </dgm:pt>
    <dgm:pt modelId="{BF7B7D79-2071-427A-8CB5-D20BEDE50CE8}" type="parTrans" cxnId="{299D5187-A396-4E31-802D-F0D7A42EA800}">
      <dgm:prSet/>
      <dgm:spPr/>
    </dgm:pt>
    <dgm:pt modelId="{9B6FDC85-7093-427D-A530-992A43787C95}" type="sibTrans" cxnId="{299D5187-A396-4E31-802D-F0D7A42EA800}">
      <dgm:prSet/>
      <dgm:spPr/>
    </dgm:pt>
    <dgm:pt modelId="{089D9017-D01A-45C0-A419-D7E3C6A06CFB}" type="pres">
      <dgm:prSet presAssocID="{C1CE7D1C-BA26-4F79-A05E-AC1D098F2647}" presName="Name0" presStyleCnt="0">
        <dgm:presLayoutVars>
          <dgm:dir/>
          <dgm:animLvl val="lvl"/>
          <dgm:resizeHandles val="exact"/>
        </dgm:presLayoutVars>
      </dgm:prSet>
      <dgm:spPr/>
    </dgm:pt>
    <dgm:pt modelId="{7FBE36FE-772D-4A61-AECA-183700922DB1}" type="pres">
      <dgm:prSet presAssocID="{5D50A885-E6DC-4C91-93DE-CCF0930A1679}" presName="composite" presStyleCnt="0"/>
      <dgm:spPr/>
    </dgm:pt>
    <dgm:pt modelId="{8C951492-E6BC-41AF-AA67-C7763620CC14}" type="pres">
      <dgm:prSet presAssocID="{5D50A885-E6DC-4C91-93DE-CCF0930A1679}" presName="parTx" presStyleLbl="alignNode1" presStyleIdx="0" presStyleCnt="3">
        <dgm:presLayoutVars>
          <dgm:chMax val="0"/>
          <dgm:chPref val="0"/>
          <dgm:bulletEnabled val="1"/>
        </dgm:presLayoutVars>
      </dgm:prSet>
      <dgm:spPr/>
    </dgm:pt>
    <dgm:pt modelId="{B96DD49C-EF7D-4EEF-93EC-930D20BD1E61}" type="pres">
      <dgm:prSet presAssocID="{5D50A885-E6DC-4C91-93DE-CCF0930A1679}" presName="desTx" presStyleLbl="alignAccFollowNode1" presStyleIdx="0" presStyleCnt="3">
        <dgm:presLayoutVars>
          <dgm:bulletEnabled val="1"/>
        </dgm:presLayoutVars>
      </dgm:prSet>
      <dgm:spPr/>
    </dgm:pt>
    <dgm:pt modelId="{B2486DE2-9EDA-4A62-A745-5B56A3CA617F}" type="pres">
      <dgm:prSet presAssocID="{CA44DD86-0A15-47BF-9F55-03BEC214381D}" presName="space" presStyleCnt="0"/>
      <dgm:spPr/>
    </dgm:pt>
    <dgm:pt modelId="{BA523FDB-23E4-44AF-A171-56A0D29111C8}" type="pres">
      <dgm:prSet presAssocID="{BF54E0C9-65E3-471E-944D-54928C9137F5}" presName="composite" presStyleCnt="0"/>
      <dgm:spPr/>
    </dgm:pt>
    <dgm:pt modelId="{EB775994-E2B1-4488-B709-8566F95561DE}" type="pres">
      <dgm:prSet presAssocID="{BF54E0C9-65E3-471E-944D-54928C9137F5}" presName="parTx" presStyleLbl="alignNode1" presStyleIdx="1" presStyleCnt="3">
        <dgm:presLayoutVars>
          <dgm:chMax val="0"/>
          <dgm:chPref val="0"/>
          <dgm:bulletEnabled val="1"/>
        </dgm:presLayoutVars>
      </dgm:prSet>
      <dgm:spPr/>
    </dgm:pt>
    <dgm:pt modelId="{6DD7BA69-3B9F-4F3C-B21D-9EADD59CAAF2}" type="pres">
      <dgm:prSet presAssocID="{BF54E0C9-65E3-471E-944D-54928C9137F5}" presName="desTx" presStyleLbl="alignAccFollowNode1" presStyleIdx="1" presStyleCnt="3">
        <dgm:presLayoutVars>
          <dgm:bulletEnabled val="1"/>
        </dgm:presLayoutVars>
      </dgm:prSet>
      <dgm:spPr/>
    </dgm:pt>
    <dgm:pt modelId="{559E42A0-895E-4886-AC67-FDEE05F0D3B5}" type="pres">
      <dgm:prSet presAssocID="{EF650C91-F168-4C1D-8935-4B47E0D52595}" presName="space" presStyleCnt="0"/>
      <dgm:spPr/>
    </dgm:pt>
    <dgm:pt modelId="{04FA3C7D-3996-474E-AC58-6C3B63D0E309}" type="pres">
      <dgm:prSet presAssocID="{856EEA5B-FE86-4BEC-9BEE-632FAE2A1073}" presName="composite" presStyleCnt="0"/>
      <dgm:spPr/>
    </dgm:pt>
    <dgm:pt modelId="{67724263-7AEA-4E2C-84AE-E14E4196F79C}" type="pres">
      <dgm:prSet presAssocID="{856EEA5B-FE86-4BEC-9BEE-632FAE2A1073}" presName="parTx" presStyleLbl="alignNode1" presStyleIdx="2" presStyleCnt="3">
        <dgm:presLayoutVars>
          <dgm:chMax val="0"/>
          <dgm:chPref val="0"/>
          <dgm:bulletEnabled val="1"/>
        </dgm:presLayoutVars>
      </dgm:prSet>
      <dgm:spPr/>
    </dgm:pt>
    <dgm:pt modelId="{FE4FBE1C-D01E-45E8-B8A5-3E934EBF0B6D}" type="pres">
      <dgm:prSet presAssocID="{856EEA5B-FE86-4BEC-9BEE-632FAE2A1073}" presName="desTx" presStyleLbl="alignAccFollowNode1" presStyleIdx="2" presStyleCnt="3">
        <dgm:presLayoutVars>
          <dgm:bulletEnabled val="1"/>
        </dgm:presLayoutVars>
      </dgm:prSet>
      <dgm:spPr/>
    </dgm:pt>
  </dgm:ptLst>
  <dgm:cxnLst>
    <dgm:cxn modelId="{3CA85D11-047D-4006-9CD1-602E623F240D}" type="presOf" srcId="{7D85154E-B26E-4E99-8CD9-941749A4B622}" destId="{6DD7BA69-3B9F-4F3C-B21D-9EADD59CAAF2}" srcOrd="0" destOrd="0" presId="urn:microsoft.com/office/officeart/2005/8/layout/hList1"/>
    <dgm:cxn modelId="{1DA1D412-902E-44CE-A890-AF0E8F8B26D1}" srcId="{BF54E0C9-65E3-471E-944D-54928C9137F5}" destId="{A97A6D59-4D18-47D4-BCA0-68807B16F3E3}" srcOrd="1" destOrd="0" parTransId="{AAD162F6-7379-479C-83BB-8811F15F26E9}" sibTransId="{3A4C00A6-4FED-45FC-BBEA-A1D11892DF3C}"/>
    <dgm:cxn modelId="{4882DA36-9817-46FC-8AF3-9E28A163D5C9}" srcId="{5D50A885-E6DC-4C91-93DE-CCF0930A1679}" destId="{A663E3C7-39A1-411A-A4C6-FF022BC063EC}" srcOrd="0" destOrd="0" parTransId="{15A4E838-FAEA-4F25-B1BB-9961538C85B5}" sibTransId="{287CD0D9-090C-4C7B-9B6F-942F2C1081D8}"/>
    <dgm:cxn modelId="{FF5E3D5E-A014-4618-ACE2-DEC62EB0393E}" type="presOf" srcId="{74190720-EDFC-4C6C-9DBA-B73DA774871D}" destId="{FE4FBE1C-D01E-45E8-B8A5-3E934EBF0B6D}" srcOrd="0" destOrd="1" presId="urn:microsoft.com/office/officeart/2005/8/layout/hList1"/>
    <dgm:cxn modelId="{E83C0160-6B47-4368-9691-116B4BAC73AA}" type="presOf" srcId="{5D50A885-E6DC-4C91-93DE-CCF0930A1679}" destId="{8C951492-E6BC-41AF-AA67-C7763620CC14}" srcOrd="0" destOrd="0" presId="urn:microsoft.com/office/officeart/2005/8/layout/hList1"/>
    <dgm:cxn modelId="{6D9F4C41-586F-4AFE-8851-C70AE0233579}" type="presOf" srcId="{21FA977F-F134-41DE-A35F-093471CADDA5}" destId="{FE4FBE1C-D01E-45E8-B8A5-3E934EBF0B6D}" srcOrd="0" destOrd="0" presId="urn:microsoft.com/office/officeart/2005/8/layout/hList1"/>
    <dgm:cxn modelId="{B87D8762-F3F7-4403-8BF9-93FF2D325C18}" srcId="{5D50A885-E6DC-4C91-93DE-CCF0930A1679}" destId="{360B39A1-B298-4A2D-9488-EBA577BB4001}" srcOrd="2" destOrd="0" parTransId="{E4882793-F7BA-4E2D-B3BD-EA9B5F923B3D}" sibTransId="{B7347A10-3177-425F-B9F8-1E4C6C59453A}"/>
    <dgm:cxn modelId="{65FCB74D-595F-4554-AE90-097DF5D52971}" srcId="{BF54E0C9-65E3-471E-944D-54928C9137F5}" destId="{879C00B2-B608-4CB4-8FEA-5882A60DF90D}" srcOrd="2" destOrd="0" parTransId="{DBFA55BF-49B4-42C0-834F-9B2E62900DC9}" sibTransId="{5828F7A5-ACFF-45DC-87F6-505F99C63557}"/>
    <dgm:cxn modelId="{0EECCA4D-6443-48B5-B7B5-0A354528152D}" type="presOf" srcId="{360B39A1-B298-4A2D-9488-EBA577BB4001}" destId="{B96DD49C-EF7D-4EEF-93EC-930D20BD1E61}" srcOrd="0" destOrd="2" presId="urn:microsoft.com/office/officeart/2005/8/layout/hList1"/>
    <dgm:cxn modelId="{4ADBC354-4CCA-4654-9609-C6C4E603EA5A}" type="presOf" srcId="{A663E3C7-39A1-411A-A4C6-FF022BC063EC}" destId="{B96DD49C-EF7D-4EEF-93EC-930D20BD1E61}" srcOrd="0" destOrd="0" presId="urn:microsoft.com/office/officeart/2005/8/layout/hList1"/>
    <dgm:cxn modelId="{4A95DB81-6F6D-48DA-B6DC-E304BA51E925}" type="presOf" srcId="{BF54E0C9-65E3-471E-944D-54928C9137F5}" destId="{EB775994-E2B1-4488-B709-8566F95561DE}" srcOrd="0" destOrd="0" presId="urn:microsoft.com/office/officeart/2005/8/layout/hList1"/>
    <dgm:cxn modelId="{CBCA8E83-AD7A-4B1E-9397-0139FA1B16A8}" srcId="{C1CE7D1C-BA26-4F79-A05E-AC1D098F2647}" destId="{BF54E0C9-65E3-471E-944D-54928C9137F5}" srcOrd="1" destOrd="0" parTransId="{FA60256D-A627-4B78-A02F-39F254F7F1D9}" sibTransId="{EF650C91-F168-4C1D-8935-4B47E0D52595}"/>
    <dgm:cxn modelId="{299D5187-A396-4E31-802D-F0D7A42EA800}" srcId="{856EEA5B-FE86-4BEC-9BEE-632FAE2A1073}" destId="{74190720-EDFC-4C6C-9DBA-B73DA774871D}" srcOrd="1" destOrd="0" parTransId="{BF7B7D79-2071-427A-8CB5-D20BEDE50CE8}" sibTransId="{9B6FDC85-7093-427D-A530-992A43787C95}"/>
    <dgm:cxn modelId="{933765A6-4DC6-4F90-B148-B7EC3CE14894}" type="presOf" srcId="{856EEA5B-FE86-4BEC-9BEE-632FAE2A1073}" destId="{67724263-7AEA-4E2C-84AE-E14E4196F79C}" srcOrd="0" destOrd="0" presId="urn:microsoft.com/office/officeart/2005/8/layout/hList1"/>
    <dgm:cxn modelId="{595D8CB7-398A-4271-A686-DDCC39823152}" type="presOf" srcId="{17F1107F-C3DB-4E0C-B1DC-54F62E0782AB}" destId="{B96DD49C-EF7D-4EEF-93EC-930D20BD1E61}" srcOrd="0" destOrd="1" presId="urn:microsoft.com/office/officeart/2005/8/layout/hList1"/>
    <dgm:cxn modelId="{8D6533B8-44A8-473F-B855-6476D6D369B0}" srcId="{856EEA5B-FE86-4BEC-9BEE-632FAE2A1073}" destId="{21FA977F-F134-41DE-A35F-093471CADDA5}" srcOrd="0" destOrd="0" parTransId="{E84803DC-C726-4715-84C0-4CD840AD59AB}" sibTransId="{B9981A07-A08C-4C31-9CE5-164244B545B9}"/>
    <dgm:cxn modelId="{50652AC9-AC87-40ED-BB16-D41B5718BEEE}" type="presOf" srcId="{A97A6D59-4D18-47D4-BCA0-68807B16F3E3}" destId="{6DD7BA69-3B9F-4F3C-B21D-9EADD59CAAF2}" srcOrd="0" destOrd="1" presId="urn:microsoft.com/office/officeart/2005/8/layout/hList1"/>
    <dgm:cxn modelId="{A2651ACA-3DB4-4FAF-9783-8D27C3BF43BD}" srcId="{C1CE7D1C-BA26-4F79-A05E-AC1D098F2647}" destId="{856EEA5B-FE86-4BEC-9BEE-632FAE2A1073}" srcOrd="2" destOrd="0" parTransId="{B76F113D-A399-408E-BFCB-3D3C7431A365}" sibTransId="{86EDB55C-6111-494B-B1CF-990F84131C4D}"/>
    <dgm:cxn modelId="{02E5D7CD-F298-489C-8D83-C7DE7C335D2E}" srcId="{BF54E0C9-65E3-471E-944D-54928C9137F5}" destId="{7D85154E-B26E-4E99-8CD9-941749A4B622}" srcOrd="0" destOrd="0" parTransId="{296A6EE3-657D-4983-8B98-3CC553532028}" sibTransId="{3BA9676D-C2B5-427F-9B2F-106B4954AD25}"/>
    <dgm:cxn modelId="{8B25DAD0-534D-4501-9150-60F5CD765F3B}" type="presOf" srcId="{C1CE7D1C-BA26-4F79-A05E-AC1D098F2647}" destId="{089D9017-D01A-45C0-A419-D7E3C6A06CFB}" srcOrd="0" destOrd="0" presId="urn:microsoft.com/office/officeart/2005/8/layout/hList1"/>
    <dgm:cxn modelId="{41EA7ADE-7C02-4773-8210-EADDFFE7FFED}" type="presOf" srcId="{879C00B2-B608-4CB4-8FEA-5882A60DF90D}" destId="{6DD7BA69-3B9F-4F3C-B21D-9EADD59CAAF2}" srcOrd="0" destOrd="2" presId="urn:microsoft.com/office/officeart/2005/8/layout/hList1"/>
    <dgm:cxn modelId="{1BACD5F0-E9B0-4782-8C53-9D246357E11F}" srcId="{C1CE7D1C-BA26-4F79-A05E-AC1D098F2647}" destId="{5D50A885-E6DC-4C91-93DE-CCF0930A1679}" srcOrd="0" destOrd="0" parTransId="{485A9C08-C48E-4E5F-BA7F-866F5788E4A9}" sibTransId="{CA44DD86-0A15-47BF-9F55-03BEC214381D}"/>
    <dgm:cxn modelId="{86D3BBF1-1182-4C5E-97A0-6EE7AF19E49A}" srcId="{5D50A885-E6DC-4C91-93DE-CCF0930A1679}" destId="{17F1107F-C3DB-4E0C-B1DC-54F62E0782AB}" srcOrd="1" destOrd="0" parTransId="{308E8BDE-826F-4ECF-BFCE-1FA1491E3117}" sibTransId="{B9A44EEE-4422-4F2D-B760-CD5A7B9C61BA}"/>
    <dgm:cxn modelId="{EEECE1C7-F264-4D8F-90A8-91143B2AB6C3}" type="presParOf" srcId="{089D9017-D01A-45C0-A419-D7E3C6A06CFB}" destId="{7FBE36FE-772D-4A61-AECA-183700922DB1}" srcOrd="0" destOrd="0" presId="urn:microsoft.com/office/officeart/2005/8/layout/hList1"/>
    <dgm:cxn modelId="{EC6A8FD8-255E-4FB3-AA5A-3E2649178728}" type="presParOf" srcId="{7FBE36FE-772D-4A61-AECA-183700922DB1}" destId="{8C951492-E6BC-41AF-AA67-C7763620CC14}" srcOrd="0" destOrd="0" presId="urn:microsoft.com/office/officeart/2005/8/layout/hList1"/>
    <dgm:cxn modelId="{5EDA008D-50C7-41F8-8D71-BB2E975E783F}" type="presParOf" srcId="{7FBE36FE-772D-4A61-AECA-183700922DB1}" destId="{B96DD49C-EF7D-4EEF-93EC-930D20BD1E61}" srcOrd="1" destOrd="0" presId="urn:microsoft.com/office/officeart/2005/8/layout/hList1"/>
    <dgm:cxn modelId="{29A2E8D8-2B7B-4E29-84C3-29F0C782EE4A}" type="presParOf" srcId="{089D9017-D01A-45C0-A419-D7E3C6A06CFB}" destId="{B2486DE2-9EDA-4A62-A745-5B56A3CA617F}" srcOrd="1" destOrd="0" presId="urn:microsoft.com/office/officeart/2005/8/layout/hList1"/>
    <dgm:cxn modelId="{4D0D0B08-E394-4DE8-BDB1-59055CE531A5}" type="presParOf" srcId="{089D9017-D01A-45C0-A419-D7E3C6A06CFB}" destId="{BA523FDB-23E4-44AF-A171-56A0D29111C8}" srcOrd="2" destOrd="0" presId="urn:microsoft.com/office/officeart/2005/8/layout/hList1"/>
    <dgm:cxn modelId="{78BAE315-4720-47C7-B9FC-846DCD33F364}" type="presParOf" srcId="{BA523FDB-23E4-44AF-A171-56A0D29111C8}" destId="{EB775994-E2B1-4488-B709-8566F95561DE}" srcOrd="0" destOrd="0" presId="urn:microsoft.com/office/officeart/2005/8/layout/hList1"/>
    <dgm:cxn modelId="{6A33BA87-6745-4A52-8A4D-01D989150817}" type="presParOf" srcId="{BA523FDB-23E4-44AF-A171-56A0D29111C8}" destId="{6DD7BA69-3B9F-4F3C-B21D-9EADD59CAAF2}" srcOrd="1" destOrd="0" presId="urn:microsoft.com/office/officeart/2005/8/layout/hList1"/>
    <dgm:cxn modelId="{4072522D-8FF2-470D-8304-78985FC2A618}" type="presParOf" srcId="{089D9017-D01A-45C0-A419-D7E3C6A06CFB}" destId="{559E42A0-895E-4886-AC67-FDEE05F0D3B5}" srcOrd="3" destOrd="0" presId="urn:microsoft.com/office/officeart/2005/8/layout/hList1"/>
    <dgm:cxn modelId="{2CDD657D-8464-45E4-A8A1-B1383D0D2FE2}" type="presParOf" srcId="{089D9017-D01A-45C0-A419-D7E3C6A06CFB}" destId="{04FA3C7D-3996-474E-AC58-6C3B63D0E309}" srcOrd="4" destOrd="0" presId="urn:microsoft.com/office/officeart/2005/8/layout/hList1"/>
    <dgm:cxn modelId="{9D4682EE-AF77-47E0-ACC4-CEF64929CC94}" type="presParOf" srcId="{04FA3C7D-3996-474E-AC58-6C3B63D0E309}" destId="{67724263-7AEA-4E2C-84AE-E14E4196F79C}" srcOrd="0" destOrd="0" presId="urn:microsoft.com/office/officeart/2005/8/layout/hList1"/>
    <dgm:cxn modelId="{9D40F551-4C67-4826-A6E4-FA23BBBC07F4}" type="presParOf" srcId="{04FA3C7D-3996-474E-AC58-6C3B63D0E309}" destId="{FE4FBE1C-D01E-45E8-B8A5-3E934EBF0B6D}"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9301C2-4152-4630-B159-861C16B0378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858877E7-ED48-4FC1-B9F8-0CB3254A4C55}">
      <dgm:prSet phldrT="[Text]" custT="1"/>
      <dgm:spPr/>
      <dgm:t>
        <a:bodyPr/>
        <a:lstStyle/>
        <a:p>
          <a:r>
            <a:rPr lang="el-GR" sz="2000" dirty="0"/>
            <a:t>Ειδικός Στόχος 1 - </a:t>
          </a:r>
          <a:r>
            <a:rPr lang="en-US" sz="2000" dirty="0"/>
            <a:t>CEAS</a:t>
          </a:r>
          <a:r>
            <a:rPr lang="el-GR" sz="2000" dirty="0"/>
            <a:t> </a:t>
          </a:r>
          <a:endParaRPr lang="en-US" sz="2000" dirty="0"/>
        </a:p>
        <a:p>
          <a:r>
            <a:rPr lang="el-GR" sz="2000" dirty="0"/>
            <a:t>Ειδικός Στόχος 2</a:t>
          </a:r>
          <a:r>
            <a:rPr lang="en-US" sz="2000" dirty="0"/>
            <a:t> </a:t>
          </a:r>
          <a:r>
            <a:rPr lang="el-GR" sz="2000" dirty="0"/>
            <a:t>- </a:t>
          </a:r>
          <a:r>
            <a:rPr lang="en-US" sz="2000" dirty="0"/>
            <a:t>Legal Migration &amp; Integration</a:t>
          </a:r>
          <a:endParaRPr lang="en-GB" sz="2000" dirty="0"/>
        </a:p>
      </dgm:t>
    </dgm:pt>
    <dgm:pt modelId="{0747F1D2-B0A3-4C09-953B-D79570EB71A8}" type="parTrans" cxnId="{84475111-B9CB-4727-A87B-ED738368F06E}">
      <dgm:prSet/>
      <dgm:spPr/>
      <dgm:t>
        <a:bodyPr/>
        <a:lstStyle/>
        <a:p>
          <a:endParaRPr lang="en-GB"/>
        </a:p>
      </dgm:t>
    </dgm:pt>
    <dgm:pt modelId="{83B62445-A9B9-449F-B90F-3FF631131462}" type="sibTrans" cxnId="{84475111-B9CB-4727-A87B-ED738368F06E}">
      <dgm:prSet/>
      <dgm:spPr/>
      <dgm:t>
        <a:bodyPr/>
        <a:lstStyle/>
        <a:p>
          <a:endParaRPr lang="en-GB"/>
        </a:p>
      </dgm:t>
    </dgm:pt>
    <dgm:pt modelId="{F32A2458-79C1-4482-94A3-C52AAEAAEF8F}">
      <dgm:prSet phldrT="[Text]" custT="1"/>
      <dgm:spPr/>
      <dgm:t>
        <a:bodyPr/>
        <a:lstStyle/>
        <a:p>
          <a:r>
            <a:rPr lang="el-GR" sz="1800" b="1" dirty="0"/>
            <a:t>Επίπεδο ενεργοποίησης</a:t>
          </a:r>
          <a:r>
            <a:rPr lang="en-US" sz="1800" b="1" dirty="0"/>
            <a:t>: </a:t>
          </a:r>
          <a:r>
            <a:rPr lang="el-GR" sz="1800" dirty="0"/>
            <a:t>υψηλός βαθμός</a:t>
          </a:r>
          <a:endParaRPr lang="en-GB" sz="1800" dirty="0"/>
        </a:p>
      </dgm:t>
    </dgm:pt>
    <dgm:pt modelId="{4CBD030B-ADE8-4ABA-8B86-C8EE169108D5}" type="parTrans" cxnId="{58D4CC1A-3C75-41F1-B4D0-891378E14A8C}">
      <dgm:prSet/>
      <dgm:spPr/>
      <dgm:t>
        <a:bodyPr/>
        <a:lstStyle/>
        <a:p>
          <a:endParaRPr lang="en-GB"/>
        </a:p>
      </dgm:t>
    </dgm:pt>
    <dgm:pt modelId="{C6BF92D3-50E0-4D1D-A143-2E1D46C676B0}" type="sibTrans" cxnId="{58D4CC1A-3C75-41F1-B4D0-891378E14A8C}">
      <dgm:prSet/>
      <dgm:spPr/>
      <dgm:t>
        <a:bodyPr/>
        <a:lstStyle/>
        <a:p>
          <a:endParaRPr lang="en-GB"/>
        </a:p>
      </dgm:t>
    </dgm:pt>
    <dgm:pt modelId="{6BD7F9FD-981B-4048-8A24-A9DD3BCA78FA}">
      <dgm:prSet phldrT="[Text]" custT="1"/>
      <dgm:spPr/>
      <dgm:t>
        <a:bodyPr/>
        <a:lstStyle/>
        <a:p>
          <a:r>
            <a:rPr lang="el-GR" sz="1800" b="1" dirty="0"/>
            <a:t>Απορρόφηση κονδυλίων &amp; δαπανών</a:t>
          </a:r>
          <a:r>
            <a:rPr lang="en-US" sz="1800" b="1" dirty="0"/>
            <a:t>:</a:t>
          </a:r>
          <a:r>
            <a:rPr lang="el-GR" sz="1800" b="1" dirty="0"/>
            <a:t> </a:t>
          </a:r>
          <a:r>
            <a:rPr lang="el-GR" sz="1800" b="0" dirty="0"/>
            <a:t>αρκετά ικανοποιητική </a:t>
          </a:r>
          <a:r>
            <a:rPr lang="en-US" sz="1800" b="0" dirty="0"/>
            <a:t> </a:t>
          </a:r>
          <a:endParaRPr lang="en-GB" sz="1800" b="0" dirty="0"/>
        </a:p>
      </dgm:t>
    </dgm:pt>
    <dgm:pt modelId="{7BA51806-65B7-4D0D-B42E-39DBA40A4723}" type="parTrans" cxnId="{17E9AD97-C2C1-4505-9AC8-8ED0C8C586C2}">
      <dgm:prSet/>
      <dgm:spPr/>
      <dgm:t>
        <a:bodyPr/>
        <a:lstStyle/>
        <a:p>
          <a:endParaRPr lang="en-GB"/>
        </a:p>
      </dgm:t>
    </dgm:pt>
    <dgm:pt modelId="{F3076367-C586-47FC-8BA8-1F006DCCC1EC}" type="sibTrans" cxnId="{17E9AD97-C2C1-4505-9AC8-8ED0C8C586C2}">
      <dgm:prSet/>
      <dgm:spPr/>
      <dgm:t>
        <a:bodyPr/>
        <a:lstStyle/>
        <a:p>
          <a:endParaRPr lang="en-GB"/>
        </a:p>
      </dgm:t>
    </dgm:pt>
    <dgm:pt modelId="{50C95347-21B8-4E34-88EF-71E07B91BDE3}">
      <dgm:prSet phldrT="[Text]" custT="1"/>
      <dgm:spPr/>
      <dgm:t>
        <a:bodyPr/>
        <a:lstStyle/>
        <a:p>
          <a:r>
            <a:rPr lang="el-GR" sz="2000" dirty="0"/>
            <a:t>Ειδικός Στόχος 3</a:t>
          </a:r>
          <a:r>
            <a:rPr lang="en-US" sz="2000" dirty="0"/>
            <a:t> </a:t>
          </a:r>
          <a:r>
            <a:rPr lang="el-GR" sz="2000" dirty="0"/>
            <a:t>-</a:t>
          </a:r>
          <a:r>
            <a:rPr lang="en-US" sz="2000" dirty="0"/>
            <a:t>Returns </a:t>
          </a:r>
          <a:r>
            <a:rPr lang="el-GR" sz="2000" dirty="0"/>
            <a:t> </a:t>
          </a:r>
          <a:endParaRPr lang="en-GB" sz="2000" dirty="0"/>
        </a:p>
      </dgm:t>
    </dgm:pt>
    <dgm:pt modelId="{7E489897-80B5-4957-A73A-F04FEA4C43CD}" type="parTrans" cxnId="{5DEEFB72-D2C0-43A9-848A-870C0467C98C}">
      <dgm:prSet/>
      <dgm:spPr/>
      <dgm:t>
        <a:bodyPr/>
        <a:lstStyle/>
        <a:p>
          <a:endParaRPr lang="en-GB"/>
        </a:p>
      </dgm:t>
    </dgm:pt>
    <dgm:pt modelId="{AAA167C8-2C41-4149-BD15-9F257CD992B0}" type="sibTrans" cxnId="{5DEEFB72-D2C0-43A9-848A-870C0467C98C}">
      <dgm:prSet/>
      <dgm:spPr/>
      <dgm:t>
        <a:bodyPr/>
        <a:lstStyle/>
        <a:p>
          <a:endParaRPr lang="en-GB"/>
        </a:p>
      </dgm:t>
    </dgm:pt>
    <dgm:pt modelId="{641017D9-19AE-4115-B99E-007446F5DE17}">
      <dgm:prSet phldrT="[Text]" custT="1"/>
      <dgm:spPr/>
      <dgm:t>
        <a:bodyPr/>
        <a:lstStyle/>
        <a:p>
          <a:r>
            <a:rPr lang="el-GR" sz="1800" b="1" kern="1200" dirty="0"/>
            <a:t>Υλοποίηση δράσεων </a:t>
          </a:r>
          <a:r>
            <a:rPr lang="el-GR" sz="1800" b="0" i="0" kern="1200" dirty="0">
              <a:solidFill>
                <a:prstClr val="black">
                  <a:hueOff val="0"/>
                  <a:satOff val="0"/>
                  <a:lumOff val="0"/>
                  <a:alphaOff val="0"/>
                </a:prstClr>
              </a:solidFill>
              <a:latin typeface="Calibri"/>
              <a:ea typeface="+mn-ea"/>
              <a:cs typeface="+mn-cs"/>
            </a:rPr>
            <a:t>(ποσοστό </a:t>
          </a:r>
          <a:r>
            <a:rPr lang="el-GR" sz="1800" b="0" i="0" kern="1200" dirty="0"/>
            <a:t>εντάξεων επί της συνολικής χρηματοδοτικής κατανομής 58%)</a:t>
          </a:r>
          <a:endParaRPr lang="en-GB" sz="1800" b="0" kern="1200" dirty="0"/>
        </a:p>
      </dgm:t>
    </dgm:pt>
    <dgm:pt modelId="{65F18E20-A013-4E21-A8C0-C60E999DE9D6}" type="parTrans" cxnId="{D09E83E6-9D11-46DB-B857-1DF3A9657D2F}">
      <dgm:prSet/>
      <dgm:spPr/>
      <dgm:t>
        <a:bodyPr/>
        <a:lstStyle/>
        <a:p>
          <a:endParaRPr lang="en-GB"/>
        </a:p>
      </dgm:t>
    </dgm:pt>
    <dgm:pt modelId="{7AB50F87-012A-4397-9326-2C72C660EE11}" type="sibTrans" cxnId="{D09E83E6-9D11-46DB-B857-1DF3A9657D2F}">
      <dgm:prSet/>
      <dgm:spPr/>
      <dgm:t>
        <a:bodyPr/>
        <a:lstStyle/>
        <a:p>
          <a:endParaRPr lang="en-GB"/>
        </a:p>
      </dgm:t>
    </dgm:pt>
    <dgm:pt modelId="{C477D056-94A7-45AE-95E5-7196E9D965B8}">
      <dgm:prSet phldrT="[Text]" custT="1"/>
      <dgm:spPr/>
      <dgm:t>
        <a:bodyPr/>
        <a:lstStyle/>
        <a:p>
          <a:endParaRPr lang="en-GB" sz="1800" dirty="0"/>
        </a:p>
      </dgm:t>
    </dgm:pt>
    <dgm:pt modelId="{64E7781D-CBEA-43E2-AE57-95F24F81DF99}" type="parTrans" cxnId="{3FC41851-23C9-4A19-8B0B-4FA0E3C8FD52}">
      <dgm:prSet/>
      <dgm:spPr/>
      <dgm:t>
        <a:bodyPr/>
        <a:lstStyle/>
        <a:p>
          <a:endParaRPr lang="en-GB"/>
        </a:p>
      </dgm:t>
    </dgm:pt>
    <dgm:pt modelId="{1C14F414-2D63-447A-84E3-A3E4097B8F81}" type="sibTrans" cxnId="{3FC41851-23C9-4A19-8B0B-4FA0E3C8FD52}">
      <dgm:prSet/>
      <dgm:spPr/>
      <dgm:t>
        <a:bodyPr/>
        <a:lstStyle/>
        <a:p>
          <a:endParaRPr lang="en-GB"/>
        </a:p>
      </dgm:t>
    </dgm:pt>
    <dgm:pt modelId="{10A1CF88-3520-4940-828E-F16D515A54A4}">
      <dgm:prSet phldrT="[Text]" custT="1"/>
      <dgm:spPr/>
      <dgm:t>
        <a:bodyPr/>
        <a:lstStyle/>
        <a:p>
          <a:r>
            <a:rPr lang="el-GR" sz="1800" b="1" kern="1200" dirty="0"/>
            <a:t>Αποτύπωση τιμών επίτευξης δεικτών &amp; δαπανών</a:t>
          </a:r>
          <a:r>
            <a:rPr lang="en-US" sz="1800" b="1" kern="1200" dirty="0"/>
            <a:t>: </a:t>
          </a:r>
          <a:r>
            <a:rPr lang="el-GR" sz="1800" b="0" kern="1200" dirty="0"/>
            <a:t>περαιτέρω πρόοδος σε επόμενη λογιστική χρήση</a:t>
          </a:r>
          <a:endParaRPr lang="en-GB" sz="1800" b="0" kern="1200" dirty="0"/>
        </a:p>
      </dgm:t>
    </dgm:pt>
    <dgm:pt modelId="{DD0975A3-2860-47D9-9CAD-80C8E8E02673}" type="parTrans" cxnId="{72EE1DF7-ACAE-4A7B-BC8C-4996C06AC985}">
      <dgm:prSet/>
      <dgm:spPr/>
      <dgm:t>
        <a:bodyPr/>
        <a:lstStyle/>
        <a:p>
          <a:endParaRPr lang="en-GB"/>
        </a:p>
      </dgm:t>
    </dgm:pt>
    <dgm:pt modelId="{6BB1F358-F6D5-448F-99C4-76D6653BD562}" type="sibTrans" cxnId="{72EE1DF7-ACAE-4A7B-BC8C-4996C06AC985}">
      <dgm:prSet/>
      <dgm:spPr/>
      <dgm:t>
        <a:bodyPr/>
        <a:lstStyle/>
        <a:p>
          <a:endParaRPr lang="en-GB"/>
        </a:p>
      </dgm:t>
    </dgm:pt>
    <dgm:pt modelId="{97CE5377-F044-4B7D-81B0-5F8BF386E9AD}" type="pres">
      <dgm:prSet presAssocID="{6B9301C2-4152-4630-B159-861C16B03784}" presName="Name0" presStyleCnt="0">
        <dgm:presLayoutVars>
          <dgm:dir/>
          <dgm:animLvl val="lvl"/>
          <dgm:resizeHandles val="exact"/>
        </dgm:presLayoutVars>
      </dgm:prSet>
      <dgm:spPr/>
    </dgm:pt>
    <dgm:pt modelId="{FF728FE7-FBDB-4B83-88EB-40EE12605090}" type="pres">
      <dgm:prSet presAssocID="{858877E7-ED48-4FC1-B9F8-0CB3254A4C55}" presName="composite" presStyleCnt="0"/>
      <dgm:spPr/>
    </dgm:pt>
    <dgm:pt modelId="{69C89FAF-FEB8-4100-9621-44455D3BAC8D}" type="pres">
      <dgm:prSet presAssocID="{858877E7-ED48-4FC1-B9F8-0CB3254A4C55}" presName="parTx" presStyleLbl="alignNode1" presStyleIdx="0" presStyleCnt="2">
        <dgm:presLayoutVars>
          <dgm:chMax val="0"/>
          <dgm:chPref val="0"/>
          <dgm:bulletEnabled val="1"/>
        </dgm:presLayoutVars>
      </dgm:prSet>
      <dgm:spPr/>
    </dgm:pt>
    <dgm:pt modelId="{C34DB82C-7740-429D-B249-AD442A17E052}" type="pres">
      <dgm:prSet presAssocID="{858877E7-ED48-4FC1-B9F8-0CB3254A4C55}" presName="desTx" presStyleLbl="alignAccFollowNode1" presStyleIdx="0" presStyleCnt="2">
        <dgm:presLayoutVars>
          <dgm:bulletEnabled val="1"/>
        </dgm:presLayoutVars>
      </dgm:prSet>
      <dgm:spPr/>
    </dgm:pt>
    <dgm:pt modelId="{0F9353D8-3BF7-4FF2-858B-4518F90E3C53}" type="pres">
      <dgm:prSet presAssocID="{83B62445-A9B9-449F-B90F-3FF631131462}" presName="space" presStyleCnt="0"/>
      <dgm:spPr/>
    </dgm:pt>
    <dgm:pt modelId="{7D18E6D6-5C24-4658-879C-01CBDA5AA33B}" type="pres">
      <dgm:prSet presAssocID="{50C95347-21B8-4E34-88EF-71E07B91BDE3}" presName="composite" presStyleCnt="0"/>
      <dgm:spPr/>
    </dgm:pt>
    <dgm:pt modelId="{E03CCD7B-E166-4CCE-B1DC-64368DA0C1A3}" type="pres">
      <dgm:prSet presAssocID="{50C95347-21B8-4E34-88EF-71E07B91BDE3}" presName="parTx" presStyleLbl="alignNode1" presStyleIdx="1" presStyleCnt="2">
        <dgm:presLayoutVars>
          <dgm:chMax val="0"/>
          <dgm:chPref val="0"/>
          <dgm:bulletEnabled val="1"/>
        </dgm:presLayoutVars>
      </dgm:prSet>
      <dgm:spPr/>
    </dgm:pt>
    <dgm:pt modelId="{2262C628-CDB7-4E85-9BC5-E0CF92D954FA}" type="pres">
      <dgm:prSet presAssocID="{50C95347-21B8-4E34-88EF-71E07B91BDE3}" presName="desTx" presStyleLbl="alignAccFollowNode1" presStyleIdx="1" presStyleCnt="2">
        <dgm:presLayoutVars>
          <dgm:bulletEnabled val="1"/>
        </dgm:presLayoutVars>
      </dgm:prSet>
      <dgm:spPr/>
    </dgm:pt>
  </dgm:ptLst>
  <dgm:cxnLst>
    <dgm:cxn modelId="{84475111-B9CB-4727-A87B-ED738368F06E}" srcId="{6B9301C2-4152-4630-B159-861C16B03784}" destId="{858877E7-ED48-4FC1-B9F8-0CB3254A4C55}" srcOrd="0" destOrd="0" parTransId="{0747F1D2-B0A3-4C09-953B-D79570EB71A8}" sibTransId="{83B62445-A9B9-449F-B90F-3FF631131462}"/>
    <dgm:cxn modelId="{C9769C18-906B-4D2A-9DF0-2FC49356B3E8}" type="presOf" srcId="{10A1CF88-3520-4940-828E-F16D515A54A4}" destId="{2262C628-CDB7-4E85-9BC5-E0CF92D954FA}" srcOrd="0" destOrd="1" presId="urn:microsoft.com/office/officeart/2005/8/layout/hList1"/>
    <dgm:cxn modelId="{58D4CC1A-3C75-41F1-B4D0-891378E14A8C}" srcId="{858877E7-ED48-4FC1-B9F8-0CB3254A4C55}" destId="{F32A2458-79C1-4482-94A3-C52AAEAAEF8F}" srcOrd="0" destOrd="0" parTransId="{4CBD030B-ADE8-4ABA-8B86-C8EE169108D5}" sibTransId="{C6BF92D3-50E0-4D1D-A143-2E1D46C676B0}"/>
    <dgm:cxn modelId="{4EC5B86E-6D57-4FE5-847D-96338D29FA15}" type="presOf" srcId="{50C95347-21B8-4E34-88EF-71E07B91BDE3}" destId="{E03CCD7B-E166-4CCE-B1DC-64368DA0C1A3}" srcOrd="0" destOrd="0" presId="urn:microsoft.com/office/officeart/2005/8/layout/hList1"/>
    <dgm:cxn modelId="{21B4546F-B343-474A-A640-FA2932E8AB1E}" type="presOf" srcId="{6BD7F9FD-981B-4048-8A24-A9DD3BCA78FA}" destId="{C34DB82C-7740-429D-B249-AD442A17E052}" srcOrd="0" destOrd="2" presId="urn:microsoft.com/office/officeart/2005/8/layout/hList1"/>
    <dgm:cxn modelId="{3FC41851-23C9-4A19-8B0B-4FA0E3C8FD52}" srcId="{858877E7-ED48-4FC1-B9F8-0CB3254A4C55}" destId="{C477D056-94A7-45AE-95E5-7196E9D965B8}" srcOrd="1" destOrd="0" parTransId="{64E7781D-CBEA-43E2-AE57-95F24F81DF99}" sibTransId="{1C14F414-2D63-447A-84E3-A3E4097B8F81}"/>
    <dgm:cxn modelId="{5DEEFB72-D2C0-43A9-848A-870C0467C98C}" srcId="{6B9301C2-4152-4630-B159-861C16B03784}" destId="{50C95347-21B8-4E34-88EF-71E07B91BDE3}" srcOrd="1" destOrd="0" parTransId="{7E489897-80B5-4957-A73A-F04FEA4C43CD}" sibTransId="{AAA167C8-2C41-4149-BD15-9F257CD992B0}"/>
    <dgm:cxn modelId="{8D983893-4D73-4BF7-B1FB-DAD75DB084B0}" type="presOf" srcId="{F32A2458-79C1-4482-94A3-C52AAEAAEF8F}" destId="{C34DB82C-7740-429D-B249-AD442A17E052}" srcOrd="0" destOrd="0" presId="urn:microsoft.com/office/officeart/2005/8/layout/hList1"/>
    <dgm:cxn modelId="{6D934397-E3B9-436A-9A6C-1E446556042F}" type="presOf" srcId="{C477D056-94A7-45AE-95E5-7196E9D965B8}" destId="{C34DB82C-7740-429D-B249-AD442A17E052}" srcOrd="0" destOrd="1" presId="urn:microsoft.com/office/officeart/2005/8/layout/hList1"/>
    <dgm:cxn modelId="{17E9AD97-C2C1-4505-9AC8-8ED0C8C586C2}" srcId="{858877E7-ED48-4FC1-B9F8-0CB3254A4C55}" destId="{6BD7F9FD-981B-4048-8A24-A9DD3BCA78FA}" srcOrd="2" destOrd="0" parTransId="{7BA51806-65B7-4D0D-B42E-39DBA40A4723}" sibTransId="{F3076367-C586-47FC-8BA8-1F006DCCC1EC}"/>
    <dgm:cxn modelId="{AD2640AC-F404-4200-9BD1-6509EABFDD6B}" type="presOf" srcId="{6B9301C2-4152-4630-B159-861C16B03784}" destId="{97CE5377-F044-4B7D-81B0-5F8BF386E9AD}" srcOrd="0" destOrd="0" presId="urn:microsoft.com/office/officeart/2005/8/layout/hList1"/>
    <dgm:cxn modelId="{A1AB84B2-EF7D-4449-887A-0D52216BC55F}" type="presOf" srcId="{858877E7-ED48-4FC1-B9F8-0CB3254A4C55}" destId="{69C89FAF-FEB8-4100-9621-44455D3BAC8D}" srcOrd="0" destOrd="0" presId="urn:microsoft.com/office/officeart/2005/8/layout/hList1"/>
    <dgm:cxn modelId="{E54D67B9-C8AA-4E53-ACB0-9AA0B73F87DD}" type="presOf" srcId="{641017D9-19AE-4115-B99E-007446F5DE17}" destId="{2262C628-CDB7-4E85-9BC5-E0CF92D954FA}" srcOrd="0" destOrd="0" presId="urn:microsoft.com/office/officeart/2005/8/layout/hList1"/>
    <dgm:cxn modelId="{D09E83E6-9D11-46DB-B857-1DF3A9657D2F}" srcId="{50C95347-21B8-4E34-88EF-71E07B91BDE3}" destId="{641017D9-19AE-4115-B99E-007446F5DE17}" srcOrd="0" destOrd="0" parTransId="{65F18E20-A013-4E21-A8C0-C60E999DE9D6}" sibTransId="{7AB50F87-012A-4397-9326-2C72C660EE11}"/>
    <dgm:cxn modelId="{72EE1DF7-ACAE-4A7B-BC8C-4996C06AC985}" srcId="{50C95347-21B8-4E34-88EF-71E07B91BDE3}" destId="{10A1CF88-3520-4940-828E-F16D515A54A4}" srcOrd="1" destOrd="0" parTransId="{DD0975A3-2860-47D9-9CAD-80C8E8E02673}" sibTransId="{6BB1F358-F6D5-448F-99C4-76D6653BD562}"/>
    <dgm:cxn modelId="{02E8843C-E666-4542-B8DD-BEFD830A8A30}" type="presParOf" srcId="{97CE5377-F044-4B7D-81B0-5F8BF386E9AD}" destId="{FF728FE7-FBDB-4B83-88EB-40EE12605090}" srcOrd="0" destOrd="0" presId="urn:microsoft.com/office/officeart/2005/8/layout/hList1"/>
    <dgm:cxn modelId="{7B0BDEAB-0CF8-4A0C-A871-4B08B1243DB5}" type="presParOf" srcId="{FF728FE7-FBDB-4B83-88EB-40EE12605090}" destId="{69C89FAF-FEB8-4100-9621-44455D3BAC8D}" srcOrd="0" destOrd="0" presId="urn:microsoft.com/office/officeart/2005/8/layout/hList1"/>
    <dgm:cxn modelId="{48AE5E99-A970-4D3E-852E-A472604C2769}" type="presParOf" srcId="{FF728FE7-FBDB-4B83-88EB-40EE12605090}" destId="{C34DB82C-7740-429D-B249-AD442A17E052}" srcOrd="1" destOrd="0" presId="urn:microsoft.com/office/officeart/2005/8/layout/hList1"/>
    <dgm:cxn modelId="{90D5E79E-817F-4AE3-B6AB-F35D87055E6A}" type="presParOf" srcId="{97CE5377-F044-4B7D-81B0-5F8BF386E9AD}" destId="{0F9353D8-3BF7-4FF2-858B-4518F90E3C53}" srcOrd="1" destOrd="0" presId="urn:microsoft.com/office/officeart/2005/8/layout/hList1"/>
    <dgm:cxn modelId="{91385915-2099-439B-9C1D-ADD6CA55ABDB}" type="presParOf" srcId="{97CE5377-F044-4B7D-81B0-5F8BF386E9AD}" destId="{7D18E6D6-5C24-4658-879C-01CBDA5AA33B}" srcOrd="2" destOrd="0" presId="urn:microsoft.com/office/officeart/2005/8/layout/hList1"/>
    <dgm:cxn modelId="{397302C8-91C4-45B9-BF30-BEB0856999AC}" type="presParOf" srcId="{7D18E6D6-5C24-4658-879C-01CBDA5AA33B}" destId="{E03CCD7B-E166-4CCE-B1DC-64368DA0C1A3}" srcOrd="0" destOrd="0" presId="urn:microsoft.com/office/officeart/2005/8/layout/hList1"/>
    <dgm:cxn modelId="{13E815A3-AB77-4062-B89A-2301E5FE8690}" type="presParOf" srcId="{7D18E6D6-5C24-4658-879C-01CBDA5AA33B}" destId="{2262C628-CDB7-4E85-9BC5-E0CF92D954FA}"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9301C2-4152-4630-B159-861C16B0378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858877E7-ED48-4FC1-B9F8-0CB3254A4C55}">
      <dgm:prSet phldrT="[Text]" custT="1"/>
      <dgm:spPr/>
      <dgm:t>
        <a:bodyPr/>
        <a:lstStyle/>
        <a:p>
          <a:r>
            <a:rPr lang="el-GR" sz="2000" dirty="0"/>
            <a:t>Ειδικός Στόχος 1</a:t>
          </a:r>
          <a:r>
            <a:rPr lang="en-US" sz="2000" dirty="0"/>
            <a:t> </a:t>
          </a:r>
          <a:r>
            <a:rPr lang="el-GR" sz="2000" dirty="0"/>
            <a:t>- </a:t>
          </a:r>
          <a:r>
            <a:rPr lang="en-US" sz="2000" dirty="0"/>
            <a:t>European Integrated Border Management</a:t>
          </a:r>
          <a:endParaRPr lang="en-GB" sz="2000" dirty="0"/>
        </a:p>
      </dgm:t>
    </dgm:pt>
    <dgm:pt modelId="{0747F1D2-B0A3-4C09-953B-D79570EB71A8}" type="parTrans" cxnId="{84475111-B9CB-4727-A87B-ED738368F06E}">
      <dgm:prSet/>
      <dgm:spPr/>
      <dgm:t>
        <a:bodyPr/>
        <a:lstStyle/>
        <a:p>
          <a:endParaRPr lang="en-GB"/>
        </a:p>
      </dgm:t>
    </dgm:pt>
    <dgm:pt modelId="{83B62445-A9B9-449F-B90F-3FF631131462}" type="sibTrans" cxnId="{84475111-B9CB-4727-A87B-ED738368F06E}">
      <dgm:prSet/>
      <dgm:spPr/>
      <dgm:t>
        <a:bodyPr/>
        <a:lstStyle/>
        <a:p>
          <a:endParaRPr lang="en-GB"/>
        </a:p>
      </dgm:t>
    </dgm:pt>
    <dgm:pt modelId="{F32A2458-79C1-4482-94A3-C52AAEAAEF8F}">
      <dgm:prSet phldrT="[Text]" custT="1"/>
      <dgm:spPr/>
      <dgm:t>
        <a:bodyPr/>
        <a:lstStyle/>
        <a:p>
          <a:r>
            <a:rPr lang="el-GR" sz="1800" b="1" dirty="0"/>
            <a:t>Επίπεδο ενεργοποίησης</a:t>
          </a:r>
          <a:r>
            <a:rPr lang="en-US" sz="1800" b="1" dirty="0"/>
            <a:t>: </a:t>
          </a:r>
          <a:r>
            <a:rPr lang="el-GR" sz="1800" dirty="0"/>
            <a:t>υψηλός βαθμός</a:t>
          </a:r>
          <a:endParaRPr lang="en-GB" sz="1800" dirty="0"/>
        </a:p>
      </dgm:t>
    </dgm:pt>
    <dgm:pt modelId="{4CBD030B-ADE8-4ABA-8B86-C8EE169108D5}" type="parTrans" cxnId="{58D4CC1A-3C75-41F1-B4D0-891378E14A8C}">
      <dgm:prSet/>
      <dgm:spPr/>
      <dgm:t>
        <a:bodyPr/>
        <a:lstStyle/>
        <a:p>
          <a:endParaRPr lang="en-GB"/>
        </a:p>
      </dgm:t>
    </dgm:pt>
    <dgm:pt modelId="{C6BF92D3-50E0-4D1D-A143-2E1D46C676B0}" type="sibTrans" cxnId="{58D4CC1A-3C75-41F1-B4D0-891378E14A8C}">
      <dgm:prSet/>
      <dgm:spPr/>
      <dgm:t>
        <a:bodyPr/>
        <a:lstStyle/>
        <a:p>
          <a:endParaRPr lang="en-GB"/>
        </a:p>
      </dgm:t>
    </dgm:pt>
    <dgm:pt modelId="{6BD7F9FD-981B-4048-8A24-A9DD3BCA78FA}">
      <dgm:prSet phldrT="[Text]" custT="1"/>
      <dgm:spPr/>
      <dgm:t>
        <a:bodyPr/>
        <a:lstStyle/>
        <a:p>
          <a:r>
            <a:rPr lang="el-GR" sz="1800" b="1" dirty="0"/>
            <a:t>Απορρόφηση κονδυλίων &amp; δαπανών</a:t>
          </a:r>
          <a:r>
            <a:rPr lang="en-US" sz="1800" b="1" dirty="0"/>
            <a:t>:</a:t>
          </a:r>
          <a:r>
            <a:rPr lang="el-GR" sz="1800" b="1" dirty="0"/>
            <a:t> </a:t>
          </a:r>
          <a:r>
            <a:rPr lang="el-GR" sz="1800" dirty="0"/>
            <a:t>ικανοποιητική </a:t>
          </a:r>
          <a:r>
            <a:rPr lang="en-US" sz="1800" dirty="0"/>
            <a:t> </a:t>
          </a:r>
          <a:endParaRPr lang="en-GB" sz="1800" dirty="0"/>
        </a:p>
      </dgm:t>
    </dgm:pt>
    <dgm:pt modelId="{7BA51806-65B7-4D0D-B42E-39DBA40A4723}" type="parTrans" cxnId="{17E9AD97-C2C1-4505-9AC8-8ED0C8C586C2}">
      <dgm:prSet/>
      <dgm:spPr/>
      <dgm:t>
        <a:bodyPr/>
        <a:lstStyle/>
        <a:p>
          <a:endParaRPr lang="en-GB"/>
        </a:p>
      </dgm:t>
    </dgm:pt>
    <dgm:pt modelId="{F3076367-C586-47FC-8BA8-1F006DCCC1EC}" type="sibTrans" cxnId="{17E9AD97-C2C1-4505-9AC8-8ED0C8C586C2}">
      <dgm:prSet/>
      <dgm:spPr/>
      <dgm:t>
        <a:bodyPr/>
        <a:lstStyle/>
        <a:p>
          <a:endParaRPr lang="en-GB"/>
        </a:p>
      </dgm:t>
    </dgm:pt>
    <dgm:pt modelId="{50C95347-21B8-4E34-88EF-71E07B91BDE3}">
      <dgm:prSet phldrT="[Text]" custT="1"/>
      <dgm:spPr/>
      <dgm:t>
        <a:bodyPr/>
        <a:lstStyle/>
        <a:p>
          <a:r>
            <a:rPr lang="el-GR" sz="2000" dirty="0"/>
            <a:t>Ειδικός Στόχος 2 - </a:t>
          </a:r>
          <a:r>
            <a:rPr lang="en-US" sz="2000" dirty="0"/>
            <a:t>Common Visa Policy</a:t>
          </a:r>
          <a:r>
            <a:rPr lang="el-GR" sz="2000" dirty="0"/>
            <a:t> </a:t>
          </a:r>
          <a:endParaRPr lang="en-GB" sz="2000" dirty="0"/>
        </a:p>
      </dgm:t>
    </dgm:pt>
    <dgm:pt modelId="{7E489897-80B5-4957-A73A-F04FEA4C43CD}" type="parTrans" cxnId="{5DEEFB72-D2C0-43A9-848A-870C0467C98C}">
      <dgm:prSet/>
      <dgm:spPr/>
      <dgm:t>
        <a:bodyPr/>
        <a:lstStyle/>
        <a:p>
          <a:endParaRPr lang="en-GB"/>
        </a:p>
      </dgm:t>
    </dgm:pt>
    <dgm:pt modelId="{AAA167C8-2C41-4149-BD15-9F257CD992B0}" type="sibTrans" cxnId="{5DEEFB72-D2C0-43A9-848A-870C0467C98C}">
      <dgm:prSet/>
      <dgm:spPr/>
      <dgm:t>
        <a:bodyPr/>
        <a:lstStyle/>
        <a:p>
          <a:endParaRPr lang="en-GB"/>
        </a:p>
      </dgm:t>
    </dgm:pt>
    <dgm:pt modelId="{641017D9-19AE-4115-B99E-007446F5DE17}">
      <dgm:prSet phldrT="[Text]" custT="1"/>
      <dgm:spPr/>
      <dgm:t>
        <a:bodyPr/>
        <a:lstStyle/>
        <a:p>
          <a:r>
            <a:rPr lang="el-GR" sz="1800" b="1" dirty="0"/>
            <a:t>Πορεία απόδοσης ειδικού στόχου</a:t>
          </a:r>
          <a:r>
            <a:rPr lang="en-US" sz="1800" b="1" dirty="0"/>
            <a:t>:</a:t>
          </a:r>
          <a:r>
            <a:rPr lang="el-GR" sz="1800" b="1" dirty="0"/>
            <a:t> </a:t>
          </a:r>
          <a:r>
            <a:rPr lang="el-GR" sz="1800" b="0" dirty="0"/>
            <a:t>λιγότερο ικανοποιητική παρά την έγκριση και υλοποίηση δράσεων</a:t>
          </a:r>
          <a:endParaRPr lang="en-GB" sz="1800" b="0" dirty="0"/>
        </a:p>
      </dgm:t>
    </dgm:pt>
    <dgm:pt modelId="{65F18E20-A013-4E21-A8C0-C60E999DE9D6}" type="parTrans" cxnId="{D09E83E6-9D11-46DB-B857-1DF3A9657D2F}">
      <dgm:prSet/>
      <dgm:spPr/>
      <dgm:t>
        <a:bodyPr/>
        <a:lstStyle/>
        <a:p>
          <a:endParaRPr lang="en-GB"/>
        </a:p>
      </dgm:t>
    </dgm:pt>
    <dgm:pt modelId="{7AB50F87-012A-4397-9326-2C72C660EE11}" type="sibTrans" cxnId="{D09E83E6-9D11-46DB-B857-1DF3A9657D2F}">
      <dgm:prSet/>
      <dgm:spPr/>
      <dgm:t>
        <a:bodyPr/>
        <a:lstStyle/>
        <a:p>
          <a:endParaRPr lang="en-GB"/>
        </a:p>
      </dgm:t>
    </dgm:pt>
    <dgm:pt modelId="{C477D056-94A7-45AE-95E5-7196E9D965B8}">
      <dgm:prSet phldrT="[Text]" custT="1"/>
      <dgm:spPr/>
      <dgm:t>
        <a:bodyPr/>
        <a:lstStyle/>
        <a:p>
          <a:endParaRPr lang="en-GB" sz="1800" dirty="0"/>
        </a:p>
      </dgm:t>
    </dgm:pt>
    <dgm:pt modelId="{64E7781D-CBEA-43E2-AE57-95F24F81DF99}" type="parTrans" cxnId="{3FC41851-23C9-4A19-8B0B-4FA0E3C8FD52}">
      <dgm:prSet/>
      <dgm:spPr/>
      <dgm:t>
        <a:bodyPr/>
        <a:lstStyle/>
        <a:p>
          <a:endParaRPr lang="en-GB"/>
        </a:p>
      </dgm:t>
    </dgm:pt>
    <dgm:pt modelId="{1C14F414-2D63-447A-84E3-A3E4097B8F81}" type="sibTrans" cxnId="{3FC41851-23C9-4A19-8B0B-4FA0E3C8FD52}">
      <dgm:prSet/>
      <dgm:spPr/>
      <dgm:t>
        <a:bodyPr/>
        <a:lstStyle/>
        <a:p>
          <a:endParaRPr lang="en-GB"/>
        </a:p>
      </dgm:t>
    </dgm:pt>
    <dgm:pt modelId="{10A1CF88-3520-4940-828E-F16D515A54A4}">
      <dgm:prSet phldrT="[Text]" custT="1"/>
      <dgm:spPr/>
      <dgm:t>
        <a:bodyPr/>
        <a:lstStyle/>
        <a:p>
          <a:endParaRPr lang="en-GB" sz="1800" b="0" dirty="0"/>
        </a:p>
      </dgm:t>
    </dgm:pt>
    <dgm:pt modelId="{DD0975A3-2860-47D9-9CAD-80C8E8E02673}" type="parTrans" cxnId="{72EE1DF7-ACAE-4A7B-BC8C-4996C06AC985}">
      <dgm:prSet/>
      <dgm:spPr/>
      <dgm:t>
        <a:bodyPr/>
        <a:lstStyle/>
        <a:p>
          <a:endParaRPr lang="en-GB"/>
        </a:p>
      </dgm:t>
    </dgm:pt>
    <dgm:pt modelId="{6BB1F358-F6D5-448F-99C4-76D6653BD562}" type="sibTrans" cxnId="{72EE1DF7-ACAE-4A7B-BC8C-4996C06AC985}">
      <dgm:prSet/>
      <dgm:spPr/>
      <dgm:t>
        <a:bodyPr/>
        <a:lstStyle/>
        <a:p>
          <a:endParaRPr lang="en-GB"/>
        </a:p>
      </dgm:t>
    </dgm:pt>
    <dgm:pt modelId="{2BCBD3D5-9387-4F7A-B1DE-4CE28DC12E2F}">
      <dgm:prSet phldrT="[Text]" custT="1"/>
      <dgm:spPr/>
      <dgm:t>
        <a:bodyPr/>
        <a:lstStyle/>
        <a:p>
          <a:r>
            <a:rPr lang="el-GR" sz="1800" b="1" dirty="0"/>
            <a:t>Αποτύπωση τιμών επίτευξης δεικτών &amp; δαπανών</a:t>
          </a:r>
          <a:r>
            <a:rPr lang="en-US" sz="1800" b="1" dirty="0"/>
            <a:t>: </a:t>
          </a:r>
          <a:r>
            <a:rPr lang="el-GR" sz="1800" b="0" dirty="0"/>
            <a:t>περαιτέρω πρόοδος σε επόμενη λογιστική χρήση</a:t>
          </a:r>
          <a:endParaRPr lang="en-GB" sz="1800" b="0" dirty="0"/>
        </a:p>
      </dgm:t>
    </dgm:pt>
    <dgm:pt modelId="{AF59E825-9AFC-4DE6-92A6-1A6123ACCC55}" type="parTrans" cxnId="{C1D9F3AA-BB53-40E4-992F-7889D932D934}">
      <dgm:prSet/>
      <dgm:spPr/>
      <dgm:t>
        <a:bodyPr/>
        <a:lstStyle/>
        <a:p>
          <a:endParaRPr lang="el-GR"/>
        </a:p>
      </dgm:t>
    </dgm:pt>
    <dgm:pt modelId="{B75D25B4-A73F-4114-BAAD-1D3D40A313D7}" type="sibTrans" cxnId="{C1D9F3AA-BB53-40E4-992F-7889D932D934}">
      <dgm:prSet/>
      <dgm:spPr/>
      <dgm:t>
        <a:bodyPr/>
        <a:lstStyle/>
        <a:p>
          <a:endParaRPr lang="el-GR"/>
        </a:p>
      </dgm:t>
    </dgm:pt>
    <dgm:pt modelId="{97CE5377-F044-4B7D-81B0-5F8BF386E9AD}" type="pres">
      <dgm:prSet presAssocID="{6B9301C2-4152-4630-B159-861C16B03784}" presName="Name0" presStyleCnt="0">
        <dgm:presLayoutVars>
          <dgm:dir/>
          <dgm:animLvl val="lvl"/>
          <dgm:resizeHandles val="exact"/>
        </dgm:presLayoutVars>
      </dgm:prSet>
      <dgm:spPr/>
    </dgm:pt>
    <dgm:pt modelId="{FF728FE7-FBDB-4B83-88EB-40EE12605090}" type="pres">
      <dgm:prSet presAssocID="{858877E7-ED48-4FC1-B9F8-0CB3254A4C55}" presName="composite" presStyleCnt="0"/>
      <dgm:spPr/>
    </dgm:pt>
    <dgm:pt modelId="{69C89FAF-FEB8-4100-9621-44455D3BAC8D}" type="pres">
      <dgm:prSet presAssocID="{858877E7-ED48-4FC1-B9F8-0CB3254A4C55}" presName="parTx" presStyleLbl="alignNode1" presStyleIdx="0" presStyleCnt="2">
        <dgm:presLayoutVars>
          <dgm:chMax val="0"/>
          <dgm:chPref val="0"/>
          <dgm:bulletEnabled val="1"/>
        </dgm:presLayoutVars>
      </dgm:prSet>
      <dgm:spPr/>
    </dgm:pt>
    <dgm:pt modelId="{C34DB82C-7740-429D-B249-AD442A17E052}" type="pres">
      <dgm:prSet presAssocID="{858877E7-ED48-4FC1-B9F8-0CB3254A4C55}" presName="desTx" presStyleLbl="alignAccFollowNode1" presStyleIdx="0" presStyleCnt="2">
        <dgm:presLayoutVars>
          <dgm:bulletEnabled val="1"/>
        </dgm:presLayoutVars>
      </dgm:prSet>
      <dgm:spPr/>
    </dgm:pt>
    <dgm:pt modelId="{0F9353D8-3BF7-4FF2-858B-4518F90E3C53}" type="pres">
      <dgm:prSet presAssocID="{83B62445-A9B9-449F-B90F-3FF631131462}" presName="space" presStyleCnt="0"/>
      <dgm:spPr/>
    </dgm:pt>
    <dgm:pt modelId="{7D18E6D6-5C24-4658-879C-01CBDA5AA33B}" type="pres">
      <dgm:prSet presAssocID="{50C95347-21B8-4E34-88EF-71E07B91BDE3}" presName="composite" presStyleCnt="0"/>
      <dgm:spPr/>
    </dgm:pt>
    <dgm:pt modelId="{E03CCD7B-E166-4CCE-B1DC-64368DA0C1A3}" type="pres">
      <dgm:prSet presAssocID="{50C95347-21B8-4E34-88EF-71E07B91BDE3}" presName="parTx" presStyleLbl="alignNode1" presStyleIdx="1" presStyleCnt="2">
        <dgm:presLayoutVars>
          <dgm:chMax val="0"/>
          <dgm:chPref val="0"/>
          <dgm:bulletEnabled val="1"/>
        </dgm:presLayoutVars>
      </dgm:prSet>
      <dgm:spPr/>
    </dgm:pt>
    <dgm:pt modelId="{2262C628-CDB7-4E85-9BC5-E0CF92D954FA}" type="pres">
      <dgm:prSet presAssocID="{50C95347-21B8-4E34-88EF-71E07B91BDE3}" presName="desTx" presStyleLbl="alignAccFollowNode1" presStyleIdx="1" presStyleCnt="2">
        <dgm:presLayoutVars>
          <dgm:bulletEnabled val="1"/>
        </dgm:presLayoutVars>
      </dgm:prSet>
      <dgm:spPr/>
    </dgm:pt>
  </dgm:ptLst>
  <dgm:cxnLst>
    <dgm:cxn modelId="{84475111-B9CB-4727-A87B-ED738368F06E}" srcId="{6B9301C2-4152-4630-B159-861C16B03784}" destId="{858877E7-ED48-4FC1-B9F8-0CB3254A4C55}" srcOrd="0" destOrd="0" parTransId="{0747F1D2-B0A3-4C09-953B-D79570EB71A8}" sibTransId="{83B62445-A9B9-449F-B90F-3FF631131462}"/>
    <dgm:cxn modelId="{C9769C18-906B-4D2A-9DF0-2FC49356B3E8}" type="presOf" srcId="{10A1CF88-3520-4940-828E-F16D515A54A4}" destId="{2262C628-CDB7-4E85-9BC5-E0CF92D954FA}" srcOrd="0" destOrd="2" presId="urn:microsoft.com/office/officeart/2005/8/layout/hList1"/>
    <dgm:cxn modelId="{58D4CC1A-3C75-41F1-B4D0-891378E14A8C}" srcId="{858877E7-ED48-4FC1-B9F8-0CB3254A4C55}" destId="{F32A2458-79C1-4482-94A3-C52AAEAAEF8F}" srcOrd="0" destOrd="0" parTransId="{4CBD030B-ADE8-4ABA-8B86-C8EE169108D5}" sibTransId="{C6BF92D3-50E0-4D1D-A143-2E1D46C676B0}"/>
    <dgm:cxn modelId="{4C17084D-0B8A-40A7-B747-258F30C6CFD0}" type="presOf" srcId="{2BCBD3D5-9387-4F7A-B1DE-4CE28DC12E2F}" destId="{2262C628-CDB7-4E85-9BC5-E0CF92D954FA}" srcOrd="0" destOrd="1" presId="urn:microsoft.com/office/officeart/2005/8/layout/hList1"/>
    <dgm:cxn modelId="{4EC5B86E-6D57-4FE5-847D-96338D29FA15}" type="presOf" srcId="{50C95347-21B8-4E34-88EF-71E07B91BDE3}" destId="{E03CCD7B-E166-4CCE-B1DC-64368DA0C1A3}" srcOrd="0" destOrd="0" presId="urn:microsoft.com/office/officeart/2005/8/layout/hList1"/>
    <dgm:cxn modelId="{21B4546F-B343-474A-A640-FA2932E8AB1E}" type="presOf" srcId="{6BD7F9FD-981B-4048-8A24-A9DD3BCA78FA}" destId="{C34DB82C-7740-429D-B249-AD442A17E052}" srcOrd="0" destOrd="2" presId="urn:microsoft.com/office/officeart/2005/8/layout/hList1"/>
    <dgm:cxn modelId="{3FC41851-23C9-4A19-8B0B-4FA0E3C8FD52}" srcId="{858877E7-ED48-4FC1-B9F8-0CB3254A4C55}" destId="{C477D056-94A7-45AE-95E5-7196E9D965B8}" srcOrd="1" destOrd="0" parTransId="{64E7781D-CBEA-43E2-AE57-95F24F81DF99}" sibTransId="{1C14F414-2D63-447A-84E3-A3E4097B8F81}"/>
    <dgm:cxn modelId="{5DEEFB72-D2C0-43A9-848A-870C0467C98C}" srcId="{6B9301C2-4152-4630-B159-861C16B03784}" destId="{50C95347-21B8-4E34-88EF-71E07B91BDE3}" srcOrd="1" destOrd="0" parTransId="{7E489897-80B5-4957-A73A-F04FEA4C43CD}" sibTransId="{AAA167C8-2C41-4149-BD15-9F257CD992B0}"/>
    <dgm:cxn modelId="{8D983893-4D73-4BF7-B1FB-DAD75DB084B0}" type="presOf" srcId="{F32A2458-79C1-4482-94A3-C52AAEAAEF8F}" destId="{C34DB82C-7740-429D-B249-AD442A17E052}" srcOrd="0" destOrd="0" presId="urn:microsoft.com/office/officeart/2005/8/layout/hList1"/>
    <dgm:cxn modelId="{6D934397-E3B9-436A-9A6C-1E446556042F}" type="presOf" srcId="{C477D056-94A7-45AE-95E5-7196E9D965B8}" destId="{C34DB82C-7740-429D-B249-AD442A17E052}" srcOrd="0" destOrd="1" presId="urn:microsoft.com/office/officeart/2005/8/layout/hList1"/>
    <dgm:cxn modelId="{17E9AD97-C2C1-4505-9AC8-8ED0C8C586C2}" srcId="{858877E7-ED48-4FC1-B9F8-0CB3254A4C55}" destId="{6BD7F9FD-981B-4048-8A24-A9DD3BCA78FA}" srcOrd="2" destOrd="0" parTransId="{7BA51806-65B7-4D0D-B42E-39DBA40A4723}" sibTransId="{F3076367-C586-47FC-8BA8-1F006DCCC1EC}"/>
    <dgm:cxn modelId="{C1D9F3AA-BB53-40E4-992F-7889D932D934}" srcId="{50C95347-21B8-4E34-88EF-71E07B91BDE3}" destId="{2BCBD3D5-9387-4F7A-B1DE-4CE28DC12E2F}" srcOrd="1" destOrd="0" parTransId="{AF59E825-9AFC-4DE6-92A6-1A6123ACCC55}" sibTransId="{B75D25B4-A73F-4114-BAAD-1D3D40A313D7}"/>
    <dgm:cxn modelId="{AD2640AC-F404-4200-9BD1-6509EABFDD6B}" type="presOf" srcId="{6B9301C2-4152-4630-B159-861C16B03784}" destId="{97CE5377-F044-4B7D-81B0-5F8BF386E9AD}" srcOrd="0" destOrd="0" presId="urn:microsoft.com/office/officeart/2005/8/layout/hList1"/>
    <dgm:cxn modelId="{A1AB84B2-EF7D-4449-887A-0D52216BC55F}" type="presOf" srcId="{858877E7-ED48-4FC1-B9F8-0CB3254A4C55}" destId="{69C89FAF-FEB8-4100-9621-44455D3BAC8D}" srcOrd="0" destOrd="0" presId="urn:microsoft.com/office/officeart/2005/8/layout/hList1"/>
    <dgm:cxn modelId="{E54D67B9-C8AA-4E53-ACB0-9AA0B73F87DD}" type="presOf" srcId="{641017D9-19AE-4115-B99E-007446F5DE17}" destId="{2262C628-CDB7-4E85-9BC5-E0CF92D954FA}" srcOrd="0" destOrd="0" presId="urn:microsoft.com/office/officeart/2005/8/layout/hList1"/>
    <dgm:cxn modelId="{D09E83E6-9D11-46DB-B857-1DF3A9657D2F}" srcId="{50C95347-21B8-4E34-88EF-71E07B91BDE3}" destId="{641017D9-19AE-4115-B99E-007446F5DE17}" srcOrd="0" destOrd="0" parTransId="{65F18E20-A013-4E21-A8C0-C60E999DE9D6}" sibTransId="{7AB50F87-012A-4397-9326-2C72C660EE11}"/>
    <dgm:cxn modelId="{72EE1DF7-ACAE-4A7B-BC8C-4996C06AC985}" srcId="{50C95347-21B8-4E34-88EF-71E07B91BDE3}" destId="{10A1CF88-3520-4940-828E-F16D515A54A4}" srcOrd="2" destOrd="0" parTransId="{DD0975A3-2860-47D9-9CAD-80C8E8E02673}" sibTransId="{6BB1F358-F6D5-448F-99C4-76D6653BD562}"/>
    <dgm:cxn modelId="{02E8843C-E666-4542-B8DD-BEFD830A8A30}" type="presParOf" srcId="{97CE5377-F044-4B7D-81B0-5F8BF386E9AD}" destId="{FF728FE7-FBDB-4B83-88EB-40EE12605090}" srcOrd="0" destOrd="0" presId="urn:microsoft.com/office/officeart/2005/8/layout/hList1"/>
    <dgm:cxn modelId="{7B0BDEAB-0CF8-4A0C-A871-4B08B1243DB5}" type="presParOf" srcId="{FF728FE7-FBDB-4B83-88EB-40EE12605090}" destId="{69C89FAF-FEB8-4100-9621-44455D3BAC8D}" srcOrd="0" destOrd="0" presId="urn:microsoft.com/office/officeart/2005/8/layout/hList1"/>
    <dgm:cxn modelId="{48AE5E99-A970-4D3E-852E-A472604C2769}" type="presParOf" srcId="{FF728FE7-FBDB-4B83-88EB-40EE12605090}" destId="{C34DB82C-7740-429D-B249-AD442A17E052}" srcOrd="1" destOrd="0" presId="urn:microsoft.com/office/officeart/2005/8/layout/hList1"/>
    <dgm:cxn modelId="{90D5E79E-817F-4AE3-B6AB-F35D87055E6A}" type="presParOf" srcId="{97CE5377-F044-4B7D-81B0-5F8BF386E9AD}" destId="{0F9353D8-3BF7-4FF2-858B-4518F90E3C53}" srcOrd="1" destOrd="0" presId="urn:microsoft.com/office/officeart/2005/8/layout/hList1"/>
    <dgm:cxn modelId="{91385915-2099-439B-9C1D-ADD6CA55ABDB}" type="presParOf" srcId="{97CE5377-F044-4B7D-81B0-5F8BF386E9AD}" destId="{7D18E6D6-5C24-4658-879C-01CBDA5AA33B}" srcOrd="2" destOrd="0" presId="urn:microsoft.com/office/officeart/2005/8/layout/hList1"/>
    <dgm:cxn modelId="{397302C8-91C4-45B9-BF30-BEB0856999AC}" type="presParOf" srcId="{7D18E6D6-5C24-4658-879C-01CBDA5AA33B}" destId="{E03CCD7B-E166-4CCE-B1DC-64368DA0C1A3}" srcOrd="0" destOrd="0" presId="urn:microsoft.com/office/officeart/2005/8/layout/hList1"/>
    <dgm:cxn modelId="{13E815A3-AB77-4062-B89A-2301E5FE8690}" type="presParOf" srcId="{7D18E6D6-5C24-4658-879C-01CBDA5AA33B}" destId="{2262C628-CDB7-4E85-9BC5-E0CF92D954FA}"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94EA3-7C5B-449B-99AB-E428B68FBBE1}">
      <dsp:nvSpPr>
        <dsp:cNvPr id="0" name=""/>
        <dsp:cNvSpPr/>
      </dsp:nvSpPr>
      <dsp:spPr>
        <a:xfrm rot="5400000">
          <a:off x="5820601" y="-2413814"/>
          <a:ext cx="829180" cy="58684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t>Έγκριση από την Επιτροπή Παρακολούθησης</a:t>
          </a:r>
          <a:endParaRPr lang="en-GB" sz="1600" kern="1200" dirty="0"/>
        </a:p>
        <a:p>
          <a:pPr marL="171450" lvl="1" indent="-171450" algn="l" defTabSz="711200">
            <a:lnSpc>
              <a:spcPct val="90000"/>
            </a:lnSpc>
            <a:spcBef>
              <a:spcPct val="0"/>
            </a:spcBef>
            <a:spcAft>
              <a:spcPct val="15000"/>
            </a:spcAft>
            <a:buChar char="•"/>
          </a:pPr>
          <a:r>
            <a:rPr lang="el-GR" sz="1600" kern="1200" dirty="0"/>
            <a:t>1</a:t>
          </a:r>
          <a:r>
            <a:rPr lang="el-GR" sz="1600" kern="1200" baseline="30000" dirty="0"/>
            <a:t>η</a:t>
          </a:r>
          <a:r>
            <a:rPr lang="el-GR" sz="1600" kern="1200" dirty="0"/>
            <a:t> Διαβίβαση</a:t>
          </a:r>
          <a:r>
            <a:rPr lang="en-US" sz="1600" kern="1200" dirty="0"/>
            <a:t> </a:t>
          </a:r>
          <a:r>
            <a:rPr lang="el-GR" sz="1600" kern="1200" dirty="0"/>
            <a:t>μέσω </a:t>
          </a:r>
          <a:r>
            <a:rPr lang="en-US" sz="1600" kern="1200" dirty="0"/>
            <a:t>SFC </a:t>
          </a:r>
          <a:r>
            <a:rPr lang="el-GR" sz="1600" kern="1200" dirty="0"/>
            <a:t>στην Ευρωπαϊκή Επιτροπή (15/2/2025) </a:t>
          </a:r>
          <a:endParaRPr lang="en-GB" sz="1600" kern="1200" dirty="0"/>
        </a:p>
      </dsp:txBody>
      <dsp:txXfrm rot="-5400000">
        <a:off x="3300984" y="146280"/>
        <a:ext cx="5827939" cy="748226"/>
      </dsp:txXfrm>
    </dsp:sp>
    <dsp:sp modelId="{DC27D4AA-B545-4524-9B0D-BD7A8D7459F1}">
      <dsp:nvSpPr>
        <dsp:cNvPr id="0" name=""/>
        <dsp:cNvSpPr/>
      </dsp:nvSpPr>
      <dsp:spPr>
        <a:xfrm>
          <a:off x="0" y="2154"/>
          <a:ext cx="3300984" cy="10364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l-GR" sz="2900" kern="1200" dirty="0"/>
            <a:t>Φεβρουάριος 2025</a:t>
          </a:r>
          <a:endParaRPr lang="en-GB" sz="2900" kern="1200" dirty="0"/>
        </a:p>
      </dsp:txBody>
      <dsp:txXfrm>
        <a:off x="50597" y="52751"/>
        <a:ext cx="3199790" cy="935282"/>
      </dsp:txXfrm>
    </dsp:sp>
    <dsp:sp modelId="{308FC39F-EBFB-4237-BE43-D0F53E7CBAB2}">
      <dsp:nvSpPr>
        <dsp:cNvPr id="0" name=""/>
        <dsp:cNvSpPr/>
      </dsp:nvSpPr>
      <dsp:spPr>
        <a:xfrm rot="5400000">
          <a:off x="5820601" y="-1325514"/>
          <a:ext cx="829180" cy="58684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t>Παρατηρήσεις Ευρωπαϊκής Επιτροπής</a:t>
          </a:r>
          <a:endParaRPr lang="en-GB" sz="1600" kern="1200" dirty="0"/>
        </a:p>
      </dsp:txBody>
      <dsp:txXfrm rot="-5400000">
        <a:off x="3300984" y="1234580"/>
        <a:ext cx="5827939" cy="748226"/>
      </dsp:txXfrm>
    </dsp:sp>
    <dsp:sp modelId="{CF561927-F47E-4036-A462-DC8A25709FD1}">
      <dsp:nvSpPr>
        <dsp:cNvPr id="0" name=""/>
        <dsp:cNvSpPr/>
      </dsp:nvSpPr>
      <dsp:spPr>
        <a:xfrm>
          <a:off x="0" y="1090454"/>
          <a:ext cx="3300984" cy="10364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l-GR" sz="2900" kern="1200" dirty="0"/>
            <a:t>Απρίλιος 2025</a:t>
          </a:r>
          <a:endParaRPr lang="en-GB" sz="2900" kern="1200" dirty="0"/>
        </a:p>
      </dsp:txBody>
      <dsp:txXfrm>
        <a:off x="50597" y="1141051"/>
        <a:ext cx="3199790" cy="935282"/>
      </dsp:txXfrm>
    </dsp:sp>
    <dsp:sp modelId="{E679A27A-4BD0-4565-8187-C7A165946614}">
      <dsp:nvSpPr>
        <dsp:cNvPr id="0" name=""/>
        <dsp:cNvSpPr/>
      </dsp:nvSpPr>
      <dsp:spPr>
        <a:xfrm rot="5400000">
          <a:off x="5820601" y="-237215"/>
          <a:ext cx="829180" cy="58684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t>Αναθεώρηση Εκθέσεων Επίδοσης</a:t>
          </a:r>
          <a:endParaRPr lang="en-GB" sz="1600" kern="1200" dirty="0"/>
        </a:p>
        <a:p>
          <a:pPr marL="171450" lvl="1" indent="-171450" algn="l" defTabSz="711200">
            <a:lnSpc>
              <a:spcPct val="90000"/>
            </a:lnSpc>
            <a:spcBef>
              <a:spcPct val="0"/>
            </a:spcBef>
            <a:spcAft>
              <a:spcPct val="15000"/>
            </a:spcAft>
            <a:buChar char="•"/>
          </a:pPr>
          <a:r>
            <a:rPr lang="el-GR" sz="1600" kern="1200" dirty="0"/>
            <a:t>Ενσωμάτωση παρατηρήσεων της Ευρωπαϊκής Επιτροπής</a:t>
          </a:r>
          <a:endParaRPr lang="en-GB" sz="1600" kern="1200" dirty="0"/>
        </a:p>
      </dsp:txBody>
      <dsp:txXfrm rot="-5400000">
        <a:off x="3300984" y="2322879"/>
        <a:ext cx="5827939" cy="748226"/>
      </dsp:txXfrm>
    </dsp:sp>
    <dsp:sp modelId="{6EA55E9E-C674-49F8-BAA3-9B6BB61F2D22}">
      <dsp:nvSpPr>
        <dsp:cNvPr id="0" name=""/>
        <dsp:cNvSpPr/>
      </dsp:nvSpPr>
      <dsp:spPr>
        <a:xfrm>
          <a:off x="0" y="2178754"/>
          <a:ext cx="3300984" cy="10364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l-GR" sz="2900" kern="1200" dirty="0"/>
            <a:t>Μάιος 2025</a:t>
          </a:r>
          <a:endParaRPr lang="en-GB" sz="2900" kern="1200" dirty="0"/>
        </a:p>
      </dsp:txBody>
      <dsp:txXfrm>
        <a:off x="50597" y="2229351"/>
        <a:ext cx="3199790" cy="935282"/>
      </dsp:txXfrm>
    </dsp:sp>
    <dsp:sp modelId="{29B93A7E-312B-4289-9102-708BE0F2D5B4}">
      <dsp:nvSpPr>
        <dsp:cNvPr id="0" name=""/>
        <dsp:cNvSpPr/>
      </dsp:nvSpPr>
      <dsp:spPr>
        <a:xfrm rot="5400000">
          <a:off x="5820601" y="851084"/>
          <a:ext cx="829180" cy="586841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l-GR" sz="1600" kern="1200" dirty="0"/>
            <a:t>2</a:t>
          </a:r>
          <a:r>
            <a:rPr lang="el-GR" sz="1600" kern="1200" baseline="30000" dirty="0"/>
            <a:t>η</a:t>
          </a:r>
          <a:r>
            <a:rPr lang="el-GR" sz="1600" kern="1200" dirty="0"/>
            <a:t> Διαβίβαση μέσω </a:t>
          </a:r>
          <a:r>
            <a:rPr lang="en-US" sz="1600" kern="1200" dirty="0"/>
            <a:t>SFC </a:t>
          </a:r>
          <a:r>
            <a:rPr lang="el-GR" sz="1600" kern="1200" dirty="0"/>
            <a:t>στην Ευρωπαϊκή Επιτροπή</a:t>
          </a:r>
          <a:endParaRPr lang="en-GB" sz="1600" kern="1200" dirty="0"/>
        </a:p>
        <a:p>
          <a:pPr marL="171450" lvl="1" indent="-171450" algn="l" defTabSz="711200">
            <a:lnSpc>
              <a:spcPct val="90000"/>
            </a:lnSpc>
            <a:spcBef>
              <a:spcPct val="0"/>
            </a:spcBef>
            <a:spcAft>
              <a:spcPct val="15000"/>
            </a:spcAft>
            <a:buChar char="•"/>
          </a:pPr>
          <a:r>
            <a:rPr lang="el-GR" sz="1600" kern="1200" dirty="0"/>
            <a:t>Κοινοποίηση στην Επιτροπή Παρακολούθησης</a:t>
          </a:r>
          <a:endParaRPr lang="en-GB" sz="1600" kern="1200" dirty="0"/>
        </a:p>
      </dsp:txBody>
      <dsp:txXfrm rot="-5400000">
        <a:off x="3300984" y="3411179"/>
        <a:ext cx="5827939" cy="748226"/>
      </dsp:txXfrm>
    </dsp:sp>
    <dsp:sp modelId="{5389CB38-3232-4125-99AE-4E4E438605A5}">
      <dsp:nvSpPr>
        <dsp:cNvPr id="0" name=""/>
        <dsp:cNvSpPr/>
      </dsp:nvSpPr>
      <dsp:spPr>
        <a:xfrm>
          <a:off x="0" y="3267054"/>
          <a:ext cx="3300984" cy="10364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l-GR" sz="2900" kern="1200" dirty="0"/>
            <a:t>Ιούνιος 2025</a:t>
          </a:r>
          <a:endParaRPr lang="en-GB" sz="2900" kern="1200" dirty="0"/>
        </a:p>
      </dsp:txBody>
      <dsp:txXfrm>
        <a:off x="50597" y="3317651"/>
        <a:ext cx="3199790" cy="935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94EA3-7C5B-449B-99AB-E428B68FBBE1}">
      <dsp:nvSpPr>
        <dsp:cNvPr id="0" name=""/>
        <dsp:cNvSpPr/>
      </dsp:nvSpPr>
      <dsp:spPr>
        <a:xfrm rot="5400000">
          <a:off x="6083153" y="-2788102"/>
          <a:ext cx="600823" cy="623716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311150">
            <a:lnSpc>
              <a:spcPct val="90000"/>
            </a:lnSpc>
            <a:spcBef>
              <a:spcPct val="0"/>
            </a:spcBef>
            <a:spcAft>
              <a:spcPct val="15000"/>
            </a:spcAft>
            <a:buChar char="•"/>
          </a:pPr>
          <a:endParaRPr lang="en-GB" sz="700" kern="1200" dirty="0"/>
        </a:p>
        <a:p>
          <a:pPr marL="114300" lvl="1" indent="-114300" algn="l" defTabSz="622300">
            <a:lnSpc>
              <a:spcPct val="90000"/>
            </a:lnSpc>
            <a:spcBef>
              <a:spcPct val="0"/>
            </a:spcBef>
            <a:spcAft>
              <a:spcPct val="15000"/>
            </a:spcAft>
            <a:buChar char="•"/>
          </a:pPr>
          <a:r>
            <a:rPr lang="el-GR" sz="1400" b="1" kern="1200" dirty="0"/>
            <a:t>Κοινοποίηση</a:t>
          </a:r>
          <a:r>
            <a:rPr lang="el-GR" sz="1400" kern="1200" dirty="0"/>
            <a:t> των Ετήσιων Εκθέσεων</a:t>
          </a:r>
          <a:r>
            <a:rPr lang="en-US" sz="1400" kern="1200" dirty="0"/>
            <a:t> </a:t>
          </a:r>
          <a:r>
            <a:rPr lang="el-GR" sz="1400" kern="1200" dirty="0"/>
            <a:t>του ΤΑΜΕ, ΜΔΣΘ και ΤΕΑ μέσω της Πλατφόρμας Διαύλου στην Επιτροπή Παρακολούθησης</a:t>
          </a:r>
          <a:endParaRPr lang="en-GB" sz="1400" kern="1200" dirty="0"/>
        </a:p>
        <a:p>
          <a:pPr marL="114300" lvl="1" indent="-114300" algn="l" defTabSz="622300">
            <a:lnSpc>
              <a:spcPct val="90000"/>
            </a:lnSpc>
            <a:spcBef>
              <a:spcPct val="0"/>
            </a:spcBef>
            <a:spcAft>
              <a:spcPct val="15000"/>
            </a:spcAft>
            <a:buChar char="•"/>
          </a:pPr>
          <a:r>
            <a:rPr lang="el-GR" sz="1400" b="1" kern="1200" dirty="0"/>
            <a:t>Έγκριση</a:t>
          </a:r>
          <a:r>
            <a:rPr lang="en-US" sz="1400" b="1" kern="1200" dirty="0"/>
            <a:t> </a:t>
          </a:r>
          <a:r>
            <a:rPr lang="el-GR" sz="1400" kern="1200" dirty="0"/>
            <a:t>μέσω της </a:t>
          </a:r>
          <a:r>
            <a:rPr lang="en-US" sz="1400" kern="1200" dirty="0"/>
            <a:t>1</a:t>
          </a:r>
          <a:r>
            <a:rPr lang="el-GR" sz="1400" kern="1200" dirty="0"/>
            <a:t>3ης γραπτής Διαδικασίας στις 13/2/2025</a:t>
          </a:r>
          <a:endParaRPr lang="en-GB" sz="1400" kern="1200" dirty="0"/>
        </a:p>
        <a:p>
          <a:pPr marL="57150" lvl="1" indent="-57150" algn="l" defTabSz="311150">
            <a:lnSpc>
              <a:spcPct val="90000"/>
            </a:lnSpc>
            <a:spcBef>
              <a:spcPct val="0"/>
            </a:spcBef>
            <a:spcAft>
              <a:spcPct val="15000"/>
            </a:spcAft>
            <a:buChar char="•"/>
          </a:pPr>
          <a:endParaRPr lang="en-GB" sz="700" kern="1200" dirty="0"/>
        </a:p>
      </dsp:txBody>
      <dsp:txXfrm rot="-5400000">
        <a:off x="3264983" y="59398"/>
        <a:ext cx="6207833" cy="542163"/>
      </dsp:txXfrm>
    </dsp:sp>
    <dsp:sp modelId="{DC27D4AA-B545-4524-9B0D-BD7A8D7459F1}">
      <dsp:nvSpPr>
        <dsp:cNvPr id="0" name=""/>
        <dsp:cNvSpPr/>
      </dsp:nvSpPr>
      <dsp:spPr>
        <a:xfrm>
          <a:off x="361856" y="52290"/>
          <a:ext cx="2743221" cy="655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kern="1200" dirty="0"/>
            <a:t>Φεβρουάριος 2025</a:t>
          </a:r>
          <a:endParaRPr lang="en-GB" sz="2400" kern="1200" dirty="0"/>
        </a:p>
      </dsp:txBody>
      <dsp:txXfrm>
        <a:off x="393845" y="84279"/>
        <a:ext cx="2679243" cy="591314"/>
      </dsp:txXfrm>
    </dsp:sp>
    <dsp:sp modelId="{308FC39F-EBFB-4237-BE43-D0F53E7CBAB2}">
      <dsp:nvSpPr>
        <dsp:cNvPr id="0" name=""/>
        <dsp:cNvSpPr/>
      </dsp:nvSpPr>
      <dsp:spPr>
        <a:xfrm rot="5400000">
          <a:off x="5073408" y="-1126888"/>
          <a:ext cx="2639890" cy="623716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0" algn="l" defTabSz="622300">
            <a:lnSpc>
              <a:spcPct val="90000"/>
            </a:lnSpc>
            <a:spcBef>
              <a:spcPct val="0"/>
            </a:spcBef>
            <a:spcAft>
              <a:spcPct val="15000"/>
            </a:spcAft>
            <a:buFontTx/>
            <a:buNone/>
          </a:pPr>
          <a:r>
            <a:rPr lang="el-GR" sz="1400" b="1" kern="1200" dirty="0"/>
            <a:t>Οι Παρατηρήσεις της</a:t>
          </a:r>
          <a:r>
            <a:rPr lang="el-GR" sz="1400" b="1" kern="1200" baseline="0" dirty="0"/>
            <a:t> </a:t>
          </a:r>
          <a:r>
            <a:rPr lang="el-GR" sz="1400" b="1" kern="1200" baseline="0" dirty="0" err="1"/>
            <a:t>Ευρ</a:t>
          </a:r>
          <a:r>
            <a:rPr lang="el-GR" sz="1400" b="1" kern="1200" baseline="0" dirty="0"/>
            <a:t>. Επιτροπής στις Ετήσιες Εκθέσεις</a:t>
          </a:r>
          <a:r>
            <a:rPr lang="en-US" sz="1400" b="1" kern="1200" baseline="0" dirty="0"/>
            <a:t> </a:t>
          </a:r>
          <a:r>
            <a:rPr lang="el-GR" sz="1400" b="1" kern="1200" baseline="0" dirty="0"/>
            <a:t>Επίδοσης του ΜΔΣΘ και του ΤΕΑ </a:t>
          </a:r>
          <a:r>
            <a:rPr lang="el-GR" sz="1400" b="1" kern="1200" dirty="0"/>
            <a:t>σχετίζονταν με</a:t>
          </a:r>
          <a:r>
            <a:rPr lang="en-US" sz="1400" kern="1200" dirty="0"/>
            <a:t>:</a:t>
          </a:r>
          <a:endParaRPr lang="en-GB" sz="1400" kern="1200" dirty="0"/>
        </a:p>
        <a:p>
          <a:pPr marL="114300" lvl="1" indent="0" algn="l" defTabSz="622300">
            <a:lnSpc>
              <a:spcPct val="90000"/>
            </a:lnSpc>
            <a:spcBef>
              <a:spcPct val="0"/>
            </a:spcBef>
            <a:spcAft>
              <a:spcPct val="15000"/>
            </a:spcAft>
            <a:buChar char="•"/>
          </a:pPr>
          <a:r>
            <a:rPr lang="el-GR" sz="1400" kern="1200" dirty="0"/>
            <a:t>Παράθεση ποσοτικών στοιχείων στην ενότητα για την στρατηγική επικοινωνίας και ορατότητας των δράσεων των Ταμείων ΜΔΣΘ και ΤΕΑ</a:t>
          </a:r>
          <a:endParaRPr lang="en-GB" sz="1400" kern="1200" dirty="0"/>
        </a:p>
        <a:p>
          <a:pPr marL="114300" lvl="1" indent="0" algn="l" defTabSz="622300">
            <a:lnSpc>
              <a:spcPct val="90000"/>
            </a:lnSpc>
            <a:spcBef>
              <a:spcPct val="0"/>
            </a:spcBef>
            <a:spcAft>
              <a:spcPct val="15000"/>
            </a:spcAft>
            <a:buChar char="•"/>
          </a:pPr>
          <a:r>
            <a:rPr lang="el-GR" sz="1400" kern="1200" dirty="0"/>
            <a:t>Ενσωμάτωση των αποτελεσμάτων των επιτόπιων ελέγχων της λογιστικής περιόδου αναφοράς σχετικά με την τήρηση των Οριζόντιων Αρχών και των Αναγκαίων Πρόσφορων Όρων κατά την υλοποίηση των δράσεων των Ταμείων ΜΔΣΘ και ΤΕΑ (συμμόρφωση</a:t>
          </a:r>
          <a:r>
            <a:rPr lang="en-US" sz="1400" kern="1200" dirty="0"/>
            <a:t> </a:t>
          </a:r>
          <a:r>
            <a:rPr lang="el-GR" sz="1400" kern="1200" dirty="0"/>
            <a:t>με τον Χάρτη Θεμελιωδών Δικαιωμάτων </a:t>
          </a:r>
          <a:r>
            <a:rPr lang="el-GR" sz="1400" kern="1200" dirty="0" err="1"/>
            <a:t>κ.α</a:t>
          </a:r>
          <a:r>
            <a:rPr lang="el-GR" sz="1400" kern="1200" dirty="0"/>
            <a:t>)</a:t>
          </a:r>
          <a:endParaRPr lang="en-GB" sz="1400" kern="1200" dirty="0"/>
        </a:p>
        <a:p>
          <a:pPr marL="114300" lvl="1" indent="0" algn="l" defTabSz="622300">
            <a:lnSpc>
              <a:spcPct val="90000"/>
            </a:lnSpc>
            <a:spcBef>
              <a:spcPct val="0"/>
            </a:spcBef>
            <a:spcAft>
              <a:spcPct val="15000"/>
            </a:spcAft>
            <a:buChar char="•"/>
          </a:pPr>
          <a:r>
            <a:rPr lang="el-GR" sz="1400" kern="1200" dirty="0"/>
            <a:t>Ανάλυση της προόδου υλοποίησης των Ειδικών Δράσεων στο ΤΕΑ </a:t>
          </a:r>
          <a:endParaRPr lang="en-GB" sz="1400" kern="1200" dirty="0"/>
        </a:p>
        <a:p>
          <a:pPr marL="114300" lvl="1" indent="0" algn="l" defTabSz="622300">
            <a:lnSpc>
              <a:spcPct val="90000"/>
            </a:lnSpc>
            <a:spcBef>
              <a:spcPct val="0"/>
            </a:spcBef>
            <a:spcAft>
              <a:spcPct val="15000"/>
            </a:spcAft>
            <a:buChar char="•"/>
          </a:pPr>
          <a:r>
            <a:rPr lang="el-GR" sz="1400" kern="1200" dirty="0"/>
            <a:t>Αφαίρεση μίας δράσης που αναφερόταν ως δράση σε σχέση με τρίτες χώρες στην αντίστοιχη ενότητα στο ΜΔΣΘ</a:t>
          </a:r>
          <a:endParaRPr lang="en-GB" sz="1400" kern="1200" dirty="0"/>
        </a:p>
        <a:p>
          <a:pPr marL="57150" lvl="1" indent="0" algn="l" defTabSz="311150">
            <a:lnSpc>
              <a:spcPct val="90000"/>
            </a:lnSpc>
            <a:spcBef>
              <a:spcPct val="0"/>
            </a:spcBef>
            <a:spcAft>
              <a:spcPct val="15000"/>
            </a:spcAft>
            <a:buChar char="•"/>
          </a:pPr>
          <a:endParaRPr lang="en-GB" sz="700" kern="1200" dirty="0"/>
        </a:p>
      </dsp:txBody>
      <dsp:txXfrm rot="-5400000">
        <a:off x="3274772" y="800617"/>
        <a:ext cx="6108294" cy="2382152"/>
      </dsp:txXfrm>
    </dsp:sp>
    <dsp:sp modelId="{CF561927-F47E-4036-A462-DC8A25709FD1}">
      <dsp:nvSpPr>
        <dsp:cNvPr id="0" name=""/>
        <dsp:cNvSpPr/>
      </dsp:nvSpPr>
      <dsp:spPr>
        <a:xfrm>
          <a:off x="351253" y="1546821"/>
          <a:ext cx="2833387" cy="7256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kern="1200" dirty="0"/>
            <a:t>Απρίλιος 2025</a:t>
          </a:r>
          <a:endParaRPr lang="en-GB" sz="2400" kern="1200" dirty="0"/>
        </a:p>
      </dsp:txBody>
      <dsp:txXfrm>
        <a:off x="386675" y="1582243"/>
        <a:ext cx="2762543" cy="654778"/>
      </dsp:txXfrm>
    </dsp:sp>
    <dsp:sp modelId="{E679A27A-4BD0-4565-8187-C7A165946614}">
      <dsp:nvSpPr>
        <dsp:cNvPr id="0" name=""/>
        <dsp:cNvSpPr/>
      </dsp:nvSpPr>
      <dsp:spPr>
        <a:xfrm rot="5400000">
          <a:off x="6060401" y="603516"/>
          <a:ext cx="479889" cy="6121526"/>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l-GR" sz="1400" kern="1200" dirty="0"/>
            <a:t>Αναθεώρηση των Ετήσιων Εκθέσεων Επίδοσης ΜΔΣΘ και ΤΕΑ</a:t>
          </a:r>
          <a:endParaRPr lang="en-GB" sz="1400" kern="1200" dirty="0"/>
        </a:p>
        <a:p>
          <a:pPr marL="114300" lvl="1" indent="-114300" algn="l" defTabSz="622300">
            <a:lnSpc>
              <a:spcPct val="90000"/>
            </a:lnSpc>
            <a:spcBef>
              <a:spcPct val="0"/>
            </a:spcBef>
            <a:spcAft>
              <a:spcPct val="15000"/>
            </a:spcAft>
            <a:buChar char="•"/>
          </a:pPr>
          <a:r>
            <a:rPr lang="el-GR" sz="1400" kern="1200" dirty="0"/>
            <a:t>Ενσωμάτωση των ανωτέρω παρατηρήσεων της Ευρωπαϊκής Επιτροπής</a:t>
          </a:r>
          <a:endParaRPr lang="en-GB" sz="1400" kern="1200" dirty="0"/>
        </a:p>
      </dsp:txBody>
      <dsp:txXfrm rot="-5400000">
        <a:off x="3239583" y="3447760"/>
        <a:ext cx="6098100" cy="433037"/>
      </dsp:txXfrm>
    </dsp:sp>
    <dsp:sp modelId="{6EA55E9E-C674-49F8-BAA3-9B6BB61F2D22}">
      <dsp:nvSpPr>
        <dsp:cNvPr id="0" name=""/>
        <dsp:cNvSpPr/>
      </dsp:nvSpPr>
      <dsp:spPr>
        <a:xfrm>
          <a:off x="342271" y="3343135"/>
          <a:ext cx="2842404" cy="6788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kern="1200" dirty="0"/>
            <a:t>Μάιος 2025</a:t>
          </a:r>
          <a:endParaRPr lang="en-GB" sz="2400" kern="1200" dirty="0"/>
        </a:p>
      </dsp:txBody>
      <dsp:txXfrm>
        <a:off x="375411" y="3376275"/>
        <a:ext cx="2776124" cy="612587"/>
      </dsp:txXfrm>
    </dsp:sp>
    <dsp:sp modelId="{29B93A7E-312B-4289-9102-708BE0F2D5B4}">
      <dsp:nvSpPr>
        <dsp:cNvPr id="0" name=""/>
        <dsp:cNvSpPr/>
      </dsp:nvSpPr>
      <dsp:spPr>
        <a:xfrm rot="5400000">
          <a:off x="5981239" y="1339139"/>
          <a:ext cx="824228" cy="623716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l-GR" sz="1400" kern="1200" dirty="0"/>
            <a:t>2</a:t>
          </a:r>
          <a:r>
            <a:rPr lang="el-GR" sz="1400" kern="1200" baseline="30000" dirty="0"/>
            <a:t>η</a:t>
          </a:r>
          <a:r>
            <a:rPr lang="el-GR" sz="1400" kern="1200" dirty="0"/>
            <a:t> Διαβίβαση στην Ευρωπαϊκή Επιτροπή μέσω </a:t>
          </a:r>
          <a:r>
            <a:rPr lang="en-US" sz="1400" kern="1200" dirty="0"/>
            <a:t>SFC </a:t>
          </a:r>
          <a:endParaRPr lang="en-GB" sz="1400" kern="1200" dirty="0"/>
        </a:p>
        <a:p>
          <a:pPr marL="114300" lvl="1" indent="-114300" algn="l" defTabSz="622300">
            <a:lnSpc>
              <a:spcPct val="90000"/>
            </a:lnSpc>
            <a:spcBef>
              <a:spcPct val="0"/>
            </a:spcBef>
            <a:spcAft>
              <a:spcPct val="15000"/>
            </a:spcAft>
            <a:buChar char="•"/>
          </a:pPr>
          <a:r>
            <a:rPr lang="el-GR" sz="1400" kern="1200" dirty="0"/>
            <a:t>Κοινοποίηση των αναθεωρημένων εκδόσεων </a:t>
          </a:r>
          <a:r>
            <a:rPr lang="el-GR" sz="1400" kern="1200"/>
            <a:t>προς ψήφιση </a:t>
          </a:r>
          <a:r>
            <a:rPr lang="el-GR" sz="1400" kern="1200" dirty="0"/>
            <a:t>στα μέλη της Επιτροπή Παρακολούθησης στην 4</a:t>
          </a:r>
          <a:r>
            <a:rPr lang="el-GR" sz="1400" kern="1200" baseline="30000" dirty="0"/>
            <a:t>η</a:t>
          </a:r>
          <a:r>
            <a:rPr lang="el-GR" sz="1400" kern="1200" dirty="0"/>
            <a:t> Συνεδρίαση της ΕΠ.ΠΑ -  26 Ιουνίου 2025</a:t>
          </a:r>
          <a:endParaRPr lang="en-GB" sz="1400" kern="1200" dirty="0"/>
        </a:p>
      </dsp:txBody>
      <dsp:txXfrm rot="-5400000">
        <a:off x="3274772" y="4085842"/>
        <a:ext cx="6196928" cy="743758"/>
      </dsp:txXfrm>
    </dsp:sp>
    <dsp:sp modelId="{5389CB38-3232-4125-99AE-4E4E438605A5}">
      <dsp:nvSpPr>
        <dsp:cNvPr id="0" name=""/>
        <dsp:cNvSpPr/>
      </dsp:nvSpPr>
      <dsp:spPr>
        <a:xfrm>
          <a:off x="342271" y="4115216"/>
          <a:ext cx="2822546" cy="6850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l-GR" sz="2400" kern="1200" dirty="0"/>
            <a:t>Ιούνιος 2025</a:t>
          </a:r>
          <a:endParaRPr lang="en-GB" sz="2400" kern="1200" dirty="0"/>
        </a:p>
      </dsp:txBody>
      <dsp:txXfrm>
        <a:off x="375710" y="4148655"/>
        <a:ext cx="2755668" cy="618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51492-E6BC-41AF-AA67-C7763620CC14}">
      <dsp:nvSpPr>
        <dsp:cNvPr id="0" name=""/>
        <dsp:cNvSpPr/>
      </dsp:nvSpPr>
      <dsp:spPr>
        <a:xfrm>
          <a:off x="2835" y="913"/>
          <a:ext cx="2764956"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bg1"/>
              </a:solidFill>
              <a:latin typeface="+mn-lt"/>
            </a:rPr>
            <a:t>Ένταξη δράσεων </a:t>
          </a:r>
          <a:endParaRPr lang="en-GB" sz="1800" kern="1200" dirty="0"/>
        </a:p>
      </dsp:txBody>
      <dsp:txXfrm>
        <a:off x="2835" y="913"/>
        <a:ext cx="2764956" cy="518400"/>
      </dsp:txXfrm>
    </dsp:sp>
    <dsp:sp modelId="{B96DD49C-EF7D-4EEF-93EC-930D20BD1E61}">
      <dsp:nvSpPr>
        <dsp:cNvPr id="0" name=""/>
        <dsp:cNvSpPr/>
      </dsp:nvSpPr>
      <dsp:spPr>
        <a:xfrm>
          <a:off x="2835" y="519313"/>
          <a:ext cx="2764956" cy="43565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l-GR" sz="1800" b="1" kern="1200" dirty="0"/>
            <a:t>Έγκριση</a:t>
          </a:r>
          <a:r>
            <a:rPr lang="el-GR" sz="1800" kern="1200" dirty="0"/>
            <a:t> 89 δράσεων</a:t>
          </a:r>
          <a:endParaRPr lang="en-GB" sz="1800" kern="1200" dirty="0"/>
        </a:p>
        <a:p>
          <a:pPr marL="171450" lvl="1" indent="-171450" algn="l" defTabSz="800100">
            <a:lnSpc>
              <a:spcPct val="90000"/>
            </a:lnSpc>
            <a:spcBef>
              <a:spcPct val="0"/>
            </a:spcBef>
            <a:spcAft>
              <a:spcPct val="15000"/>
            </a:spcAft>
            <a:buChar char="•"/>
          </a:pPr>
          <a:r>
            <a:rPr lang="el-GR" sz="1800" b="1" kern="1200" dirty="0"/>
            <a:t>Υλοποίηση</a:t>
          </a:r>
          <a:r>
            <a:rPr lang="el-GR" sz="1800" kern="1200" dirty="0"/>
            <a:t> 98 δράσεων</a:t>
          </a:r>
          <a:endParaRPr lang="en-GB" sz="1800" kern="1200" dirty="0"/>
        </a:p>
        <a:p>
          <a:pPr marL="171450" lvl="1" indent="-171450" algn="l" defTabSz="800100">
            <a:lnSpc>
              <a:spcPct val="90000"/>
            </a:lnSpc>
            <a:spcBef>
              <a:spcPct val="0"/>
            </a:spcBef>
            <a:spcAft>
              <a:spcPct val="15000"/>
            </a:spcAft>
            <a:buChar char="•"/>
          </a:pPr>
          <a:r>
            <a:rPr lang="el-GR" sz="1800" b="1" kern="1200" dirty="0"/>
            <a:t>Ειδικός Στόχος </a:t>
          </a:r>
          <a:r>
            <a:rPr lang="el-GR" sz="1800" kern="1200" dirty="0"/>
            <a:t>1,2 &amp; 3</a:t>
          </a:r>
          <a:endParaRPr lang="en-GB" sz="1800" kern="1200" dirty="0"/>
        </a:p>
      </dsp:txBody>
      <dsp:txXfrm>
        <a:off x="2835" y="519313"/>
        <a:ext cx="2764956" cy="4356572"/>
      </dsp:txXfrm>
    </dsp:sp>
    <dsp:sp modelId="{EB775994-E2B1-4488-B709-8566F95561DE}">
      <dsp:nvSpPr>
        <dsp:cNvPr id="0" name=""/>
        <dsp:cNvSpPr/>
      </dsp:nvSpPr>
      <dsp:spPr>
        <a:xfrm>
          <a:off x="3154886" y="913"/>
          <a:ext cx="2764956"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prstClr val="white"/>
              </a:solidFill>
              <a:latin typeface="Calibri"/>
              <a:ea typeface="+mn-ea"/>
              <a:cs typeface="+mn-cs"/>
            </a:rPr>
            <a:t>Προϋπολογισμός</a:t>
          </a:r>
          <a:endParaRPr lang="en-GB" sz="1800" b="1" kern="1200" dirty="0">
            <a:solidFill>
              <a:prstClr val="white"/>
            </a:solidFill>
            <a:latin typeface="Calibri"/>
            <a:ea typeface="+mn-ea"/>
            <a:cs typeface="+mn-cs"/>
          </a:endParaRPr>
        </a:p>
      </dsp:txBody>
      <dsp:txXfrm>
        <a:off x="3154886" y="913"/>
        <a:ext cx="2764956" cy="518400"/>
      </dsp:txXfrm>
    </dsp:sp>
    <dsp:sp modelId="{6DD7BA69-3B9F-4F3C-B21D-9EADD59CAAF2}">
      <dsp:nvSpPr>
        <dsp:cNvPr id="0" name=""/>
        <dsp:cNvSpPr/>
      </dsp:nvSpPr>
      <dsp:spPr>
        <a:xfrm>
          <a:off x="3154886" y="519313"/>
          <a:ext cx="2764956" cy="43565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l-GR" sz="1800" b="1" kern="1200" dirty="0"/>
            <a:t>Συνολικός προϋπολογισμός</a:t>
          </a:r>
          <a:r>
            <a:rPr lang="en-US" sz="1800" b="1" kern="1200" dirty="0"/>
            <a:t>: </a:t>
          </a:r>
          <a:r>
            <a:rPr lang="en-US" sz="1800" b="0" kern="1200" dirty="0"/>
            <a:t>578,159,031</a:t>
          </a:r>
          <a:r>
            <a:rPr lang="el-GR" sz="1800" b="0" kern="1200" dirty="0"/>
            <a:t>.</a:t>
          </a:r>
          <a:r>
            <a:rPr lang="en-US" sz="1800" b="0" kern="1200" dirty="0"/>
            <a:t>08</a:t>
          </a:r>
          <a:r>
            <a:rPr lang="el-GR" sz="1800" b="0" kern="1200" dirty="0"/>
            <a:t> </a:t>
          </a:r>
          <a:r>
            <a:rPr lang="en-US" sz="1800" b="0" kern="1200" dirty="0"/>
            <a:t>€</a:t>
          </a:r>
          <a:endParaRPr lang="en-GB" sz="1800" b="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l-GR" sz="1800" b="1" kern="1200" dirty="0" err="1"/>
            <a:t>Ενωσιακή</a:t>
          </a:r>
          <a:r>
            <a:rPr lang="el-GR" sz="1800" b="1" kern="1200" dirty="0"/>
            <a:t> Συνεισφορά</a:t>
          </a:r>
          <a:r>
            <a:rPr lang="en-US" sz="1800" b="1" kern="1200" dirty="0"/>
            <a:t>: </a:t>
          </a:r>
          <a:r>
            <a:rPr lang="en-US" sz="1800" b="0" kern="1200" dirty="0"/>
            <a:t>433,772,582</a:t>
          </a:r>
          <a:r>
            <a:rPr lang="el-GR" sz="1800" b="0" kern="1200" dirty="0"/>
            <a:t>.</a:t>
          </a:r>
          <a:r>
            <a:rPr lang="en-US" sz="1800" b="0" kern="1200" dirty="0"/>
            <a:t>69</a:t>
          </a:r>
          <a:r>
            <a:rPr lang="el-GR" sz="1800" b="0" kern="1200" dirty="0"/>
            <a:t> </a:t>
          </a:r>
          <a:r>
            <a:rPr lang="en-US" sz="1800" b="0" kern="1200" dirty="0"/>
            <a:t>€</a:t>
          </a:r>
          <a:endParaRPr lang="en-GB" sz="1800" b="0" kern="1200" dirty="0"/>
        </a:p>
      </dsp:txBody>
      <dsp:txXfrm>
        <a:off x="3154886" y="519313"/>
        <a:ext cx="2764956" cy="4356572"/>
      </dsp:txXfrm>
    </dsp:sp>
    <dsp:sp modelId="{67724263-7AEA-4E2C-84AE-E14E4196F79C}">
      <dsp:nvSpPr>
        <dsp:cNvPr id="0" name=""/>
        <dsp:cNvSpPr/>
      </dsp:nvSpPr>
      <dsp:spPr>
        <a:xfrm>
          <a:off x="6306936" y="913"/>
          <a:ext cx="2764956"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bg1"/>
              </a:solidFill>
            </a:rPr>
            <a:t>Εκροές - Αποτελέσματα</a:t>
          </a:r>
          <a:endParaRPr lang="en-GB" sz="1800" kern="1200" dirty="0"/>
        </a:p>
      </dsp:txBody>
      <dsp:txXfrm>
        <a:off x="6306936" y="913"/>
        <a:ext cx="2764956" cy="518400"/>
      </dsp:txXfrm>
    </dsp:sp>
    <dsp:sp modelId="{FE4FBE1C-D01E-45E8-B8A5-3E934EBF0B6D}">
      <dsp:nvSpPr>
        <dsp:cNvPr id="0" name=""/>
        <dsp:cNvSpPr/>
      </dsp:nvSpPr>
      <dsp:spPr>
        <a:xfrm>
          <a:off x="6306936" y="519313"/>
          <a:ext cx="2764956" cy="43565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l-GR" sz="1800" b="1" kern="1200" dirty="0"/>
            <a:t>Υποστήριξη &amp; ενημέρωση (διαδικασία ασύλου)</a:t>
          </a:r>
          <a:r>
            <a:rPr lang="en-US" sz="1800" b="1" kern="1200" dirty="0"/>
            <a:t>: </a:t>
          </a:r>
          <a:r>
            <a:rPr lang="el-GR" sz="1800" kern="1200" dirty="0"/>
            <a:t>47.813 ΠΤΧ</a:t>
          </a:r>
          <a:endParaRPr lang="en-GB" sz="1800" kern="1200" dirty="0"/>
        </a:p>
        <a:p>
          <a:pPr marL="171450" lvl="1" indent="-171450" algn="l" defTabSz="800100">
            <a:lnSpc>
              <a:spcPct val="90000"/>
            </a:lnSpc>
            <a:spcBef>
              <a:spcPct val="0"/>
            </a:spcBef>
            <a:spcAft>
              <a:spcPct val="15000"/>
            </a:spcAft>
            <a:buChar char="•"/>
          </a:pPr>
          <a:r>
            <a:rPr lang="el-GR" sz="1800" b="1" kern="1200" dirty="0"/>
            <a:t>Υπηρεσίες διερμηνείας</a:t>
          </a:r>
          <a:r>
            <a:rPr lang="en-US" sz="1800" b="1" kern="1200" dirty="0"/>
            <a:t>:</a:t>
          </a:r>
          <a:r>
            <a:rPr lang="el-GR" sz="1800" kern="1200" dirty="0"/>
            <a:t> 5.161 ευάλωτα άτομα προσφυγικού πληθυσμού</a:t>
          </a:r>
          <a:endParaRPr lang="en-GB" sz="1800" kern="1200" dirty="0"/>
        </a:p>
        <a:p>
          <a:pPr marL="171450" lvl="1" indent="-171450" algn="l" defTabSz="800100">
            <a:lnSpc>
              <a:spcPct val="90000"/>
            </a:lnSpc>
            <a:spcBef>
              <a:spcPct val="0"/>
            </a:spcBef>
            <a:spcAft>
              <a:spcPct val="15000"/>
            </a:spcAft>
            <a:buChar char="•"/>
          </a:pPr>
          <a:r>
            <a:rPr lang="el-GR" sz="1800" b="1" kern="1200" dirty="0"/>
            <a:t>Ανακαίνιση σε Δομές</a:t>
          </a:r>
          <a:r>
            <a:rPr lang="en-US" sz="1800" b="1" kern="1200" dirty="0"/>
            <a:t>-</a:t>
          </a:r>
          <a:r>
            <a:rPr lang="el-GR" sz="1800" b="1" kern="1200" dirty="0"/>
            <a:t> </a:t>
          </a:r>
          <a:r>
            <a:rPr lang="en-US" sz="1800" b="1" kern="1200" dirty="0"/>
            <a:t>Facilities Management:</a:t>
          </a:r>
          <a:r>
            <a:rPr lang="el-GR" sz="1800" b="1" kern="1200" dirty="0"/>
            <a:t> </a:t>
          </a:r>
          <a:r>
            <a:rPr lang="el-GR" sz="1800" kern="1200" dirty="0"/>
            <a:t>11.062 θέσεις</a:t>
          </a:r>
          <a:endParaRPr lang="en-GB" sz="1800" kern="1200" dirty="0"/>
        </a:p>
        <a:p>
          <a:pPr marL="171450" lvl="1" indent="-171450" algn="l" defTabSz="800100">
            <a:lnSpc>
              <a:spcPct val="90000"/>
            </a:lnSpc>
            <a:spcBef>
              <a:spcPct val="0"/>
            </a:spcBef>
            <a:spcAft>
              <a:spcPct val="15000"/>
            </a:spcAft>
            <a:buChar char="•"/>
          </a:pPr>
          <a:r>
            <a:rPr lang="el-GR" sz="1800" b="1" kern="1200" dirty="0"/>
            <a:t>Επωφελούμενοι από δράσεις ΚΦΑΑ</a:t>
          </a:r>
          <a:r>
            <a:rPr lang="en-US" sz="1800" b="1" kern="1200" dirty="0"/>
            <a:t>:</a:t>
          </a:r>
          <a:r>
            <a:rPr lang="en-US" sz="1800" kern="1200" dirty="0"/>
            <a:t> </a:t>
          </a:r>
          <a:r>
            <a:rPr lang="el-GR" sz="1800" kern="1200" dirty="0"/>
            <a:t>50 ασυνόδευτα ανήλικα</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228600" lvl="1" indent="-228600" algn="l" defTabSz="977900">
            <a:lnSpc>
              <a:spcPct val="90000"/>
            </a:lnSpc>
            <a:spcBef>
              <a:spcPct val="0"/>
            </a:spcBef>
            <a:spcAft>
              <a:spcPct val="15000"/>
            </a:spcAft>
            <a:buChar char="•"/>
          </a:pPr>
          <a:endParaRPr lang="en-GB" sz="2200" kern="1200" dirty="0"/>
        </a:p>
      </dsp:txBody>
      <dsp:txXfrm>
        <a:off x="6306936" y="519313"/>
        <a:ext cx="2764956" cy="43565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51492-E6BC-41AF-AA67-C7763620CC14}">
      <dsp:nvSpPr>
        <dsp:cNvPr id="0" name=""/>
        <dsp:cNvSpPr/>
      </dsp:nvSpPr>
      <dsp:spPr>
        <a:xfrm>
          <a:off x="2835" y="913"/>
          <a:ext cx="2764956"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bg1"/>
              </a:solidFill>
              <a:latin typeface="+mn-lt"/>
            </a:rPr>
            <a:t>Ένταξη δράσεων </a:t>
          </a:r>
          <a:endParaRPr lang="en-GB" sz="1800" kern="1200" dirty="0"/>
        </a:p>
      </dsp:txBody>
      <dsp:txXfrm>
        <a:off x="2835" y="913"/>
        <a:ext cx="2764956" cy="518400"/>
      </dsp:txXfrm>
    </dsp:sp>
    <dsp:sp modelId="{B96DD49C-EF7D-4EEF-93EC-930D20BD1E61}">
      <dsp:nvSpPr>
        <dsp:cNvPr id="0" name=""/>
        <dsp:cNvSpPr/>
      </dsp:nvSpPr>
      <dsp:spPr>
        <a:xfrm>
          <a:off x="2835" y="519313"/>
          <a:ext cx="2764956" cy="43565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l-GR" sz="1800" b="1" kern="1200" dirty="0"/>
            <a:t>Έγκριση</a:t>
          </a:r>
          <a:r>
            <a:rPr lang="el-GR" sz="1800" kern="1200" dirty="0"/>
            <a:t> 25 δράσεων</a:t>
          </a:r>
          <a:endParaRPr lang="en-GB" sz="1800" kern="1200" dirty="0"/>
        </a:p>
        <a:p>
          <a:pPr marL="171450" lvl="1" indent="-171450" algn="l" defTabSz="800100">
            <a:lnSpc>
              <a:spcPct val="90000"/>
            </a:lnSpc>
            <a:spcBef>
              <a:spcPct val="0"/>
            </a:spcBef>
            <a:spcAft>
              <a:spcPct val="15000"/>
            </a:spcAft>
            <a:buChar char="•"/>
          </a:pPr>
          <a:r>
            <a:rPr lang="el-GR" sz="1800" b="1" kern="1200" dirty="0"/>
            <a:t>Υλοποίηση</a:t>
          </a:r>
          <a:r>
            <a:rPr lang="el-GR" sz="1800" kern="1200" dirty="0"/>
            <a:t> 34 δράσεων</a:t>
          </a:r>
          <a:endParaRPr lang="en-GB" sz="1800" kern="1200" dirty="0"/>
        </a:p>
        <a:p>
          <a:pPr marL="171450" lvl="1" indent="-171450" algn="l" defTabSz="800100">
            <a:lnSpc>
              <a:spcPct val="90000"/>
            </a:lnSpc>
            <a:spcBef>
              <a:spcPct val="0"/>
            </a:spcBef>
            <a:spcAft>
              <a:spcPct val="15000"/>
            </a:spcAft>
            <a:buChar char="•"/>
          </a:pPr>
          <a:r>
            <a:rPr lang="el-GR" sz="1800" b="1" kern="1200" dirty="0"/>
            <a:t>Ειδικός Στόχος </a:t>
          </a:r>
          <a:r>
            <a:rPr lang="el-GR" sz="1800" kern="1200" dirty="0"/>
            <a:t>1 &amp; 2</a:t>
          </a:r>
          <a:endParaRPr lang="en-GB" sz="1800" kern="1200" dirty="0"/>
        </a:p>
      </dsp:txBody>
      <dsp:txXfrm>
        <a:off x="2835" y="519313"/>
        <a:ext cx="2764956" cy="4356572"/>
      </dsp:txXfrm>
    </dsp:sp>
    <dsp:sp modelId="{EB775994-E2B1-4488-B709-8566F95561DE}">
      <dsp:nvSpPr>
        <dsp:cNvPr id="0" name=""/>
        <dsp:cNvSpPr/>
      </dsp:nvSpPr>
      <dsp:spPr>
        <a:xfrm>
          <a:off x="3154886" y="913"/>
          <a:ext cx="2764956"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prstClr val="white"/>
              </a:solidFill>
              <a:latin typeface="Calibri"/>
              <a:ea typeface="+mn-ea"/>
              <a:cs typeface="+mn-cs"/>
            </a:rPr>
            <a:t>Προϋπολογισμός</a:t>
          </a:r>
          <a:endParaRPr lang="en-GB" sz="1800" b="1" kern="1200" dirty="0">
            <a:solidFill>
              <a:prstClr val="white"/>
            </a:solidFill>
            <a:latin typeface="Calibri"/>
            <a:ea typeface="+mn-ea"/>
            <a:cs typeface="+mn-cs"/>
          </a:endParaRPr>
        </a:p>
      </dsp:txBody>
      <dsp:txXfrm>
        <a:off x="3154886" y="913"/>
        <a:ext cx="2764956" cy="518400"/>
      </dsp:txXfrm>
    </dsp:sp>
    <dsp:sp modelId="{6DD7BA69-3B9F-4F3C-B21D-9EADD59CAAF2}">
      <dsp:nvSpPr>
        <dsp:cNvPr id="0" name=""/>
        <dsp:cNvSpPr/>
      </dsp:nvSpPr>
      <dsp:spPr>
        <a:xfrm>
          <a:off x="3154886" y="519313"/>
          <a:ext cx="2764956" cy="43565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l-GR" sz="1800" b="1" kern="1200" dirty="0"/>
            <a:t>Συνολικός προϋπολογισμός</a:t>
          </a:r>
          <a:r>
            <a:rPr lang="en-US" sz="1800" b="1" kern="1200" dirty="0"/>
            <a:t>: </a:t>
          </a:r>
          <a:r>
            <a:rPr lang="en-GB" sz="1800" b="0" kern="1200" dirty="0"/>
            <a:t>782,969,545.96</a:t>
          </a:r>
          <a:r>
            <a:rPr lang="el-GR" sz="1800" b="0" kern="1200" dirty="0"/>
            <a:t> </a:t>
          </a:r>
          <a:r>
            <a:rPr lang="en-GB" sz="1800" b="0" kern="1200" dirty="0"/>
            <a:t>€ </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l-GR" sz="1800" b="1" kern="1200" dirty="0" err="1"/>
            <a:t>Ενωσιακή</a:t>
          </a:r>
          <a:r>
            <a:rPr lang="el-GR" sz="1800" b="1" kern="1200" dirty="0"/>
            <a:t> Συνεισφορά</a:t>
          </a:r>
          <a:r>
            <a:rPr lang="en-US" sz="1800" b="1" kern="1200" dirty="0"/>
            <a:t>: </a:t>
          </a:r>
          <a:r>
            <a:rPr lang="en-GB" sz="1800" b="0" kern="1200" dirty="0"/>
            <a:t>590,516,997.70</a:t>
          </a:r>
          <a:r>
            <a:rPr lang="el-GR" sz="1800" b="0" kern="1200" dirty="0"/>
            <a:t> </a:t>
          </a:r>
          <a:r>
            <a:rPr lang="en-GB" sz="1800" b="0" kern="1200" dirty="0"/>
            <a:t>€</a:t>
          </a:r>
        </a:p>
      </dsp:txBody>
      <dsp:txXfrm>
        <a:off x="3154886" y="519313"/>
        <a:ext cx="2764956" cy="4356572"/>
      </dsp:txXfrm>
    </dsp:sp>
    <dsp:sp modelId="{67724263-7AEA-4E2C-84AE-E14E4196F79C}">
      <dsp:nvSpPr>
        <dsp:cNvPr id="0" name=""/>
        <dsp:cNvSpPr/>
      </dsp:nvSpPr>
      <dsp:spPr>
        <a:xfrm>
          <a:off x="6306936" y="913"/>
          <a:ext cx="2764956"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bg1"/>
              </a:solidFill>
            </a:rPr>
            <a:t>Εκροές - Αποτελέσματα</a:t>
          </a:r>
          <a:endParaRPr lang="en-GB" sz="1800" kern="1200" dirty="0"/>
        </a:p>
      </dsp:txBody>
      <dsp:txXfrm>
        <a:off x="6306936" y="913"/>
        <a:ext cx="2764956" cy="518400"/>
      </dsp:txXfrm>
    </dsp:sp>
    <dsp:sp modelId="{FE4FBE1C-D01E-45E8-B8A5-3E934EBF0B6D}">
      <dsp:nvSpPr>
        <dsp:cNvPr id="0" name=""/>
        <dsp:cNvSpPr/>
      </dsp:nvSpPr>
      <dsp:spPr>
        <a:xfrm>
          <a:off x="6306936" y="519313"/>
          <a:ext cx="2764956" cy="43565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l-GR" sz="1800" b="1" kern="1200" dirty="0"/>
            <a:t>Στήριξη</a:t>
          </a:r>
          <a:r>
            <a:rPr lang="en-US" sz="1800" b="1" kern="1200" dirty="0"/>
            <a:t>:</a:t>
          </a:r>
          <a:r>
            <a:rPr lang="en-US" sz="1800" kern="1200" dirty="0"/>
            <a:t> </a:t>
          </a:r>
          <a:r>
            <a:rPr lang="el-GR" sz="1800" kern="1200" dirty="0"/>
            <a:t>7 κέντρα υποδοχής και ταυτοποίησης </a:t>
          </a:r>
          <a:endParaRPr lang="en-GB" sz="1800" kern="1200" dirty="0"/>
        </a:p>
        <a:p>
          <a:pPr marL="171450" lvl="1" indent="-171450" algn="l" defTabSz="800100">
            <a:lnSpc>
              <a:spcPct val="90000"/>
            </a:lnSpc>
            <a:spcBef>
              <a:spcPct val="0"/>
            </a:spcBef>
            <a:spcAft>
              <a:spcPct val="15000"/>
            </a:spcAft>
            <a:buChar char="•"/>
          </a:pPr>
          <a:r>
            <a:rPr lang="el-GR" sz="1800" b="1" kern="1200" dirty="0"/>
            <a:t>Υπηρεσίες φύλαξης &amp; αναβάθμισης</a:t>
          </a:r>
          <a:r>
            <a:rPr lang="en-US" sz="1800" b="1" kern="1200" dirty="0"/>
            <a:t>:</a:t>
          </a:r>
          <a:r>
            <a:rPr lang="en-US" sz="1800" kern="1200" dirty="0"/>
            <a:t> </a:t>
          </a:r>
          <a:r>
            <a:rPr lang="el-GR" sz="1800" kern="1200" dirty="0"/>
            <a:t>7 κέντρα</a:t>
          </a:r>
          <a:endParaRPr lang="en-GB" sz="1800" kern="1200" dirty="0"/>
        </a:p>
        <a:p>
          <a:pPr marL="171450" lvl="1" indent="-171450" algn="l" defTabSz="800100">
            <a:lnSpc>
              <a:spcPct val="90000"/>
            </a:lnSpc>
            <a:spcBef>
              <a:spcPct val="0"/>
            </a:spcBef>
            <a:spcAft>
              <a:spcPct val="15000"/>
            </a:spcAft>
            <a:buChar char="•"/>
          </a:pPr>
          <a:r>
            <a:rPr lang="el-GR" sz="1800" b="1" kern="1200"/>
            <a:t>Υπηρεσίες </a:t>
          </a:r>
          <a:r>
            <a:rPr lang="el-GR" sz="1800" b="1" kern="1200" dirty="0"/>
            <a:t>διερμηνείας</a:t>
          </a:r>
          <a:r>
            <a:rPr lang="en-US" sz="1800" kern="1200" dirty="0"/>
            <a:t>: </a:t>
          </a:r>
          <a:r>
            <a:rPr lang="el-GR" sz="1800" kern="1200" dirty="0"/>
            <a:t>6 κέντρα</a:t>
          </a:r>
          <a:endParaRPr lang="en-GB" sz="1800" kern="1200" dirty="0"/>
        </a:p>
        <a:p>
          <a:pPr marL="171450" lvl="1" indent="-171450" algn="l" defTabSz="800100">
            <a:lnSpc>
              <a:spcPct val="90000"/>
            </a:lnSpc>
            <a:spcBef>
              <a:spcPct val="0"/>
            </a:spcBef>
            <a:spcAft>
              <a:spcPct val="15000"/>
            </a:spcAft>
            <a:buChar char="•"/>
          </a:pPr>
          <a:r>
            <a:rPr lang="el-GR" sz="1800" b="1" kern="1200" dirty="0"/>
            <a:t>Υπηρεσίες σίτισης σε διαμένοντες ΠΤΧ</a:t>
          </a:r>
          <a:r>
            <a:rPr lang="en-US" sz="1800" b="1" kern="1200" dirty="0"/>
            <a:t>:</a:t>
          </a:r>
          <a:r>
            <a:rPr lang="en-US" sz="1800" kern="1200" dirty="0"/>
            <a:t> </a:t>
          </a:r>
          <a:r>
            <a:rPr lang="el-GR" sz="1800" kern="1200" dirty="0"/>
            <a:t>7 κέντρα</a:t>
          </a:r>
          <a:endParaRPr lang="en-GB" sz="1800" kern="1200" dirty="0"/>
        </a:p>
        <a:p>
          <a:pPr marL="171450" lvl="1" indent="-171450" algn="l" defTabSz="800100">
            <a:lnSpc>
              <a:spcPct val="90000"/>
            </a:lnSpc>
            <a:spcBef>
              <a:spcPct val="0"/>
            </a:spcBef>
            <a:spcAft>
              <a:spcPct val="15000"/>
            </a:spcAft>
            <a:buChar char="•"/>
          </a:pPr>
          <a:r>
            <a:rPr lang="el-GR" sz="1800" b="1" kern="1200" dirty="0"/>
            <a:t>Δραστηριότητες κατάρτισης</a:t>
          </a:r>
          <a:r>
            <a:rPr lang="en-US" sz="1800" b="1" kern="1200" dirty="0"/>
            <a:t>: </a:t>
          </a:r>
          <a:r>
            <a:rPr lang="en-US" sz="1800" kern="1200" dirty="0"/>
            <a:t>95</a:t>
          </a:r>
          <a:r>
            <a:rPr lang="el-GR" sz="1800" kern="1200" dirty="0"/>
            <a:t> άτομα</a:t>
          </a:r>
          <a:endParaRPr lang="en-GB" sz="1800" kern="1200" dirty="0"/>
        </a:p>
        <a:p>
          <a:pPr marL="171450" lvl="1" indent="-171450" algn="l" defTabSz="800100">
            <a:lnSpc>
              <a:spcPct val="90000"/>
            </a:lnSpc>
            <a:spcBef>
              <a:spcPct val="0"/>
            </a:spcBef>
            <a:spcAft>
              <a:spcPct val="15000"/>
            </a:spcAft>
            <a:buChar char="•"/>
          </a:pPr>
          <a:r>
            <a:rPr lang="el-GR" sz="1800" b="1" kern="1200" dirty="0"/>
            <a:t>Ανάπτυξη/συντήρηση λειτουργίας</a:t>
          </a:r>
          <a:r>
            <a:rPr lang="en-US" sz="1800" b="1" kern="1200" dirty="0"/>
            <a:t>:</a:t>
          </a:r>
          <a:r>
            <a:rPr lang="en-US" sz="1800" kern="1200" dirty="0"/>
            <a:t> </a:t>
          </a:r>
          <a:r>
            <a:rPr lang="el-GR" sz="1800" kern="1200" dirty="0"/>
            <a:t>1 ΤΠ</a:t>
          </a:r>
          <a:endParaRPr lang="en-GB" sz="1800" kern="1200" dirty="0"/>
        </a:p>
        <a:p>
          <a:pPr marL="228600" lvl="1" indent="-228600" algn="l" defTabSz="977900">
            <a:lnSpc>
              <a:spcPct val="90000"/>
            </a:lnSpc>
            <a:spcBef>
              <a:spcPct val="0"/>
            </a:spcBef>
            <a:spcAft>
              <a:spcPct val="15000"/>
            </a:spcAft>
            <a:buChar char="•"/>
          </a:pPr>
          <a:endParaRPr lang="en-GB" sz="2200" kern="1200" dirty="0"/>
        </a:p>
      </dsp:txBody>
      <dsp:txXfrm>
        <a:off x="6306936" y="519313"/>
        <a:ext cx="2764956" cy="435657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51492-E6BC-41AF-AA67-C7763620CC14}">
      <dsp:nvSpPr>
        <dsp:cNvPr id="0" name=""/>
        <dsp:cNvSpPr/>
      </dsp:nvSpPr>
      <dsp:spPr>
        <a:xfrm>
          <a:off x="2835" y="458008"/>
          <a:ext cx="2764956" cy="110598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bg1"/>
              </a:solidFill>
              <a:latin typeface="+mn-lt"/>
            </a:rPr>
            <a:t>Ένταξη</a:t>
          </a:r>
          <a:r>
            <a:rPr lang="el-GR" sz="1900" b="1" kern="1200" dirty="0">
              <a:solidFill>
                <a:schemeClr val="bg1"/>
              </a:solidFill>
              <a:latin typeface="+mn-lt"/>
            </a:rPr>
            <a:t> </a:t>
          </a:r>
          <a:r>
            <a:rPr lang="el-GR" sz="1800" b="1" kern="1200" dirty="0">
              <a:solidFill>
                <a:schemeClr val="bg1"/>
              </a:solidFill>
              <a:latin typeface="+mn-lt"/>
            </a:rPr>
            <a:t>δράσεων</a:t>
          </a:r>
          <a:r>
            <a:rPr lang="el-GR" sz="1900" b="1" kern="1200" dirty="0">
              <a:solidFill>
                <a:schemeClr val="bg1"/>
              </a:solidFill>
              <a:latin typeface="+mn-lt"/>
            </a:rPr>
            <a:t> </a:t>
          </a:r>
          <a:endParaRPr lang="en-GB" sz="1900" kern="1200" dirty="0"/>
        </a:p>
      </dsp:txBody>
      <dsp:txXfrm>
        <a:off x="2835" y="458008"/>
        <a:ext cx="2764956" cy="1105982"/>
      </dsp:txXfrm>
    </dsp:sp>
    <dsp:sp modelId="{B96DD49C-EF7D-4EEF-93EC-930D20BD1E61}">
      <dsp:nvSpPr>
        <dsp:cNvPr id="0" name=""/>
        <dsp:cNvSpPr/>
      </dsp:nvSpPr>
      <dsp:spPr>
        <a:xfrm>
          <a:off x="2835" y="1563990"/>
          <a:ext cx="2764956"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l-GR" sz="1800" b="1" kern="1200" dirty="0"/>
            <a:t>Έγκριση</a:t>
          </a:r>
          <a:r>
            <a:rPr lang="el-GR" sz="1800" kern="1200" dirty="0"/>
            <a:t> 4 δράσεων</a:t>
          </a:r>
          <a:endParaRPr lang="en-GB" sz="1800" kern="1200" dirty="0"/>
        </a:p>
        <a:p>
          <a:pPr marL="171450" lvl="1" indent="-171450" algn="l" defTabSz="800100">
            <a:lnSpc>
              <a:spcPct val="90000"/>
            </a:lnSpc>
            <a:spcBef>
              <a:spcPct val="0"/>
            </a:spcBef>
            <a:spcAft>
              <a:spcPct val="15000"/>
            </a:spcAft>
            <a:buChar char="•"/>
          </a:pPr>
          <a:r>
            <a:rPr lang="el-GR" sz="1800" b="1" kern="1200" dirty="0"/>
            <a:t>Υλοποίηση</a:t>
          </a:r>
          <a:r>
            <a:rPr lang="el-GR" sz="1800" kern="1200" dirty="0"/>
            <a:t> 4 δράσεων</a:t>
          </a:r>
          <a:endParaRPr lang="en-GB" sz="1800" kern="1200" dirty="0"/>
        </a:p>
        <a:p>
          <a:pPr marL="171450" lvl="1" indent="-171450" algn="l" defTabSz="800100">
            <a:lnSpc>
              <a:spcPct val="90000"/>
            </a:lnSpc>
            <a:spcBef>
              <a:spcPct val="0"/>
            </a:spcBef>
            <a:spcAft>
              <a:spcPct val="15000"/>
            </a:spcAft>
            <a:buChar char="•"/>
          </a:pPr>
          <a:r>
            <a:rPr lang="el-GR" sz="1800" b="1" kern="1200" dirty="0"/>
            <a:t>Ειδικός Στόχος </a:t>
          </a:r>
          <a:r>
            <a:rPr lang="el-GR" sz="1800" b="0" kern="1200" dirty="0"/>
            <a:t>1 &amp; 3</a:t>
          </a:r>
          <a:endParaRPr lang="en-GB" sz="1800" b="0" kern="1200" dirty="0"/>
        </a:p>
      </dsp:txBody>
      <dsp:txXfrm>
        <a:off x="2835" y="1563990"/>
        <a:ext cx="2764956" cy="2854800"/>
      </dsp:txXfrm>
    </dsp:sp>
    <dsp:sp modelId="{EB775994-E2B1-4488-B709-8566F95561DE}">
      <dsp:nvSpPr>
        <dsp:cNvPr id="0" name=""/>
        <dsp:cNvSpPr/>
      </dsp:nvSpPr>
      <dsp:spPr>
        <a:xfrm>
          <a:off x="3154886" y="458008"/>
          <a:ext cx="2764956" cy="110598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prstClr val="white"/>
              </a:solidFill>
              <a:latin typeface="Calibri"/>
              <a:ea typeface="+mn-ea"/>
              <a:cs typeface="+mn-cs"/>
            </a:rPr>
            <a:t>Προϋπολογισμός</a:t>
          </a:r>
          <a:endParaRPr lang="en-GB" sz="1800" b="1" kern="1200" dirty="0">
            <a:solidFill>
              <a:prstClr val="white"/>
            </a:solidFill>
            <a:latin typeface="Calibri"/>
            <a:ea typeface="+mn-ea"/>
            <a:cs typeface="+mn-cs"/>
          </a:endParaRPr>
        </a:p>
      </dsp:txBody>
      <dsp:txXfrm>
        <a:off x="3154886" y="458008"/>
        <a:ext cx="2764956" cy="1105982"/>
      </dsp:txXfrm>
    </dsp:sp>
    <dsp:sp modelId="{6DD7BA69-3B9F-4F3C-B21D-9EADD59CAAF2}">
      <dsp:nvSpPr>
        <dsp:cNvPr id="0" name=""/>
        <dsp:cNvSpPr/>
      </dsp:nvSpPr>
      <dsp:spPr>
        <a:xfrm>
          <a:off x="3154886" y="1563990"/>
          <a:ext cx="2764956"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l-GR" sz="1800" b="1" kern="1200" dirty="0"/>
            <a:t>Συνολικός προϋπολογισμός</a:t>
          </a:r>
          <a:r>
            <a:rPr lang="en-US" sz="1800" b="1" kern="1200" dirty="0"/>
            <a:t>: </a:t>
          </a:r>
          <a:r>
            <a:rPr lang="en-GB" sz="1800" b="0" kern="1200" dirty="0"/>
            <a:t>2,947,889.45 € </a:t>
          </a:r>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l-GR" sz="1800" b="1" kern="1200" dirty="0" err="1"/>
            <a:t>Ενωσιακή</a:t>
          </a:r>
          <a:r>
            <a:rPr lang="el-GR" sz="1800" b="1" kern="1200" dirty="0"/>
            <a:t> Συνεισφορά</a:t>
          </a:r>
          <a:r>
            <a:rPr lang="en-US" sz="1800" b="1" kern="1200" dirty="0"/>
            <a:t>: </a:t>
          </a:r>
          <a:r>
            <a:rPr lang="en-GB" sz="1800" b="0" kern="1200" dirty="0"/>
            <a:t>2,653,100.51 €</a:t>
          </a:r>
        </a:p>
      </dsp:txBody>
      <dsp:txXfrm>
        <a:off x="3154886" y="1563990"/>
        <a:ext cx="2764956" cy="2854800"/>
      </dsp:txXfrm>
    </dsp:sp>
    <dsp:sp modelId="{67724263-7AEA-4E2C-84AE-E14E4196F79C}">
      <dsp:nvSpPr>
        <dsp:cNvPr id="0" name=""/>
        <dsp:cNvSpPr/>
      </dsp:nvSpPr>
      <dsp:spPr>
        <a:xfrm>
          <a:off x="6306936" y="458008"/>
          <a:ext cx="2764956" cy="110598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l-GR" sz="1800" b="1" kern="1200" dirty="0">
              <a:solidFill>
                <a:schemeClr val="bg1"/>
              </a:solidFill>
            </a:rPr>
            <a:t>Εκροές - Αποτελέσματα</a:t>
          </a:r>
          <a:endParaRPr lang="en-GB" sz="1800" kern="1200" dirty="0"/>
        </a:p>
      </dsp:txBody>
      <dsp:txXfrm>
        <a:off x="6306936" y="458008"/>
        <a:ext cx="2764956" cy="1105982"/>
      </dsp:txXfrm>
    </dsp:sp>
    <dsp:sp modelId="{FE4FBE1C-D01E-45E8-B8A5-3E934EBF0B6D}">
      <dsp:nvSpPr>
        <dsp:cNvPr id="0" name=""/>
        <dsp:cNvSpPr/>
      </dsp:nvSpPr>
      <dsp:spPr>
        <a:xfrm>
          <a:off x="6306936" y="1563990"/>
          <a:ext cx="2764956"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l-GR" sz="1800" b="1" kern="1200" dirty="0"/>
            <a:t>Εκκίνηση δράσεων</a:t>
          </a:r>
          <a:endParaRPr lang="en-GB" sz="1800" kern="1200" dirty="0"/>
        </a:p>
        <a:p>
          <a:pPr marL="171450" lvl="1" indent="-171450" algn="l" defTabSz="800100">
            <a:lnSpc>
              <a:spcPct val="90000"/>
            </a:lnSpc>
            <a:spcBef>
              <a:spcPct val="0"/>
            </a:spcBef>
            <a:spcAft>
              <a:spcPct val="15000"/>
            </a:spcAft>
            <a:buChar char="•"/>
          </a:pPr>
          <a:r>
            <a:rPr lang="el-GR" sz="1800" b="1" kern="1200" dirty="0"/>
            <a:t>Χαμηλός βαθμός υλοποίησης</a:t>
          </a:r>
          <a:r>
            <a:rPr lang="en-US" sz="1800" b="1" kern="1200" dirty="0"/>
            <a:t> </a:t>
          </a:r>
          <a:r>
            <a:rPr lang="el-GR" sz="1800" kern="1200" dirty="0"/>
            <a:t>και επίτευξης εκροών – αποτελεσμάτων </a:t>
          </a:r>
          <a:endParaRPr lang="en-GB" sz="1800" kern="1200" dirty="0"/>
        </a:p>
      </dsp:txBody>
      <dsp:txXfrm>
        <a:off x="6306936" y="1563990"/>
        <a:ext cx="2764956" cy="2854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89FAF-FEB8-4100-9621-44455D3BAC8D}">
      <dsp:nvSpPr>
        <dsp:cNvPr id="0" name=""/>
        <dsp:cNvSpPr/>
      </dsp:nvSpPr>
      <dsp:spPr>
        <a:xfrm>
          <a:off x="39" y="17351"/>
          <a:ext cx="3798093" cy="15192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l-GR" sz="2000" kern="1200" dirty="0"/>
            <a:t>Ειδικός Στόχος 1 - </a:t>
          </a:r>
          <a:r>
            <a:rPr lang="en-US" sz="2000" kern="1200" dirty="0"/>
            <a:t>CEAS</a:t>
          </a:r>
          <a:r>
            <a:rPr lang="el-GR" sz="2000" kern="1200" dirty="0"/>
            <a:t> </a:t>
          </a:r>
          <a:endParaRPr lang="en-US" sz="2000" kern="1200" dirty="0"/>
        </a:p>
        <a:p>
          <a:pPr marL="0" lvl="0" indent="0" algn="ctr" defTabSz="889000">
            <a:lnSpc>
              <a:spcPct val="90000"/>
            </a:lnSpc>
            <a:spcBef>
              <a:spcPct val="0"/>
            </a:spcBef>
            <a:spcAft>
              <a:spcPct val="35000"/>
            </a:spcAft>
            <a:buNone/>
          </a:pPr>
          <a:r>
            <a:rPr lang="el-GR" sz="2000" kern="1200" dirty="0"/>
            <a:t>Ειδικός Στόχος 2</a:t>
          </a:r>
          <a:r>
            <a:rPr lang="en-US" sz="2000" kern="1200" dirty="0"/>
            <a:t> </a:t>
          </a:r>
          <a:r>
            <a:rPr lang="el-GR" sz="2000" kern="1200" dirty="0"/>
            <a:t>- </a:t>
          </a:r>
          <a:r>
            <a:rPr lang="en-US" sz="2000" kern="1200" dirty="0"/>
            <a:t>Legal Migration &amp; Integration</a:t>
          </a:r>
          <a:endParaRPr lang="en-GB" sz="2000" kern="1200" dirty="0"/>
        </a:p>
      </dsp:txBody>
      <dsp:txXfrm>
        <a:off x="39" y="17351"/>
        <a:ext cx="3798093" cy="1519237"/>
      </dsp:txXfrm>
    </dsp:sp>
    <dsp:sp modelId="{C34DB82C-7740-429D-B249-AD442A17E052}">
      <dsp:nvSpPr>
        <dsp:cNvPr id="0" name=""/>
        <dsp:cNvSpPr/>
      </dsp:nvSpPr>
      <dsp:spPr>
        <a:xfrm>
          <a:off x="39" y="1536588"/>
          <a:ext cx="3798093" cy="23277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l-GR" sz="1800" b="1" kern="1200" dirty="0"/>
            <a:t>Επίπεδο ενεργοποίησης</a:t>
          </a:r>
          <a:r>
            <a:rPr lang="en-US" sz="1800" b="1" kern="1200" dirty="0"/>
            <a:t>: </a:t>
          </a:r>
          <a:r>
            <a:rPr lang="el-GR" sz="1800" kern="1200" dirty="0"/>
            <a:t>υψηλός βαθμός</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l-GR" sz="1800" b="1" kern="1200" dirty="0"/>
            <a:t>Απορρόφηση κονδυλίων &amp; δαπανών</a:t>
          </a:r>
          <a:r>
            <a:rPr lang="en-US" sz="1800" b="1" kern="1200" dirty="0"/>
            <a:t>:</a:t>
          </a:r>
          <a:r>
            <a:rPr lang="el-GR" sz="1800" b="1" kern="1200" dirty="0"/>
            <a:t> </a:t>
          </a:r>
          <a:r>
            <a:rPr lang="el-GR" sz="1800" b="0" kern="1200" dirty="0"/>
            <a:t>αρκετά ικανοποιητική </a:t>
          </a:r>
          <a:r>
            <a:rPr lang="en-US" sz="1800" b="0" kern="1200" dirty="0"/>
            <a:t> </a:t>
          </a:r>
          <a:endParaRPr lang="en-GB" sz="1800" b="0" kern="1200" dirty="0"/>
        </a:p>
      </dsp:txBody>
      <dsp:txXfrm>
        <a:off x="39" y="1536588"/>
        <a:ext cx="3798093" cy="2327760"/>
      </dsp:txXfrm>
    </dsp:sp>
    <dsp:sp modelId="{E03CCD7B-E166-4CCE-B1DC-64368DA0C1A3}">
      <dsp:nvSpPr>
        <dsp:cNvPr id="0" name=""/>
        <dsp:cNvSpPr/>
      </dsp:nvSpPr>
      <dsp:spPr>
        <a:xfrm>
          <a:off x="4329866" y="17351"/>
          <a:ext cx="3798093" cy="15192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l-GR" sz="2000" kern="1200" dirty="0"/>
            <a:t>Ειδικός Στόχος 3</a:t>
          </a:r>
          <a:r>
            <a:rPr lang="en-US" sz="2000" kern="1200" dirty="0"/>
            <a:t> </a:t>
          </a:r>
          <a:r>
            <a:rPr lang="el-GR" sz="2000" kern="1200" dirty="0"/>
            <a:t>-</a:t>
          </a:r>
          <a:r>
            <a:rPr lang="en-US" sz="2000" kern="1200" dirty="0"/>
            <a:t>Returns </a:t>
          </a:r>
          <a:r>
            <a:rPr lang="el-GR" sz="2000" kern="1200" dirty="0"/>
            <a:t> </a:t>
          </a:r>
          <a:endParaRPr lang="en-GB" sz="2000" kern="1200" dirty="0"/>
        </a:p>
      </dsp:txBody>
      <dsp:txXfrm>
        <a:off x="4329866" y="17351"/>
        <a:ext cx="3798093" cy="1519237"/>
      </dsp:txXfrm>
    </dsp:sp>
    <dsp:sp modelId="{2262C628-CDB7-4E85-9BC5-E0CF92D954FA}">
      <dsp:nvSpPr>
        <dsp:cNvPr id="0" name=""/>
        <dsp:cNvSpPr/>
      </dsp:nvSpPr>
      <dsp:spPr>
        <a:xfrm>
          <a:off x="4329866" y="1536588"/>
          <a:ext cx="3798093" cy="23277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l-GR" sz="1800" b="1" kern="1200" dirty="0"/>
            <a:t>Υλοποίηση δράσεων </a:t>
          </a:r>
          <a:r>
            <a:rPr lang="el-GR" sz="1800" b="0" i="0" kern="1200" dirty="0">
              <a:solidFill>
                <a:prstClr val="black">
                  <a:hueOff val="0"/>
                  <a:satOff val="0"/>
                  <a:lumOff val="0"/>
                  <a:alphaOff val="0"/>
                </a:prstClr>
              </a:solidFill>
              <a:latin typeface="Calibri"/>
              <a:ea typeface="+mn-ea"/>
              <a:cs typeface="+mn-cs"/>
            </a:rPr>
            <a:t>(ποσοστό </a:t>
          </a:r>
          <a:r>
            <a:rPr lang="el-GR" sz="1800" b="0" i="0" kern="1200" dirty="0"/>
            <a:t>εντάξεων επί της συνολικής χρηματοδοτικής κατανομής 58%)</a:t>
          </a:r>
          <a:endParaRPr lang="en-GB" sz="1800" b="0" kern="1200" dirty="0"/>
        </a:p>
        <a:p>
          <a:pPr marL="171450" lvl="1" indent="-171450" algn="l" defTabSz="800100">
            <a:lnSpc>
              <a:spcPct val="90000"/>
            </a:lnSpc>
            <a:spcBef>
              <a:spcPct val="0"/>
            </a:spcBef>
            <a:spcAft>
              <a:spcPct val="15000"/>
            </a:spcAft>
            <a:buChar char="•"/>
          </a:pPr>
          <a:r>
            <a:rPr lang="el-GR" sz="1800" b="1" kern="1200" dirty="0"/>
            <a:t>Αποτύπωση τιμών επίτευξης δεικτών &amp; δαπανών</a:t>
          </a:r>
          <a:r>
            <a:rPr lang="en-US" sz="1800" b="1" kern="1200" dirty="0"/>
            <a:t>: </a:t>
          </a:r>
          <a:r>
            <a:rPr lang="el-GR" sz="1800" b="0" kern="1200" dirty="0"/>
            <a:t>περαιτέρω πρόοδος σε επόμενη λογιστική χρήση</a:t>
          </a:r>
          <a:endParaRPr lang="en-GB" sz="1800" b="0" kern="1200" dirty="0"/>
        </a:p>
      </dsp:txBody>
      <dsp:txXfrm>
        <a:off x="4329866" y="1536588"/>
        <a:ext cx="3798093" cy="23277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89FAF-FEB8-4100-9621-44455D3BAC8D}">
      <dsp:nvSpPr>
        <dsp:cNvPr id="0" name=""/>
        <dsp:cNvSpPr/>
      </dsp:nvSpPr>
      <dsp:spPr>
        <a:xfrm>
          <a:off x="39" y="14444"/>
          <a:ext cx="3798093" cy="149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l-GR" sz="2000" kern="1200" dirty="0"/>
            <a:t>Ειδικός Στόχος 1</a:t>
          </a:r>
          <a:r>
            <a:rPr lang="en-US" sz="2000" kern="1200" dirty="0"/>
            <a:t> </a:t>
          </a:r>
          <a:r>
            <a:rPr lang="el-GR" sz="2000" kern="1200" dirty="0"/>
            <a:t>- </a:t>
          </a:r>
          <a:r>
            <a:rPr lang="en-US" sz="2000" kern="1200" dirty="0"/>
            <a:t>European Integrated Border Management</a:t>
          </a:r>
          <a:endParaRPr lang="en-GB" sz="2000" kern="1200" dirty="0"/>
        </a:p>
      </dsp:txBody>
      <dsp:txXfrm>
        <a:off x="39" y="14444"/>
        <a:ext cx="3798093" cy="1497600"/>
      </dsp:txXfrm>
    </dsp:sp>
    <dsp:sp modelId="{C34DB82C-7740-429D-B249-AD442A17E052}">
      <dsp:nvSpPr>
        <dsp:cNvPr id="0" name=""/>
        <dsp:cNvSpPr/>
      </dsp:nvSpPr>
      <dsp:spPr>
        <a:xfrm>
          <a:off x="39" y="1512045"/>
          <a:ext cx="3798093" cy="23552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l-GR" sz="1800" b="1" kern="1200" dirty="0"/>
            <a:t>Επίπεδο ενεργοποίησης</a:t>
          </a:r>
          <a:r>
            <a:rPr lang="en-US" sz="1800" b="1" kern="1200" dirty="0"/>
            <a:t>: </a:t>
          </a:r>
          <a:r>
            <a:rPr lang="el-GR" sz="1800" kern="1200" dirty="0"/>
            <a:t>υψηλός βαθμός</a:t>
          </a:r>
          <a:endParaRPr lang="en-GB" sz="1800" kern="1200" dirty="0"/>
        </a:p>
        <a:p>
          <a:pPr marL="171450" lvl="1" indent="-171450" algn="l" defTabSz="800100">
            <a:lnSpc>
              <a:spcPct val="90000"/>
            </a:lnSpc>
            <a:spcBef>
              <a:spcPct val="0"/>
            </a:spcBef>
            <a:spcAft>
              <a:spcPct val="15000"/>
            </a:spcAft>
            <a:buChar char="•"/>
          </a:pPr>
          <a:endParaRPr lang="en-GB" sz="1800" kern="1200" dirty="0"/>
        </a:p>
        <a:p>
          <a:pPr marL="171450" lvl="1" indent="-171450" algn="l" defTabSz="800100">
            <a:lnSpc>
              <a:spcPct val="90000"/>
            </a:lnSpc>
            <a:spcBef>
              <a:spcPct val="0"/>
            </a:spcBef>
            <a:spcAft>
              <a:spcPct val="15000"/>
            </a:spcAft>
            <a:buChar char="•"/>
          </a:pPr>
          <a:r>
            <a:rPr lang="el-GR" sz="1800" b="1" kern="1200" dirty="0"/>
            <a:t>Απορρόφηση κονδυλίων &amp; δαπανών</a:t>
          </a:r>
          <a:r>
            <a:rPr lang="en-US" sz="1800" b="1" kern="1200" dirty="0"/>
            <a:t>:</a:t>
          </a:r>
          <a:r>
            <a:rPr lang="el-GR" sz="1800" b="1" kern="1200" dirty="0"/>
            <a:t> </a:t>
          </a:r>
          <a:r>
            <a:rPr lang="el-GR" sz="1800" kern="1200" dirty="0"/>
            <a:t>ικανοποιητική </a:t>
          </a:r>
          <a:r>
            <a:rPr lang="en-US" sz="1800" kern="1200" dirty="0"/>
            <a:t> </a:t>
          </a:r>
          <a:endParaRPr lang="en-GB" sz="1800" kern="1200" dirty="0"/>
        </a:p>
      </dsp:txBody>
      <dsp:txXfrm>
        <a:off x="39" y="1512045"/>
        <a:ext cx="3798093" cy="2355210"/>
      </dsp:txXfrm>
    </dsp:sp>
    <dsp:sp modelId="{E03CCD7B-E166-4CCE-B1DC-64368DA0C1A3}">
      <dsp:nvSpPr>
        <dsp:cNvPr id="0" name=""/>
        <dsp:cNvSpPr/>
      </dsp:nvSpPr>
      <dsp:spPr>
        <a:xfrm>
          <a:off x="4329866" y="14444"/>
          <a:ext cx="3798093" cy="149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l-GR" sz="2000" kern="1200" dirty="0"/>
            <a:t>Ειδικός Στόχος 2 - </a:t>
          </a:r>
          <a:r>
            <a:rPr lang="en-US" sz="2000" kern="1200" dirty="0"/>
            <a:t>Common Visa Policy</a:t>
          </a:r>
          <a:r>
            <a:rPr lang="el-GR" sz="2000" kern="1200" dirty="0"/>
            <a:t> </a:t>
          </a:r>
          <a:endParaRPr lang="en-GB" sz="2000" kern="1200" dirty="0"/>
        </a:p>
      </dsp:txBody>
      <dsp:txXfrm>
        <a:off x="4329866" y="14444"/>
        <a:ext cx="3798093" cy="1497600"/>
      </dsp:txXfrm>
    </dsp:sp>
    <dsp:sp modelId="{2262C628-CDB7-4E85-9BC5-E0CF92D954FA}">
      <dsp:nvSpPr>
        <dsp:cNvPr id="0" name=""/>
        <dsp:cNvSpPr/>
      </dsp:nvSpPr>
      <dsp:spPr>
        <a:xfrm>
          <a:off x="4329866" y="1512045"/>
          <a:ext cx="3798093" cy="235521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l-GR" sz="1800" b="1" kern="1200" dirty="0"/>
            <a:t>Πορεία απόδοσης ειδικού στόχου</a:t>
          </a:r>
          <a:r>
            <a:rPr lang="en-US" sz="1800" b="1" kern="1200" dirty="0"/>
            <a:t>:</a:t>
          </a:r>
          <a:r>
            <a:rPr lang="el-GR" sz="1800" b="1" kern="1200" dirty="0"/>
            <a:t> </a:t>
          </a:r>
          <a:r>
            <a:rPr lang="el-GR" sz="1800" b="0" kern="1200" dirty="0"/>
            <a:t>λιγότερο ικανοποιητική παρά την έγκριση και υλοποίηση δράσεων</a:t>
          </a:r>
          <a:endParaRPr lang="en-GB" sz="1800" b="0" kern="1200" dirty="0"/>
        </a:p>
        <a:p>
          <a:pPr marL="171450" lvl="1" indent="-171450" algn="l" defTabSz="800100">
            <a:lnSpc>
              <a:spcPct val="90000"/>
            </a:lnSpc>
            <a:spcBef>
              <a:spcPct val="0"/>
            </a:spcBef>
            <a:spcAft>
              <a:spcPct val="15000"/>
            </a:spcAft>
            <a:buChar char="•"/>
          </a:pPr>
          <a:r>
            <a:rPr lang="el-GR" sz="1800" b="1" kern="1200" dirty="0"/>
            <a:t>Αποτύπωση τιμών επίτευξης δεικτών &amp; δαπανών</a:t>
          </a:r>
          <a:r>
            <a:rPr lang="en-US" sz="1800" b="1" kern="1200" dirty="0"/>
            <a:t>: </a:t>
          </a:r>
          <a:r>
            <a:rPr lang="el-GR" sz="1800" b="0" kern="1200" dirty="0"/>
            <a:t>περαιτέρω πρόοδος σε επόμενη λογιστική χρήση</a:t>
          </a:r>
          <a:endParaRPr lang="en-GB" sz="1800" b="0" kern="1200" dirty="0"/>
        </a:p>
        <a:p>
          <a:pPr marL="171450" lvl="1" indent="-171450" algn="l" defTabSz="800100">
            <a:lnSpc>
              <a:spcPct val="90000"/>
            </a:lnSpc>
            <a:spcBef>
              <a:spcPct val="0"/>
            </a:spcBef>
            <a:spcAft>
              <a:spcPct val="15000"/>
            </a:spcAft>
            <a:buChar char="•"/>
          </a:pPr>
          <a:endParaRPr lang="en-GB" sz="1800" b="0" kern="1200" dirty="0"/>
        </a:p>
      </dsp:txBody>
      <dsp:txXfrm>
        <a:off x="4329866" y="1512045"/>
        <a:ext cx="3798093" cy="23552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A387F1-19CC-4FD3-AF9C-2C1707EBB823}" type="datetimeFigureOut">
              <a:rPr lang="en-GB" smtClean="0"/>
              <a:t>20/06/2025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62C062-FD17-437E-A20D-7C24217080A4}" type="slidenum">
              <a:rPr lang="en-GB" smtClean="0"/>
              <a:t>‹#›</a:t>
            </a:fld>
            <a:endParaRPr lang="en-GB"/>
          </a:p>
        </p:txBody>
      </p:sp>
    </p:spTree>
    <p:extLst>
      <p:ext uri="{BB962C8B-B14F-4D97-AF65-F5344CB8AC3E}">
        <p14:creationId xmlns:p14="http://schemas.microsoft.com/office/powerpoint/2010/main" val="4117345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62C062-FD17-437E-A20D-7C24217080A4}" type="slidenum">
              <a:rPr lang="en-GB" smtClean="0"/>
              <a:t>2</a:t>
            </a:fld>
            <a:endParaRPr lang="en-GB"/>
          </a:p>
        </p:txBody>
      </p:sp>
    </p:spTree>
    <p:extLst>
      <p:ext uri="{BB962C8B-B14F-4D97-AF65-F5344CB8AC3E}">
        <p14:creationId xmlns:p14="http://schemas.microsoft.com/office/powerpoint/2010/main" val="3966302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CBC3B-3FD2-20D5-02F5-BF1F9B29CB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F8870A-6773-5069-B882-7E06640334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F035D-8898-4229-A7A0-F322469335C8}"/>
              </a:ext>
            </a:extLst>
          </p:cNvPr>
          <p:cNvSpPr>
            <a:spLocks noGrp="1"/>
          </p:cNvSpPr>
          <p:nvPr>
            <p:ph type="body" idx="1"/>
          </p:nvPr>
        </p:nvSpPr>
        <p:spPr/>
        <p:txBody>
          <a:bodyPr/>
          <a:lstStyle/>
          <a:p>
            <a:pPr marL="92075" indent="-92075">
              <a:buFont typeface="Arial" panose="020B0604020202020204" pitchFamily="34" charset="0"/>
              <a:buChar char="•"/>
            </a:pPr>
            <a:endParaRPr lang="en-US" sz="1200" dirty="0">
              <a:solidFill>
                <a:schemeClr val="tx1"/>
              </a:solidFill>
              <a:latin typeface="+mj-lt"/>
            </a:endParaRPr>
          </a:p>
          <a:p>
            <a:endParaRPr lang="en-GB" dirty="0"/>
          </a:p>
        </p:txBody>
      </p:sp>
      <p:sp>
        <p:nvSpPr>
          <p:cNvPr id="4" name="Slide Number Placeholder 3">
            <a:extLst>
              <a:ext uri="{FF2B5EF4-FFF2-40B4-BE49-F238E27FC236}">
                <a16:creationId xmlns:a16="http://schemas.microsoft.com/office/drawing/2014/main" id="{C2C610C6-5027-7A14-F3B6-70B2736ECE15}"/>
              </a:ext>
            </a:extLst>
          </p:cNvPr>
          <p:cNvSpPr>
            <a:spLocks noGrp="1"/>
          </p:cNvSpPr>
          <p:nvPr>
            <p:ph type="sldNum" sz="quarter" idx="5"/>
          </p:nvPr>
        </p:nvSpPr>
        <p:spPr/>
        <p:txBody>
          <a:bodyPr/>
          <a:lstStyle/>
          <a:p>
            <a:fld id="{AB62C062-FD17-437E-A20D-7C24217080A4}" type="slidenum">
              <a:rPr lang="en-GB" smtClean="0"/>
              <a:t>11</a:t>
            </a:fld>
            <a:endParaRPr lang="en-GB"/>
          </a:p>
        </p:txBody>
      </p:sp>
    </p:spTree>
    <p:extLst>
      <p:ext uri="{BB962C8B-B14F-4D97-AF65-F5344CB8AC3E}">
        <p14:creationId xmlns:p14="http://schemas.microsoft.com/office/powerpoint/2010/main" val="197303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600" b="1" u="sng" dirty="0">
                <a:latin typeface="Calibri" panose="020F0502020204030204"/>
              </a:rPr>
              <a:t>Νομικό Πλαίσιο</a:t>
            </a:r>
            <a:endParaRPr lang="el-GR" sz="1600" b="1" dirty="0">
              <a:latin typeface="Calibri" panose="020F0502020204030204"/>
            </a:endParaRPr>
          </a:p>
          <a:p>
            <a:pPr marL="285750" indent="-285750">
              <a:buFont typeface="Arial" panose="020B0604020202020204" pitchFamily="34" charset="0"/>
              <a:buChar char="•"/>
            </a:pPr>
            <a:r>
              <a:rPr lang="el-GR" sz="1200" dirty="0"/>
              <a:t>Άρθρο 41  του Κανονισμού 1060/2021 - </a:t>
            </a:r>
            <a:r>
              <a:rPr lang="en-US" sz="1200" dirty="0"/>
              <a:t>CPR</a:t>
            </a:r>
            <a:r>
              <a:rPr lang="el-GR" sz="1200" dirty="0"/>
              <a:t> </a:t>
            </a:r>
            <a:r>
              <a:rPr lang="en-US" sz="1200" dirty="0"/>
              <a:t>(Common Provisions</a:t>
            </a:r>
            <a:r>
              <a:rPr lang="el-GR" sz="1200" dirty="0"/>
              <a:t> </a:t>
            </a:r>
            <a:r>
              <a:rPr lang="en-US" sz="1200" dirty="0"/>
              <a:t>Regulation)</a:t>
            </a:r>
          </a:p>
          <a:p>
            <a:pPr marL="285750" indent="-285750">
              <a:buFont typeface="Arial" panose="020B0604020202020204" pitchFamily="34" charset="0"/>
              <a:buChar char="•"/>
            </a:pPr>
            <a:r>
              <a:rPr lang="el-GR" sz="1200" dirty="0"/>
              <a:t>Άρθρο 35 του Κανονισμού 2021/1147- ΤΑΜΕ</a:t>
            </a:r>
          </a:p>
          <a:p>
            <a:pPr marL="285750" indent="-285750">
              <a:buFont typeface="Arial" panose="020B0604020202020204" pitchFamily="34" charset="0"/>
              <a:buChar char="•"/>
            </a:pPr>
            <a:r>
              <a:rPr lang="el-GR" sz="1200" dirty="0"/>
              <a:t>Άρθρο 29 του Κανονισμού 2021/1148-ΜΔΣΘ </a:t>
            </a:r>
          </a:p>
          <a:p>
            <a:pPr marL="285750" indent="-285750">
              <a:buFont typeface="Arial" panose="020B0604020202020204" pitchFamily="34" charset="0"/>
              <a:buChar char="•"/>
            </a:pPr>
            <a:r>
              <a:rPr lang="el-GR" sz="1200" dirty="0"/>
              <a:t>Άρθρο 30 του Κανονισμού 2021/1149-ΤΕΑ</a:t>
            </a:r>
            <a:endParaRPr lang="en-US" sz="1200" dirty="0"/>
          </a:p>
          <a:p>
            <a:pPr marL="285750" indent="-285750">
              <a:buFont typeface="Arial" panose="020B0604020202020204" pitchFamily="34" charset="0"/>
              <a:buChar char="•"/>
            </a:pPr>
            <a:endParaRPr lang="en-US" sz="1200" dirty="0"/>
          </a:p>
          <a:p>
            <a:pPr lvl="0">
              <a:buNone/>
            </a:pPr>
            <a:r>
              <a:rPr lang="el-GR" sz="1600" b="1" u="sng" dirty="0">
                <a:latin typeface="Calibri" panose="020F0502020204030204"/>
              </a:rPr>
              <a:t>Στόχοι</a:t>
            </a:r>
            <a:endParaRPr lang="en-US" sz="1600" b="1" dirty="0">
              <a:latin typeface="Calibri" panose="020F0502020204030204"/>
            </a:endParaRPr>
          </a:p>
          <a:p>
            <a:pPr marL="285750" indent="-285750">
              <a:buFont typeface="Arial" panose="020B0604020202020204" pitchFamily="34" charset="0"/>
              <a:buChar char="•"/>
            </a:pPr>
            <a:r>
              <a:rPr lang="el-GR" sz="1200" dirty="0"/>
              <a:t>Παρακολούθηση της ετήσιας προόδου υλοποίησης και επιδόσεων των Εθνικών Προγραμμάτων ΤΑΜΕ, ΜΔΣΘ, ΤΕΑ</a:t>
            </a:r>
            <a:endParaRPr lang="en-US" sz="1200" dirty="0"/>
          </a:p>
          <a:p>
            <a:pPr marL="285750" indent="-285750">
              <a:buFont typeface="Arial" panose="020B0604020202020204" pitchFamily="34" charset="0"/>
              <a:buChar char="•"/>
            </a:pPr>
            <a:r>
              <a:rPr lang="en-US" sz="1200" dirty="0"/>
              <a:t>E</a:t>
            </a:r>
            <a:r>
              <a:rPr lang="el-GR" sz="1200" dirty="0" err="1"/>
              <a:t>νίσχυση</a:t>
            </a:r>
            <a:r>
              <a:rPr lang="el-GR" sz="1200" dirty="0"/>
              <a:t> του </a:t>
            </a:r>
            <a:r>
              <a:rPr lang="en-US" sz="1200" dirty="0"/>
              <a:t>Evidence</a:t>
            </a:r>
            <a:r>
              <a:rPr lang="el-GR" sz="1200" dirty="0"/>
              <a:t>-</a:t>
            </a:r>
            <a:r>
              <a:rPr lang="en-US" sz="1200" dirty="0"/>
              <a:t>Based Policy</a:t>
            </a:r>
            <a:r>
              <a:rPr lang="el-GR" sz="1200" dirty="0"/>
              <a:t> </a:t>
            </a:r>
            <a:r>
              <a:rPr lang="en-US" sz="1200" dirty="0"/>
              <a:t>and Decision Making</a:t>
            </a:r>
            <a:r>
              <a:rPr lang="el-GR" sz="1200" dirty="0"/>
              <a:t> της ΕΕ</a:t>
            </a:r>
            <a:endParaRPr lang="en-US" sz="1200" dirty="0"/>
          </a:p>
          <a:p>
            <a:endParaRPr lang="en-GB" dirty="0"/>
          </a:p>
        </p:txBody>
      </p:sp>
      <p:sp>
        <p:nvSpPr>
          <p:cNvPr id="4" name="Slide Number Placeholder 3"/>
          <p:cNvSpPr>
            <a:spLocks noGrp="1"/>
          </p:cNvSpPr>
          <p:nvPr>
            <p:ph type="sldNum" sz="quarter" idx="5"/>
          </p:nvPr>
        </p:nvSpPr>
        <p:spPr/>
        <p:txBody>
          <a:bodyPr/>
          <a:lstStyle/>
          <a:p>
            <a:fld id="{AB62C062-FD17-437E-A20D-7C24217080A4}" type="slidenum">
              <a:rPr lang="en-GB" smtClean="0"/>
              <a:t>3</a:t>
            </a:fld>
            <a:endParaRPr lang="en-GB"/>
          </a:p>
        </p:txBody>
      </p:sp>
    </p:spTree>
    <p:extLst>
      <p:ext uri="{BB962C8B-B14F-4D97-AF65-F5344CB8AC3E}">
        <p14:creationId xmlns:p14="http://schemas.microsoft.com/office/powerpoint/2010/main" val="1766306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BF713-5578-B5AF-09E9-55E4B41FE8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D0E385-9444-80B2-849D-520045DF52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A2113-981D-4DA2-C79D-DAD23E9316A4}"/>
              </a:ext>
            </a:extLst>
          </p:cNvPr>
          <p:cNvSpPr>
            <a:spLocks noGrp="1"/>
          </p:cNvSpPr>
          <p:nvPr>
            <p:ph type="body" idx="1"/>
          </p:nvPr>
        </p:nvSpPr>
        <p:spPr/>
        <p:txBody>
          <a:bodyPr/>
          <a:lstStyle/>
          <a:p>
            <a:pPr marL="86461">
              <a:spcBef>
                <a:spcPts val="277"/>
              </a:spcBef>
            </a:pPr>
            <a:r>
              <a:rPr lang="el-GR" sz="1200" b="0" dirty="0">
                <a:solidFill>
                  <a:schemeClr val="bg1"/>
                </a:solidFill>
              </a:rPr>
              <a:t>Οι ετήσιες εκθέσεις Επιδόσεων ΤΑΜΕ - ΜΔΣΘ - ΤΕΑ κατατέθηκαν στην Επιτροπή για 1</a:t>
            </a:r>
            <a:r>
              <a:rPr lang="el-GR" sz="1200" b="0" baseline="30000" dirty="0">
                <a:solidFill>
                  <a:schemeClr val="bg1"/>
                </a:solidFill>
              </a:rPr>
              <a:t>η</a:t>
            </a:r>
            <a:r>
              <a:rPr lang="el-GR" sz="1200" b="0" dirty="0">
                <a:solidFill>
                  <a:schemeClr val="bg1"/>
                </a:solidFill>
              </a:rPr>
              <a:t> φορά στις 15 Φεβρουαρίου 2025 μέσω </a:t>
            </a:r>
            <a:r>
              <a:rPr lang="en-US" sz="1200" b="0" dirty="0">
                <a:solidFill>
                  <a:schemeClr val="bg1"/>
                </a:solidFill>
              </a:rPr>
              <a:t>SFC.</a:t>
            </a:r>
            <a:endParaRPr lang="el-GR" sz="1200" b="0" dirty="0">
              <a:solidFill>
                <a:schemeClr val="bg1"/>
              </a:solidFill>
            </a:endParaRPr>
          </a:p>
          <a:p>
            <a:pPr marL="86461">
              <a:spcBef>
                <a:spcPts val="277"/>
              </a:spcBef>
            </a:pPr>
            <a:endParaRPr lang="el-GR" sz="1200" b="0" dirty="0">
              <a:solidFill>
                <a:schemeClr val="bg1"/>
              </a:solidFill>
            </a:endParaRPr>
          </a:p>
          <a:p>
            <a:pPr marL="86461">
              <a:spcBef>
                <a:spcPts val="277"/>
              </a:spcBef>
            </a:pPr>
            <a:r>
              <a:rPr lang="el-GR" sz="1200" b="0" dirty="0">
                <a:solidFill>
                  <a:schemeClr val="bg1"/>
                </a:solidFill>
              </a:rPr>
              <a:t>Μετά από αποστολή παρατηρήσεων από την </a:t>
            </a:r>
            <a:r>
              <a:rPr lang="el-GR" sz="1200" b="0" dirty="0" err="1">
                <a:solidFill>
                  <a:schemeClr val="bg1"/>
                </a:solidFill>
              </a:rPr>
              <a:t>Ευρ</a:t>
            </a:r>
            <a:r>
              <a:rPr lang="el-GR" sz="1200" b="0" dirty="0">
                <a:solidFill>
                  <a:schemeClr val="bg1"/>
                </a:solidFill>
              </a:rPr>
              <a:t>. Επιτροπή, η Δ/Α</a:t>
            </a:r>
            <a:r>
              <a:rPr lang="en-US" sz="1200" b="0" dirty="0">
                <a:solidFill>
                  <a:schemeClr val="bg1"/>
                </a:solidFill>
              </a:rPr>
              <a:t> </a:t>
            </a:r>
            <a:r>
              <a:rPr lang="el-GR" sz="1200" b="0" dirty="0">
                <a:solidFill>
                  <a:schemeClr val="bg1"/>
                </a:solidFill>
              </a:rPr>
              <a:t>θα αποστείλει ξανά τα </a:t>
            </a:r>
            <a:r>
              <a:rPr lang="en-US" sz="1200" b="0" dirty="0">
                <a:solidFill>
                  <a:schemeClr val="bg1"/>
                </a:solidFill>
              </a:rPr>
              <a:t>APRs</a:t>
            </a:r>
            <a:r>
              <a:rPr lang="el-GR" sz="1200" b="0" dirty="0">
                <a:solidFill>
                  <a:schemeClr val="bg1"/>
                </a:solidFill>
              </a:rPr>
              <a:t>,</a:t>
            </a:r>
            <a:r>
              <a:rPr lang="en-US" sz="1200" b="0" dirty="0">
                <a:solidFill>
                  <a:schemeClr val="bg1"/>
                </a:solidFill>
              </a:rPr>
              <a:t> </a:t>
            </a:r>
            <a:r>
              <a:rPr lang="el-GR" sz="1200" b="0" dirty="0">
                <a:solidFill>
                  <a:schemeClr val="bg1"/>
                </a:solidFill>
              </a:rPr>
              <a:t>αφού λάβει την τελική έγκριση της Επιτροπής Παρακολούθησης</a:t>
            </a:r>
          </a:p>
          <a:p>
            <a:pPr marL="0" indent="0">
              <a:buFont typeface="Arial" panose="020B0604020202020204" pitchFamily="34" charset="0"/>
              <a:buNone/>
            </a:pPr>
            <a:endParaRPr lang="en-US" sz="1200" dirty="0">
              <a:solidFill>
                <a:schemeClr val="tx1"/>
              </a:solidFill>
              <a:latin typeface="+mj-lt"/>
            </a:endParaRPr>
          </a:p>
          <a:p>
            <a:endParaRPr lang="en-GB" dirty="0"/>
          </a:p>
        </p:txBody>
      </p:sp>
      <p:sp>
        <p:nvSpPr>
          <p:cNvPr id="4" name="Slide Number Placeholder 3">
            <a:extLst>
              <a:ext uri="{FF2B5EF4-FFF2-40B4-BE49-F238E27FC236}">
                <a16:creationId xmlns:a16="http://schemas.microsoft.com/office/drawing/2014/main" id="{914E1E8A-F377-3702-7EC8-B0A647FDC185}"/>
              </a:ext>
            </a:extLst>
          </p:cNvPr>
          <p:cNvSpPr>
            <a:spLocks noGrp="1"/>
          </p:cNvSpPr>
          <p:nvPr>
            <p:ph type="sldNum" sz="quarter" idx="5"/>
          </p:nvPr>
        </p:nvSpPr>
        <p:spPr/>
        <p:txBody>
          <a:bodyPr/>
          <a:lstStyle/>
          <a:p>
            <a:fld id="{AB62C062-FD17-437E-A20D-7C24217080A4}" type="slidenum">
              <a:rPr lang="en-GB" smtClean="0"/>
              <a:t>4</a:t>
            </a:fld>
            <a:endParaRPr lang="en-GB"/>
          </a:p>
        </p:txBody>
      </p:sp>
    </p:spTree>
    <p:extLst>
      <p:ext uri="{BB962C8B-B14F-4D97-AF65-F5344CB8AC3E}">
        <p14:creationId xmlns:p14="http://schemas.microsoft.com/office/powerpoint/2010/main" val="3428935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5CE09-475D-EA66-3D87-3B2B52F0E8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428120-BCDA-B0E2-6162-AC469C3AC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2B2619-6DBD-DCC9-2760-3956CA065D93}"/>
              </a:ext>
            </a:extLst>
          </p:cNvPr>
          <p:cNvSpPr>
            <a:spLocks noGrp="1"/>
          </p:cNvSpPr>
          <p:nvPr>
            <p:ph type="body" idx="1"/>
          </p:nvPr>
        </p:nvSpPr>
        <p:spPr/>
        <p:txBody>
          <a:bodyPr/>
          <a:lstStyle/>
          <a:p>
            <a:pPr marL="86461">
              <a:spcBef>
                <a:spcPts val="277"/>
              </a:spcBef>
            </a:pPr>
            <a:r>
              <a:rPr lang="el-GR" sz="1200" b="0" dirty="0">
                <a:solidFill>
                  <a:schemeClr val="bg1"/>
                </a:solidFill>
              </a:rPr>
              <a:t>Οι ετήσιες εκθέσεις Επιδόσεων ΤΑΜΕ - ΜΔΣΘ - ΤΕΑ κατατέθηκαν στην Επιτροπή για 1</a:t>
            </a:r>
            <a:r>
              <a:rPr lang="el-GR" sz="1200" b="0" baseline="30000" dirty="0">
                <a:solidFill>
                  <a:schemeClr val="bg1"/>
                </a:solidFill>
              </a:rPr>
              <a:t>η</a:t>
            </a:r>
            <a:r>
              <a:rPr lang="el-GR" sz="1200" b="0" dirty="0">
                <a:solidFill>
                  <a:schemeClr val="bg1"/>
                </a:solidFill>
              </a:rPr>
              <a:t> φορά στις 15 Φεβρουαρίου 2025 μέσω </a:t>
            </a:r>
            <a:r>
              <a:rPr lang="en-US" sz="1200" b="0" dirty="0">
                <a:solidFill>
                  <a:schemeClr val="bg1"/>
                </a:solidFill>
              </a:rPr>
              <a:t>SFC.</a:t>
            </a:r>
            <a:endParaRPr lang="el-GR" sz="1200" b="0" dirty="0">
              <a:solidFill>
                <a:schemeClr val="bg1"/>
              </a:solidFill>
            </a:endParaRPr>
          </a:p>
          <a:p>
            <a:pPr marL="86461">
              <a:spcBef>
                <a:spcPts val="277"/>
              </a:spcBef>
            </a:pPr>
            <a:endParaRPr lang="el-GR" sz="1200" b="0" dirty="0">
              <a:solidFill>
                <a:schemeClr val="bg1"/>
              </a:solidFill>
            </a:endParaRPr>
          </a:p>
          <a:p>
            <a:pPr marL="86461">
              <a:spcBef>
                <a:spcPts val="277"/>
              </a:spcBef>
            </a:pPr>
            <a:r>
              <a:rPr lang="el-GR" sz="1200" b="0" dirty="0">
                <a:solidFill>
                  <a:schemeClr val="bg1"/>
                </a:solidFill>
              </a:rPr>
              <a:t>Μετά από αποστολή παρατηρήσεων από την </a:t>
            </a:r>
            <a:r>
              <a:rPr lang="el-GR" sz="1200" b="0" dirty="0" err="1">
                <a:solidFill>
                  <a:schemeClr val="bg1"/>
                </a:solidFill>
              </a:rPr>
              <a:t>Ευρ</a:t>
            </a:r>
            <a:r>
              <a:rPr lang="el-GR" sz="1200" b="0" dirty="0">
                <a:solidFill>
                  <a:schemeClr val="bg1"/>
                </a:solidFill>
              </a:rPr>
              <a:t>. Επιτροπή, η Δ/Α</a:t>
            </a:r>
            <a:r>
              <a:rPr lang="en-US" sz="1200" b="0" dirty="0">
                <a:solidFill>
                  <a:schemeClr val="bg1"/>
                </a:solidFill>
              </a:rPr>
              <a:t> </a:t>
            </a:r>
            <a:r>
              <a:rPr lang="el-GR" sz="1200" b="0" dirty="0">
                <a:solidFill>
                  <a:schemeClr val="bg1"/>
                </a:solidFill>
              </a:rPr>
              <a:t>θα αποστείλει ξανά τα </a:t>
            </a:r>
            <a:r>
              <a:rPr lang="en-US" sz="1200" b="0" dirty="0">
                <a:solidFill>
                  <a:schemeClr val="bg1"/>
                </a:solidFill>
              </a:rPr>
              <a:t>APRs</a:t>
            </a:r>
            <a:r>
              <a:rPr lang="el-GR" sz="1200" b="0" dirty="0">
                <a:solidFill>
                  <a:schemeClr val="bg1"/>
                </a:solidFill>
              </a:rPr>
              <a:t>,</a:t>
            </a:r>
            <a:r>
              <a:rPr lang="en-US" sz="1200" b="0" dirty="0">
                <a:solidFill>
                  <a:schemeClr val="bg1"/>
                </a:solidFill>
              </a:rPr>
              <a:t> </a:t>
            </a:r>
            <a:r>
              <a:rPr lang="el-GR" sz="1200" b="0" dirty="0">
                <a:solidFill>
                  <a:schemeClr val="bg1"/>
                </a:solidFill>
              </a:rPr>
              <a:t>αφού λάβει την τελική έγκριση της Επιτροπής Παρακολούθησης</a:t>
            </a:r>
          </a:p>
          <a:p>
            <a:pPr marL="0" indent="0">
              <a:buFont typeface="Arial" panose="020B0604020202020204" pitchFamily="34" charset="0"/>
              <a:buNone/>
            </a:pPr>
            <a:endParaRPr lang="en-US" sz="1200" dirty="0">
              <a:solidFill>
                <a:schemeClr val="tx1"/>
              </a:solidFill>
              <a:latin typeface="+mj-lt"/>
            </a:endParaRPr>
          </a:p>
          <a:p>
            <a:endParaRPr lang="en-GB" dirty="0"/>
          </a:p>
        </p:txBody>
      </p:sp>
      <p:sp>
        <p:nvSpPr>
          <p:cNvPr id="4" name="Slide Number Placeholder 3">
            <a:extLst>
              <a:ext uri="{FF2B5EF4-FFF2-40B4-BE49-F238E27FC236}">
                <a16:creationId xmlns:a16="http://schemas.microsoft.com/office/drawing/2014/main" id="{4FEF2BFE-1DC5-9A3A-B1DD-094D0FFC8C6A}"/>
              </a:ext>
            </a:extLst>
          </p:cNvPr>
          <p:cNvSpPr>
            <a:spLocks noGrp="1"/>
          </p:cNvSpPr>
          <p:nvPr>
            <p:ph type="sldNum" sz="quarter" idx="5"/>
          </p:nvPr>
        </p:nvSpPr>
        <p:spPr/>
        <p:txBody>
          <a:bodyPr/>
          <a:lstStyle/>
          <a:p>
            <a:fld id="{AB62C062-FD17-437E-A20D-7C24217080A4}" type="slidenum">
              <a:rPr lang="en-GB" smtClean="0"/>
              <a:t>5</a:t>
            </a:fld>
            <a:endParaRPr lang="en-GB"/>
          </a:p>
        </p:txBody>
      </p:sp>
    </p:spTree>
    <p:extLst>
      <p:ext uri="{BB962C8B-B14F-4D97-AF65-F5344CB8AC3E}">
        <p14:creationId xmlns:p14="http://schemas.microsoft.com/office/powerpoint/2010/main" val="188412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3ABF9-A2A0-B55A-7331-E2DD1072D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49C29-2D14-9D13-08E6-823014A651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B529F8-CACB-E6EC-CA63-0FE7FA4F6DD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t>Κατά την εν λόγω περίοδο ξεκίνησε η υλοποίηση του Προγράμματος, μετά την καθυστερημένη έγκρισή του, με την απόφαση της Επιτροπής </a:t>
            </a:r>
            <a:r>
              <a:rPr lang="el-GR" b="0" i="0" dirty="0">
                <a:highlight>
                  <a:srgbClr val="FFFF00"/>
                </a:highlight>
              </a:rPr>
              <a:t>C(2022)8160/10-11-2022. </a:t>
            </a:r>
            <a:endParaRPr lang="en-US" b="0" i="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t>Συγκεκριμένα εγκρίθηκαν 89 δράσεις με συνολικό προϋπολογισμό 578,159,031.08€ και συνεισφορά από το Ταμείο που ανήλθε σε 433,772,582.69€.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i="0" dirty="0"/>
          </a:p>
          <a:p>
            <a:pPr marL="92075" indent="-92075">
              <a:buFont typeface="Arial" panose="020B0604020202020204" pitchFamily="34" charset="0"/>
              <a:buChar char="•"/>
            </a:pPr>
            <a:r>
              <a:rPr lang="el-GR" sz="1200" b="0" i="0" dirty="0"/>
              <a:t>Μέσω των ανωτέρω  δράσεων, κατά την περίοδο αναφοράς έλαβαν υπηρεσίες υποστήριξης και ενημέρωσης κατά τη διαδικασία Ασύλου 47.813 Πολίτες Τρίτων Χωρών</a:t>
            </a:r>
            <a:r>
              <a:rPr lang="en-US" sz="1200" b="0" i="0" dirty="0"/>
              <a:t>, </a:t>
            </a:r>
            <a:r>
              <a:rPr lang="el-GR" sz="1200" b="0" i="0" dirty="0"/>
              <a:t>ενώ 5.161 ευάλωτα άτομα προσφυγικού πληθυσμού έλαβαν υποστήριξη μέσω υπηρεσιών διερμηνείας. </a:t>
            </a:r>
            <a:endParaRPr lang="el-GR" sz="1200" b="0" i="1" dirty="0"/>
          </a:p>
          <a:p>
            <a:pPr marL="92075" indent="-92075">
              <a:buFont typeface="Arial" panose="020B0604020202020204" pitchFamily="34" charset="0"/>
              <a:buChar char="•"/>
            </a:pPr>
            <a:endParaRPr lang="en-US" sz="1200" dirty="0">
              <a:solidFill>
                <a:schemeClr val="tx1"/>
              </a:solidFill>
              <a:latin typeface="+mj-lt"/>
            </a:endParaRPr>
          </a:p>
          <a:p>
            <a:r>
              <a:rPr lang="el-GR" sz="1200" b="0" i="0" dirty="0"/>
              <a:t>Επίσης ανακαινίστηκαν συνολικά 11.062 θέσεις σε δομές Υποδοχής/Φιλοξενίας μέσω των δράσεων παροχής υπηρεσιών διαχείρισης εγκαταστάσεων (</a:t>
            </a:r>
            <a:r>
              <a:rPr lang="en-US" sz="1200" b="0" i="0" dirty="0"/>
              <a:t>Facilities Management). </a:t>
            </a:r>
            <a:endParaRPr lang="el-GR" sz="1200" b="0" i="1" dirty="0"/>
          </a:p>
          <a:p>
            <a:endParaRPr lang="el-GR" sz="12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i="0" dirty="0"/>
              <a:t>Επιπλέον, δηλώθηκαν ως επωφελούμενοι 50 Ασυνόδευτα Ανήλικα από δράσεις Κέντρων Φιλοξενίας Α/Α. </a:t>
            </a:r>
            <a:endParaRPr lang="el-GR" sz="1200" b="0" i="1" dirty="0"/>
          </a:p>
          <a:p>
            <a:endParaRPr lang="en-GB" dirty="0"/>
          </a:p>
        </p:txBody>
      </p:sp>
      <p:sp>
        <p:nvSpPr>
          <p:cNvPr id="4" name="Slide Number Placeholder 3">
            <a:extLst>
              <a:ext uri="{FF2B5EF4-FFF2-40B4-BE49-F238E27FC236}">
                <a16:creationId xmlns:a16="http://schemas.microsoft.com/office/drawing/2014/main" id="{39510164-BA54-2883-4D93-E80EB5ED4785}"/>
              </a:ext>
            </a:extLst>
          </p:cNvPr>
          <p:cNvSpPr>
            <a:spLocks noGrp="1"/>
          </p:cNvSpPr>
          <p:nvPr>
            <p:ph type="sldNum" sz="quarter" idx="5"/>
          </p:nvPr>
        </p:nvSpPr>
        <p:spPr/>
        <p:txBody>
          <a:bodyPr/>
          <a:lstStyle/>
          <a:p>
            <a:fld id="{AB62C062-FD17-437E-A20D-7C24217080A4}" type="slidenum">
              <a:rPr lang="en-GB" smtClean="0"/>
              <a:t>6</a:t>
            </a:fld>
            <a:endParaRPr lang="en-GB"/>
          </a:p>
        </p:txBody>
      </p:sp>
    </p:spTree>
    <p:extLst>
      <p:ext uri="{BB962C8B-B14F-4D97-AF65-F5344CB8AC3E}">
        <p14:creationId xmlns:p14="http://schemas.microsoft.com/office/powerpoint/2010/main" val="1029879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B6F96-B10B-9FB8-D9AD-97807770B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99D7EB-C746-C2E7-0F5C-D3EE0D2C94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5D88E3-BB93-3754-0E6C-EAAF5183FBF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t>Κατά την εν λόγω περίοδο ξεκίνησε η υλοποίηση του Προγράμματος, μετά την καθυστερημένη έγκρισή του, με την απόφαση της Επιτροπής </a:t>
            </a:r>
            <a:r>
              <a:rPr lang="el-GR" b="0" i="0" dirty="0">
                <a:highlight>
                  <a:srgbClr val="FFFF00"/>
                </a:highlight>
              </a:rPr>
              <a:t>C(2022)8306/15-11-2022. </a:t>
            </a:r>
            <a:endParaRPr lang="en-US" b="0" i="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t>Συγκεκριμένα εγκρίθηκαν 25 δράσεις (από την αρχή της προγραμματικής περιόδου υλοποιούνται συνολικά 34 δράσεις) με συνολικό προϋπολογισμό 782,969,545.96€ και συνεισφορά από το Ταμείο που ανήλθε σε 590,516,997.70€.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i="0" dirty="0"/>
          </a:p>
          <a:p>
            <a:pPr marL="92075" indent="-92075">
              <a:buFont typeface="Arial" panose="020B0604020202020204" pitchFamily="34" charset="0"/>
              <a:buChar char="•"/>
            </a:pPr>
            <a:r>
              <a:rPr lang="el-GR" sz="1200" b="0" i="0" dirty="0"/>
              <a:t>Μέσω των ανωτέρω  δράσεων, κατά την περίοδο αναφοράς ο αριθμός κέντρων υποδοχής και ταυτοποίησης που έλαβαν στήριξη ανήλθε σε 7.</a:t>
            </a:r>
            <a:endParaRPr lang="el-GR" sz="1200" b="0" i="1" dirty="0"/>
          </a:p>
          <a:p>
            <a:pPr marL="92075" indent="-92075">
              <a:buFont typeface="Arial" panose="020B0604020202020204" pitchFamily="34" charset="0"/>
              <a:buChar char="•"/>
            </a:pPr>
            <a:endParaRPr lang="en-US" sz="1200" dirty="0">
              <a:solidFill>
                <a:schemeClr val="tx1"/>
              </a:solidFill>
              <a:latin typeface="+mj-lt"/>
            </a:endParaRPr>
          </a:p>
          <a:p>
            <a:r>
              <a:rPr lang="el-GR" sz="1200" b="0" i="0" dirty="0"/>
              <a:t>Επίσης, παρασχέθηκαν υπηρεσίες φύλαξης και αναβάθμισης εγκαταστάσεων σε 7 κέντρα υποδοχής και ταυτοποίησης, υπηρεσίες διερμηνείας σε 6 κέντρα, ενώ παρασχέθηκαν και υπηρεσίες σίτισης σε διαμένοντες ΠΤΧ σε 7 κέντρα υποδοχής και ταυτοποίησης. </a:t>
            </a:r>
          </a:p>
          <a:p>
            <a:endParaRPr lang="el-GR" sz="12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i="0" dirty="0"/>
              <a:t>Επιπλέον, 95 άτομα συμμετείχαν σε δραστηριότητες κατάρτισης. Τέλος, ο αριθμός λειτουργιών ΤΠ που αναπτύχθηκαν/συντηρήθηκαν/αναβαθμίστηκαν ανέρχεται σε 1. </a:t>
            </a:r>
            <a:endParaRPr lang="el-GR" sz="1200" b="0" i="1" dirty="0"/>
          </a:p>
          <a:p>
            <a:endParaRPr lang="en-GB" dirty="0"/>
          </a:p>
        </p:txBody>
      </p:sp>
      <p:sp>
        <p:nvSpPr>
          <p:cNvPr id="4" name="Slide Number Placeholder 3">
            <a:extLst>
              <a:ext uri="{FF2B5EF4-FFF2-40B4-BE49-F238E27FC236}">
                <a16:creationId xmlns:a16="http://schemas.microsoft.com/office/drawing/2014/main" id="{E03D62CD-D371-75D1-710C-4E2AD8A16AE4}"/>
              </a:ext>
            </a:extLst>
          </p:cNvPr>
          <p:cNvSpPr>
            <a:spLocks noGrp="1"/>
          </p:cNvSpPr>
          <p:nvPr>
            <p:ph type="sldNum" sz="quarter" idx="5"/>
          </p:nvPr>
        </p:nvSpPr>
        <p:spPr/>
        <p:txBody>
          <a:bodyPr/>
          <a:lstStyle/>
          <a:p>
            <a:fld id="{AB62C062-FD17-437E-A20D-7C24217080A4}" type="slidenum">
              <a:rPr lang="en-GB" smtClean="0"/>
              <a:t>7</a:t>
            </a:fld>
            <a:endParaRPr lang="en-GB"/>
          </a:p>
        </p:txBody>
      </p:sp>
    </p:spTree>
    <p:extLst>
      <p:ext uri="{BB962C8B-B14F-4D97-AF65-F5344CB8AC3E}">
        <p14:creationId xmlns:p14="http://schemas.microsoft.com/office/powerpoint/2010/main" val="409312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881F5-A7AC-B556-3C86-EDAAC0F350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BCC1F9-3E8F-EFE3-3CA8-334A9FC4C7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534FD9-9C3A-5872-23DB-7E728768DB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t>Κατά την εν λόγω περίοδο ξεκίνησε η υλοποίηση του Προγράμματος, μετά την καθυστερημένη έγκρισή του, με την απόφαση της Επιτροπής </a:t>
            </a:r>
            <a:r>
              <a:rPr lang="el-GR" b="0" i="0" dirty="0">
                <a:highlight>
                  <a:srgbClr val="FFFF00"/>
                </a:highlight>
              </a:rPr>
              <a:t>C(2022)8306/15-11-2022. </a:t>
            </a:r>
            <a:endParaRPr lang="en-US" b="0" i="0"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b="0" i="0" dirty="0"/>
              <a:t>Συγκεκριμένα εγκρίθηκαν 25 δράσεις (από την αρχή της προγραμματικής περιόδου υλοποιούνται συνολικά 34 δράσεις) με συνολικό προϋπολογισμό 782,969,545.96€ και συνεισφορά από το Ταμείο που ανήλθε σε 590,516,997.70€.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b="0" i="0" dirty="0"/>
          </a:p>
          <a:p>
            <a:pPr marL="92075" indent="-92075">
              <a:buFont typeface="Arial" panose="020B0604020202020204" pitchFamily="34" charset="0"/>
              <a:buChar char="•"/>
            </a:pPr>
            <a:r>
              <a:rPr lang="el-GR" sz="1200" b="0" i="0" dirty="0"/>
              <a:t>Μέσω των ανωτέρω  δράσεων, κατά την περίοδο αναφοράς ο αριθμός κέντρων υποδοχής και ταυτοποίησης που έλαβαν στήριξη ανήλθε σε 7.</a:t>
            </a:r>
            <a:endParaRPr lang="el-GR" sz="1200" b="0" i="1" dirty="0"/>
          </a:p>
          <a:p>
            <a:pPr marL="92075" indent="-92075">
              <a:buFont typeface="Arial" panose="020B0604020202020204" pitchFamily="34" charset="0"/>
              <a:buChar char="•"/>
            </a:pPr>
            <a:endParaRPr lang="en-US" sz="1200" dirty="0">
              <a:solidFill>
                <a:schemeClr val="tx1"/>
              </a:solidFill>
              <a:latin typeface="+mj-lt"/>
            </a:endParaRPr>
          </a:p>
          <a:p>
            <a:r>
              <a:rPr lang="el-GR" sz="1200" b="0" i="0" dirty="0"/>
              <a:t>Επίσης, παρασχέθηκαν υπηρεσίες φύλαξης και αναβάθμισης εγκαταστάσεων σε 7 κέντρα υποδοχής και ταυτοποίησης, υπηρεσίες διερμηνείας σε 6 κέντρα, ενώ παρασχέθηκαν και υπηρεσίες σίτισης σε διαμένοντες ΠΤΧ σε 7 κέντρα υποδοχής και ταυτοποίησης. </a:t>
            </a:r>
          </a:p>
          <a:p>
            <a:endParaRPr lang="el-GR" sz="1200" b="0"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0" i="0" dirty="0"/>
              <a:t>Επιπλέον, 95 άτομα συμμετείχαν σε δραστηριότητες κατάρτισης. Τέλος, ο αριθμός λειτουργιών ΤΠ που αναπτύχθηκαν/συντηρήθηκαν/αναβαθμίστηκαν ανέρχεται σε 1. </a:t>
            </a:r>
            <a:endParaRPr lang="el-GR" sz="1200" b="0" i="1" dirty="0"/>
          </a:p>
          <a:p>
            <a:endParaRPr lang="en-GB" dirty="0"/>
          </a:p>
        </p:txBody>
      </p:sp>
      <p:sp>
        <p:nvSpPr>
          <p:cNvPr id="4" name="Slide Number Placeholder 3">
            <a:extLst>
              <a:ext uri="{FF2B5EF4-FFF2-40B4-BE49-F238E27FC236}">
                <a16:creationId xmlns:a16="http://schemas.microsoft.com/office/drawing/2014/main" id="{86692C71-1836-E932-8129-D244F59B8C04}"/>
              </a:ext>
            </a:extLst>
          </p:cNvPr>
          <p:cNvSpPr>
            <a:spLocks noGrp="1"/>
          </p:cNvSpPr>
          <p:nvPr>
            <p:ph type="sldNum" sz="quarter" idx="5"/>
          </p:nvPr>
        </p:nvSpPr>
        <p:spPr/>
        <p:txBody>
          <a:bodyPr/>
          <a:lstStyle/>
          <a:p>
            <a:fld id="{AB62C062-FD17-437E-A20D-7C24217080A4}" type="slidenum">
              <a:rPr lang="en-GB" smtClean="0"/>
              <a:t>8</a:t>
            </a:fld>
            <a:endParaRPr lang="en-GB"/>
          </a:p>
        </p:txBody>
      </p:sp>
    </p:spTree>
    <p:extLst>
      <p:ext uri="{BB962C8B-B14F-4D97-AF65-F5344CB8AC3E}">
        <p14:creationId xmlns:p14="http://schemas.microsoft.com/office/powerpoint/2010/main" val="3427953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A9F09-63E2-34A0-B784-316C5C7A4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9E935-F002-A591-A73B-C48F347A3A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422AEF-6126-301B-B513-145C4FA367D5}"/>
              </a:ext>
            </a:extLst>
          </p:cNvPr>
          <p:cNvSpPr>
            <a:spLocks noGrp="1"/>
          </p:cNvSpPr>
          <p:nvPr>
            <p:ph type="body" idx="1"/>
          </p:nvPr>
        </p:nvSpPr>
        <p:spPr/>
        <p:txBody>
          <a:bodyPr/>
          <a:lstStyle/>
          <a:p>
            <a:pPr marL="92075" indent="-92075">
              <a:buFont typeface="Arial" panose="020B0604020202020204" pitchFamily="34" charset="0"/>
              <a:buChar char="•"/>
            </a:pPr>
            <a:endParaRPr lang="en-US" sz="1200" dirty="0">
              <a:solidFill>
                <a:schemeClr val="tx1"/>
              </a:solidFill>
              <a:latin typeface="+mj-lt"/>
            </a:endParaRPr>
          </a:p>
          <a:p>
            <a:endParaRPr lang="en-GB" dirty="0"/>
          </a:p>
        </p:txBody>
      </p:sp>
      <p:sp>
        <p:nvSpPr>
          <p:cNvPr id="4" name="Slide Number Placeholder 3">
            <a:extLst>
              <a:ext uri="{FF2B5EF4-FFF2-40B4-BE49-F238E27FC236}">
                <a16:creationId xmlns:a16="http://schemas.microsoft.com/office/drawing/2014/main" id="{960C3E94-37DB-FBFD-251B-7611C551B5BA}"/>
              </a:ext>
            </a:extLst>
          </p:cNvPr>
          <p:cNvSpPr>
            <a:spLocks noGrp="1"/>
          </p:cNvSpPr>
          <p:nvPr>
            <p:ph type="sldNum" sz="quarter" idx="5"/>
          </p:nvPr>
        </p:nvSpPr>
        <p:spPr/>
        <p:txBody>
          <a:bodyPr/>
          <a:lstStyle/>
          <a:p>
            <a:fld id="{AB62C062-FD17-437E-A20D-7C24217080A4}" type="slidenum">
              <a:rPr lang="en-GB" smtClean="0"/>
              <a:t>9</a:t>
            </a:fld>
            <a:endParaRPr lang="en-GB"/>
          </a:p>
        </p:txBody>
      </p:sp>
    </p:spTree>
    <p:extLst>
      <p:ext uri="{BB962C8B-B14F-4D97-AF65-F5344CB8AC3E}">
        <p14:creationId xmlns:p14="http://schemas.microsoft.com/office/powerpoint/2010/main" val="648727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B9C3E-1898-BBE6-69BA-582895359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10796D-9F71-4CFA-6027-F4DEAC9123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22F348-D177-DEA1-702C-681D3E589E3B}"/>
              </a:ext>
            </a:extLst>
          </p:cNvPr>
          <p:cNvSpPr>
            <a:spLocks noGrp="1"/>
          </p:cNvSpPr>
          <p:nvPr>
            <p:ph type="body" idx="1"/>
          </p:nvPr>
        </p:nvSpPr>
        <p:spPr/>
        <p:txBody>
          <a:bodyPr/>
          <a:lstStyle/>
          <a:p>
            <a:pPr marL="92075" indent="-92075">
              <a:buFont typeface="Arial" panose="020B0604020202020204" pitchFamily="34" charset="0"/>
              <a:buChar char="•"/>
            </a:pPr>
            <a:endParaRPr lang="en-US" sz="1200" dirty="0">
              <a:solidFill>
                <a:schemeClr val="tx1"/>
              </a:solidFill>
              <a:latin typeface="+mj-lt"/>
            </a:endParaRPr>
          </a:p>
          <a:p>
            <a:endParaRPr lang="en-GB" dirty="0"/>
          </a:p>
        </p:txBody>
      </p:sp>
      <p:sp>
        <p:nvSpPr>
          <p:cNvPr id="4" name="Slide Number Placeholder 3">
            <a:extLst>
              <a:ext uri="{FF2B5EF4-FFF2-40B4-BE49-F238E27FC236}">
                <a16:creationId xmlns:a16="http://schemas.microsoft.com/office/drawing/2014/main" id="{97A619BC-137B-CDCA-0703-693260AF114A}"/>
              </a:ext>
            </a:extLst>
          </p:cNvPr>
          <p:cNvSpPr>
            <a:spLocks noGrp="1"/>
          </p:cNvSpPr>
          <p:nvPr>
            <p:ph type="sldNum" sz="quarter" idx="5"/>
          </p:nvPr>
        </p:nvSpPr>
        <p:spPr/>
        <p:txBody>
          <a:bodyPr/>
          <a:lstStyle/>
          <a:p>
            <a:fld id="{AB62C062-FD17-437E-A20D-7C24217080A4}" type="slidenum">
              <a:rPr lang="en-GB" smtClean="0"/>
              <a:t>10</a:t>
            </a:fld>
            <a:endParaRPr lang="en-GB"/>
          </a:p>
        </p:txBody>
      </p:sp>
    </p:spTree>
    <p:extLst>
      <p:ext uri="{BB962C8B-B14F-4D97-AF65-F5344CB8AC3E}">
        <p14:creationId xmlns:p14="http://schemas.microsoft.com/office/powerpoint/2010/main" val="1662923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804038-C3A0-468C-A918-725774BD05D4}" type="datetimeFigureOut">
              <a:rPr lang="en-US" smtClean="0"/>
              <a:t>6/20/2025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04038-C3A0-468C-A918-725774BD05D4}" type="datetimeFigureOut">
              <a:rPr lang="en-US" smtClean="0"/>
              <a:t>6/20/2025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04038-C3A0-468C-A918-725774BD05D4}" type="datetimeFigureOut">
              <a:rPr lang="en-US" smtClean="0"/>
              <a:t>6/20/2025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04038-C3A0-468C-A918-725774BD05D4}" type="datetimeFigureOut">
              <a:rPr lang="en-US" smtClean="0"/>
              <a:t>6/20/2025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04038-C3A0-468C-A918-725774BD05D4}" type="datetimeFigureOut">
              <a:rPr lang="en-US" smtClean="0"/>
              <a:t>6/20/2025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C9D6F2A-7020-4CB2-ABB8-0D9895C5A7E9}"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804038-C3A0-468C-A918-725774BD05D4}" type="datetimeFigureOut">
              <a:rPr lang="en-US" smtClean="0"/>
              <a:t>6/20/2025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9D6F2A-7020-4CB2-ABB8-0D9895C5A7E9}"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804038-C3A0-468C-A918-725774BD05D4}" type="datetimeFigureOut">
              <a:rPr lang="en-US" smtClean="0"/>
              <a:t>6/20/2025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C9D6F2A-7020-4CB2-ABB8-0D9895C5A7E9}"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804038-C3A0-468C-A918-725774BD05D4}" type="datetimeFigureOut">
              <a:rPr lang="en-US" smtClean="0"/>
              <a:t>6/20/2025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C9D6F2A-7020-4CB2-ABB8-0D9895C5A7E9}"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04038-C3A0-468C-A918-725774BD05D4}" type="datetimeFigureOut">
              <a:rPr lang="en-US" smtClean="0"/>
              <a:t>6/20/2025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C9D6F2A-7020-4CB2-ABB8-0D9895C5A7E9}"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804038-C3A0-468C-A918-725774BD05D4}" type="datetimeFigureOut">
              <a:rPr lang="en-US" smtClean="0"/>
              <a:t>6/20/2025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9D6F2A-7020-4CB2-ABB8-0D9895C5A7E9}"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804038-C3A0-468C-A918-725774BD05D4}" type="datetimeFigureOut">
              <a:rPr lang="en-US" smtClean="0"/>
              <a:t>6/20/2025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C9D6F2A-7020-4CB2-ABB8-0D9895C5A7E9}"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04038-C3A0-468C-A918-725774BD05D4}" type="datetimeFigureOut">
              <a:rPr lang="en-US" smtClean="0"/>
              <a:t>6/20/2025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D6F2A-7020-4CB2-ABB8-0D9895C5A7E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4.jpeg"/><Relationship Id="rId7" Type="http://schemas.openxmlformats.org/officeDocument/2006/relationships/diagramQuickStyle" Target="../diagrams/quickStyle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7.png"/><Relationship Id="rId9" Type="http://schemas.microsoft.com/office/2007/relationships/diagramDrawing" Target="../diagrams/drawing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jpeg"/><Relationship Id="rId7"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jpe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jpeg"/><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png"/><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4.jpeg"/><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7.png"/><Relationship Id="rId9" Type="http://schemas.microsoft.com/office/2007/relationships/diagramDrawing" Target="../diagrams/drawing5.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jpeg"/><Relationship Id="rId7" Type="http://schemas.openxmlformats.org/officeDocument/2006/relationships/diagramQuickStyle" Target="../diagrams/quickStyle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7.png"/><Relationship Id="rId9"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97FE96-7205-F760-4E4C-954563151BB6}"/>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TextBox 4"/>
          <p:cNvSpPr txBox="1"/>
          <p:nvPr/>
        </p:nvSpPr>
        <p:spPr>
          <a:xfrm>
            <a:off x="219275" y="3913501"/>
            <a:ext cx="8122292" cy="1015663"/>
          </a:xfrm>
          <a:prstGeom prst="rect">
            <a:avLst/>
          </a:prstGeom>
          <a:noFill/>
        </p:spPr>
        <p:txBody>
          <a:bodyPr wrap="square" rtlCol="0">
            <a:spAutoFit/>
          </a:bodyPr>
          <a:lstStyle/>
          <a:p>
            <a:r>
              <a:rPr lang="el-GR" sz="2000" dirty="0">
                <a:solidFill>
                  <a:srgbClr val="7AC343"/>
                </a:solidFill>
                <a:latin typeface="Tahoma" panose="020B0604030504040204" pitchFamily="34" charset="0"/>
                <a:ea typeface="Tahoma" panose="020B0604030504040204" pitchFamily="34" charset="0"/>
                <a:cs typeface="Tahoma" panose="020B0604030504040204" pitchFamily="34" charset="0"/>
              </a:rPr>
              <a:t>Ιούνιος 202</a:t>
            </a:r>
            <a:r>
              <a:rPr lang="en-US" sz="2000" dirty="0">
                <a:solidFill>
                  <a:srgbClr val="7AC343"/>
                </a:solidFill>
                <a:latin typeface="Tahoma" panose="020B0604030504040204" pitchFamily="34" charset="0"/>
                <a:ea typeface="Tahoma" panose="020B0604030504040204" pitchFamily="34" charset="0"/>
                <a:cs typeface="Tahoma" panose="020B0604030504040204" pitchFamily="34" charset="0"/>
              </a:rPr>
              <a:t>5</a:t>
            </a:r>
            <a:r>
              <a:rPr lang="el-GR" sz="2000" dirty="0">
                <a:solidFill>
                  <a:srgbClr val="7AC343"/>
                </a:solidFill>
                <a:latin typeface="Tahoma" panose="020B0604030504040204" pitchFamily="34" charset="0"/>
                <a:ea typeface="Tahoma" panose="020B0604030504040204" pitchFamily="34" charset="0"/>
                <a:cs typeface="Tahoma" panose="020B0604030504040204" pitchFamily="34" charset="0"/>
              </a:rPr>
              <a:t> / Κωνσταντίνος  </a:t>
            </a:r>
            <a:r>
              <a:rPr lang="el-GR" sz="2000" dirty="0" err="1">
                <a:solidFill>
                  <a:srgbClr val="7AC343"/>
                </a:solidFill>
                <a:latin typeface="Tahoma" panose="020B0604030504040204" pitchFamily="34" charset="0"/>
                <a:ea typeface="Tahoma" panose="020B0604030504040204" pitchFamily="34" charset="0"/>
                <a:cs typeface="Tahoma" panose="020B0604030504040204" pitchFamily="34" charset="0"/>
              </a:rPr>
              <a:t>Tσάγκας</a:t>
            </a:r>
            <a:r>
              <a:rPr lang="el-GR" sz="2000" dirty="0">
                <a:solidFill>
                  <a:srgbClr val="7AC343"/>
                </a:solidFill>
                <a:latin typeface="Tahoma" panose="020B0604030504040204" pitchFamily="34" charset="0"/>
                <a:ea typeface="Tahoma" panose="020B0604030504040204" pitchFamily="34" charset="0"/>
                <a:cs typeface="Tahoma" panose="020B0604030504040204" pitchFamily="34" charset="0"/>
              </a:rPr>
              <a:t> / Προϊστάμενος Μονάδα Α1: Συντονισμός</a:t>
            </a:r>
            <a:r>
              <a:rPr lang="en-US" sz="2000" dirty="0">
                <a:solidFill>
                  <a:srgbClr val="7AC343"/>
                </a:solidFill>
                <a:latin typeface="Tahoma" panose="020B0604030504040204" pitchFamily="34" charset="0"/>
                <a:ea typeface="Tahoma" panose="020B0604030504040204" pitchFamily="34" charset="0"/>
                <a:cs typeface="Tahoma" panose="020B0604030504040204" pitchFamily="34" charset="0"/>
              </a:rPr>
              <a:t> </a:t>
            </a:r>
            <a:r>
              <a:rPr lang="el-GR" sz="2000" dirty="0">
                <a:solidFill>
                  <a:srgbClr val="7AC343"/>
                </a:solidFill>
                <a:latin typeface="Tahoma" panose="020B0604030504040204" pitchFamily="34" charset="0"/>
                <a:ea typeface="Tahoma" panose="020B0604030504040204" pitchFamily="34" charset="0"/>
                <a:cs typeface="Tahoma" panose="020B0604030504040204" pitchFamily="34" charset="0"/>
              </a:rPr>
              <a:t>και Σχεδιασμός Προγραμμάτων, ΕΥΣΥΔ ΜΕΥ</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7AC343"/>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7DE3E16A-BF5B-2D33-0F4A-A17A0EF56868}"/>
              </a:ext>
            </a:extLst>
          </p:cNvPr>
          <p:cNvPicPr>
            <a:picLocks noChangeAspect="1"/>
          </p:cNvPicPr>
          <p:nvPr/>
        </p:nvPicPr>
        <p:blipFill>
          <a:blip r:embed="rId3"/>
          <a:stretch>
            <a:fillRect/>
          </a:stretch>
        </p:blipFill>
        <p:spPr>
          <a:xfrm>
            <a:off x="0" y="1725068"/>
            <a:ext cx="7011008" cy="20301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645AE-E035-4EE7-F1CB-05A8AF0970EF}"/>
            </a:ext>
          </a:extLst>
        </p:cNvPr>
        <p:cNvGrpSpPr/>
        <p:nvPr/>
      </p:nvGrpSpPr>
      <p:grpSpPr>
        <a:xfrm>
          <a:off x="0" y="0"/>
          <a:ext cx="0" cy="0"/>
          <a:chOff x="0" y="0"/>
          <a:chExt cx="0" cy="0"/>
        </a:xfrm>
      </p:grpSpPr>
      <p:pic>
        <p:nvPicPr>
          <p:cNvPr id="3" name="Picture 2" descr="A close-up of a blue and green object&#10;&#10;AI-generated content may be incorrect.">
            <a:extLst>
              <a:ext uri="{FF2B5EF4-FFF2-40B4-BE49-F238E27FC236}">
                <a16:creationId xmlns:a16="http://schemas.microsoft.com/office/drawing/2014/main" id="{F26A4CE8-AADB-7DFD-F5A6-71C6CA5B7EDC}"/>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E1FD221-B45E-39E0-AF46-6A5C9365A2EA}"/>
              </a:ext>
            </a:extLst>
          </p:cNvPr>
          <p:cNvSpPr txBox="1"/>
          <p:nvPr/>
        </p:nvSpPr>
        <p:spPr>
          <a:xfrm>
            <a:off x="79370" y="522561"/>
            <a:ext cx="7129150" cy="461665"/>
          </a:xfrm>
          <a:prstGeom prst="rect">
            <a:avLst/>
          </a:prstGeom>
          <a:noFill/>
        </p:spPr>
        <p:txBody>
          <a:bodyPr wrap="square" rtlCol="0">
            <a:spAutoFit/>
          </a:bodyPr>
          <a:lstStyle/>
          <a:p>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Συνολική Πρόοδος Υλοποίησης ΜΔΣΘ 202</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3-2</a:t>
            </a:r>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02</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4</a:t>
            </a:r>
          </a:p>
        </p:txBody>
      </p:sp>
      <p:sp>
        <p:nvSpPr>
          <p:cNvPr id="5" name="TextBox 11">
            <a:extLst>
              <a:ext uri="{FF2B5EF4-FFF2-40B4-BE49-F238E27FC236}">
                <a16:creationId xmlns:a16="http://schemas.microsoft.com/office/drawing/2014/main" id="{392E9334-B2D8-DFA8-39BE-F6A845C9EB86}"/>
              </a:ext>
            </a:extLst>
          </p:cNvPr>
          <p:cNvSpPr txBox="1"/>
          <p:nvPr/>
        </p:nvSpPr>
        <p:spPr>
          <a:xfrm>
            <a:off x="79370" y="1704109"/>
            <a:ext cx="11946375" cy="552524"/>
          </a:xfrm>
          <a:prstGeom prst="rect">
            <a:avLst/>
          </a:prstGeom>
        </p:spPr>
        <p:txBody>
          <a:bodyPr wrap="square" lIns="0" tIns="0" rIns="0" bIns="0" rtlCol="0" anchor="t">
            <a:spAutoFit/>
          </a:bodyPr>
          <a:lstStyle/>
          <a:p>
            <a:pPr marL="285750" indent="-285750" algn="just">
              <a:lnSpc>
                <a:spcPts val="2053"/>
              </a:lnSpc>
              <a:buFont typeface="Arial" panose="020B0604020202020204" pitchFamily="34" charset="0"/>
              <a:buChar char="•"/>
            </a:pPr>
            <a:r>
              <a:rPr lang="el-GR" sz="2400" dirty="0">
                <a:ln w="0"/>
                <a:effectLst>
                  <a:outerShdw blurRad="38100" dist="19050" dir="2700000" algn="tl" rotWithShape="0">
                    <a:schemeClr val="dk1">
                      <a:alpha val="40000"/>
                    </a:schemeClr>
                  </a:outerShdw>
                </a:effectLst>
              </a:rPr>
              <a:t>Η πρόοδος υλοποίησης του BMVI κρίνεται ικανοποιητική. </a:t>
            </a:r>
          </a:p>
          <a:p>
            <a:pPr marL="285750" indent="-285750" algn="just">
              <a:lnSpc>
                <a:spcPts val="2053"/>
              </a:lnSpc>
              <a:buFont typeface="Arial" panose="020B0604020202020204" pitchFamily="34" charset="0"/>
              <a:buChar char="•"/>
            </a:pPr>
            <a:endParaRPr lang="el-GR" sz="2400" dirty="0">
              <a:ln w="0"/>
              <a:effectLst>
                <a:outerShdw blurRad="38100" dist="19050" dir="2700000" algn="tl" rotWithShape="0">
                  <a:schemeClr val="dk1">
                    <a:alpha val="40000"/>
                  </a:schemeClr>
                </a:outerShdw>
              </a:effectLst>
            </a:endParaRPr>
          </a:p>
        </p:txBody>
      </p:sp>
      <p:graphicFrame>
        <p:nvGraphicFramePr>
          <p:cNvPr id="2" name="Diagram 1">
            <a:extLst>
              <a:ext uri="{FF2B5EF4-FFF2-40B4-BE49-F238E27FC236}">
                <a16:creationId xmlns:a16="http://schemas.microsoft.com/office/drawing/2014/main" id="{F32FC3B7-B710-2AE3-C82F-3F88B47F8F5F}"/>
              </a:ext>
            </a:extLst>
          </p:cNvPr>
          <p:cNvGraphicFramePr/>
          <p:nvPr>
            <p:extLst>
              <p:ext uri="{D42A27DB-BD31-4B8C-83A1-F6EECF244321}">
                <p14:modId xmlns:p14="http://schemas.microsoft.com/office/powerpoint/2010/main" val="1204119324"/>
              </p:ext>
            </p:extLst>
          </p:nvPr>
        </p:nvGraphicFramePr>
        <p:xfrm>
          <a:off x="2032000" y="2256633"/>
          <a:ext cx="8128000" cy="38817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615264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AA4A2-11FA-0616-E527-7F31FD7D0534}"/>
            </a:ext>
          </a:extLst>
        </p:cNvPr>
        <p:cNvGrpSpPr/>
        <p:nvPr/>
      </p:nvGrpSpPr>
      <p:grpSpPr>
        <a:xfrm>
          <a:off x="0" y="0"/>
          <a:ext cx="0" cy="0"/>
          <a:chOff x="0" y="0"/>
          <a:chExt cx="0" cy="0"/>
        </a:xfrm>
      </p:grpSpPr>
      <p:pic>
        <p:nvPicPr>
          <p:cNvPr id="3" name="Picture 2" descr="A close-up of a blue and green object&#10;&#10;AI-generated content may be incorrect.">
            <a:extLst>
              <a:ext uri="{FF2B5EF4-FFF2-40B4-BE49-F238E27FC236}">
                <a16:creationId xmlns:a16="http://schemas.microsoft.com/office/drawing/2014/main" id="{6A8994DD-A5D8-E5DF-1A80-CB1E31F83029}"/>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93413485-80EB-09A9-A51D-166A7AAF1849}"/>
              </a:ext>
            </a:extLst>
          </p:cNvPr>
          <p:cNvSpPr txBox="1"/>
          <p:nvPr/>
        </p:nvSpPr>
        <p:spPr>
          <a:xfrm>
            <a:off x="79370" y="522561"/>
            <a:ext cx="7129150" cy="461665"/>
          </a:xfrm>
          <a:prstGeom prst="rect">
            <a:avLst/>
          </a:prstGeom>
          <a:noFill/>
        </p:spPr>
        <p:txBody>
          <a:bodyPr wrap="square" rtlCol="0">
            <a:spAutoFit/>
          </a:bodyPr>
          <a:lstStyle/>
          <a:p>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Συνολική Πρόοδος Υλοποίησης ΤΕΑ 202</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3-2</a:t>
            </a:r>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02</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4</a:t>
            </a:r>
          </a:p>
        </p:txBody>
      </p:sp>
      <p:sp>
        <p:nvSpPr>
          <p:cNvPr id="5" name="TextBox 11">
            <a:extLst>
              <a:ext uri="{FF2B5EF4-FFF2-40B4-BE49-F238E27FC236}">
                <a16:creationId xmlns:a16="http://schemas.microsoft.com/office/drawing/2014/main" id="{56E0CDE1-2573-7B99-4B04-236445125AB3}"/>
              </a:ext>
            </a:extLst>
          </p:cNvPr>
          <p:cNvSpPr txBox="1"/>
          <p:nvPr/>
        </p:nvSpPr>
        <p:spPr>
          <a:xfrm>
            <a:off x="79370" y="1704109"/>
            <a:ext cx="11946375" cy="3784177"/>
          </a:xfrm>
          <a:prstGeom prst="rect">
            <a:avLst/>
          </a:prstGeom>
        </p:spPr>
        <p:txBody>
          <a:bodyPr wrap="square" lIns="0" tIns="0" rIns="0" bIns="0" rtlCol="0" anchor="t">
            <a:spAutoFit/>
          </a:bodyPr>
          <a:lstStyle/>
          <a:p>
            <a:pPr marL="285750" indent="-285750" algn="just">
              <a:lnSpc>
                <a:spcPts val="2053"/>
              </a:lnSpc>
              <a:buFont typeface="Arial" panose="020B0604020202020204" pitchFamily="34" charset="0"/>
              <a:buChar char="•"/>
            </a:pPr>
            <a:r>
              <a:rPr lang="el-GR" sz="2400" dirty="0">
                <a:ln w="0"/>
                <a:effectLst>
                  <a:outerShdw blurRad="38100" dist="19050" dir="2700000" algn="tl" rotWithShape="0">
                    <a:schemeClr val="dk1">
                      <a:alpha val="40000"/>
                    </a:schemeClr>
                  </a:outerShdw>
                </a:effectLst>
              </a:rPr>
              <a:t>Το πρόγραμμα ξεκίνησε να υλοποιείται, ωστόσο το επίπεδο υλοποίησης δράσεων και ο βαθμός απορρόφησης κονδυλίων κινήθηκε σε χαμηλό επίπεδο. </a:t>
            </a:r>
          </a:p>
          <a:p>
            <a:pPr marL="285750" indent="-285750" algn="just">
              <a:lnSpc>
                <a:spcPts val="2053"/>
              </a:lnSpc>
              <a:buFont typeface="Arial" panose="020B0604020202020204" pitchFamily="34" charset="0"/>
              <a:buChar char="•"/>
            </a:pPr>
            <a:endParaRPr lang="el-GR" sz="2400" dirty="0">
              <a:ln w="0"/>
              <a:effectLst>
                <a:outerShdw blurRad="38100" dist="19050" dir="2700000" algn="tl" rotWithShape="0">
                  <a:schemeClr val="dk1">
                    <a:alpha val="40000"/>
                  </a:schemeClr>
                </a:outerShdw>
              </a:effectLst>
            </a:endParaRPr>
          </a:p>
          <a:p>
            <a:pPr marL="285750" indent="-285750" algn="just">
              <a:lnSpc>
                <a:spcPts val="2053"/>
              </a:lnSpc>
              <a:buFont typeface="Arial" panose="020B0604020202020204" pitchFamily="34" charset="0"/>
              <a:buChar char="•"/>
            </a:pPr>
            <a:r>
              <a:rPr lang="el-GR" sz="2400" dirty="0">
                <a:ln w="0"/>
                <a:effectLst>
                  <a:outerShdw blurRad="38100" dist="19050" dir="2700000" algn="tl" rotWithShape="0">
                    <a:schemeClr val="dk1">
                      <a:alpha val="40000"/>
                    </a:schemeClr>
                  </a:outerShdw>
                </a:effectLst>
              </a:rPr>
              <a:t>Αναμένεται περαιτέρω επιτάχυνση της υλοποίησης νέων δράσεων. </a:t>
            </a:r>
          </a:p>
          <a:p>
            <a:pPr marL="285750" indent="-285750" algn="just">
              <a:lnSpc>
                <a:spcPts val="2053"/>
              </a:lnSpc>
              <a:buFont typeface="Arial" panose="020B0604020202020204" pitchFamily="34" charset="0"/>
              <a:buChar char="•"/>
            </a:pPr>
            <a:endParaRPr lang="el-GR" sz="2400" dirty="0">
              <a:ln w="0"/>
              <a:effectLst>
                <a:outerShdw blurRad="38100" dist="19050" dir="2700000" algn="tl" rotWithShape="0">
                  <a:schemeClr val="dk1">
                    <a:alpha val="40000"/>
                  </a:schemeClr>
                </a:outerShdw>
              </a:effectLst>
            </a:endParaRPr>
          </a:p>
          <a:p>
            <a:pPr marL="285750" indent="-285750" algn="just">
              <a:lnSpc>
                <a:spcPts val="2053"/>
              </a:lnSpc>
              <a:buFont typeface="Arial" panose="020B0604020202020204" pitchFamily="34" charset="0"/>
              <a:buChar char="•"/>
            </a:pPr>
            <a:r>
              <a:rPr lang="el-GR" sz="2400" dirty="0">
                <a:ln w="0"/>
                <a:effectLst>
                  <a:outerShdw blurRad="38100" dist="19050" dir="2700000" algn="tl" rotWithShape="0">
                    <a:schemeClr val="dk1">
                      <a:alpha val="40000"/>
                    </a:schemeClr>
                  </a:outerShdw>
                </a:effectLst>
              </a:rPr>
              <a:t>Λόγω καθυστερήσεων στην εκκίνηση υλοποίησης των δράσεων δεν υπήρξε αποτύπωση των τιμών επίτευξης των δεικτών και των δαπανών. </a:t>
            </a:r>
          </a:p>
          <a:p>
            <a:pPr marL="285750" indent="-285750" algn="just">
              <a:lnSpc>
                <a:spcPts val="2053"/>
              </a:lnSpc>
              <a:buFont typeface="Arial" panose="020B0604020202020204" pitchFamily="34" charset="0"/>
              <a:buChar char="•"/>
            </a:pPr>
            <a:endParaRPr lang="el-GR" sz="2400" dirty="0">
              <a:ln w="0"/>
              <a:effectLst>
                <a:outerShdw blurRad="38100" dist="19050" dir="2700000" algn="tl" rotWithShape="0">
                  <a:schemeClr val="dk1">
                    <a:alpha val="40000"/>
                  </a:schemeClr>
                </a:outerShdw>
              </a:effectLst>
            </a:endParaRPr>
          </a:p>
          <a:p>
            <a:pPr marL="285750" indent="-285750" algn="just">
              <a:lnSpc>
                <a:spcPts val="2053"/>
              </a:lnSpc>
              <a:buFont typeface="Arial" panose="020B0604020202020204" pitchFamily="34" charset="0"/>
              <a:buChar char="•"/>
            </a:pPr>
            <a:r>
              <a:rPr lang="el-GR" sz="2400" dirty="0">
                <a:ln w="0"/>
                <a:effectLst>
                  <a:outerShdw blurRad="38100" dist="19050" dir="2700000" algn="tl" rotWithShape="0">
                    <a:schemeClr val="dk1">
                      <a:alpha val="40000"/>
                    </a:schemeClr>
                  </a:outerShdw>
                </a:effectLst>
              </a:rPr>
              <a:t>Οργανώθηκαν από τη Δ/Α τεχνικές και συμβουλευτικές συναντήσεις ενημέρωσης και ανταλλαγής πληροφοριών.</a:t>
            </a:r>
          </a:p>
          <a:p>
            <a:pPr marL="285750" indent="-285750" algn="just">
              <a:lnSpc>
                <a:spcPts val="2053"/>
              </a:lnSpc>
              <a:buFont typeface="Arial" panose="020B0604020202020204" pitchFamily="34" charset="0"/>
              <a:buChar char="•"/>
            </a:pPr>
            <a:endParaRPr lang="el-GR" sz="2400" dirty="0">
              <a:ln w="0"/>
              <a:effectLst>
                <a:outerShdw blurRad="38100" dist="19050" dir="2700000" algn="tl" rotWithShape="0">
                  <a:schemeClr val="dk1">
                    <a:alpha val="40000"/>
                  </a:schemeClr>
                </a:outerShdw>
              </a:effectLst>
            </a:endParaRPr>
          </a:p>
          <a:p>
            <a:pPr marL="285750" indent="-285750" algn="just">
              <a:lnSpc>
                <a:spcPts val="2053"/>
              </a:lnSpc>
              <a:buFont typeface="Arial" panose="020B0604020202020204" pitchFamily="34" charset="0"/>
              <a:buChar char="•"/>
            </a:pPr>
            <a:r>
              <a:rPr lang="el-GR" sz="2400" dirty="0">
                <a:ln w="0"/>
                <a:effectLst>
                  <a:outerShdw blurRad="38100" dist="19050" dir="2700000" algn="tl" rotWithShape="0">
                    <a:schemeClr val="dk1">
                      <a:alpha val="40000"/>
                    </a:schemeClr>
                  </a:outerShdw>
                </a:effectLst>
              </a:rPr>
              <a:t>Παρασχέθηκε υποστήριξη των δικαιούχων μέσω τεχνικής βοήθειας. </a:t>
            </a:r>
            <a:endParaRPr lang="en-GB" sz="2400" dirty="0">
              <a:ln w="0"/>
              <a:effectLst>
                <a:outerShdw blurRad="38100" dist="19050" dir="2700000" algn="tl" rotWithShape="0">
                  <a:schemeClr val="dk1">
                    <a:alpha val="40000"/>
                  </a:schemeClr>
                </a:outerShdw>
              </a:effectLst>
            </a:endParaRPr>
          </a:p>
          <a:p>
            <a:pPr marL="285750" indent="-285750" algn="just">
              <a:lnSpc>
                <a:spcPts val="2053"/>
              </a:lnSpc>
              <a:buFont typeface="Arial" panose="020B0604020202020204" pitchFamily="34" charset="0"/>
              <a:buChar char="•"/>
            </a:pPr>
            <a:endParaRPr lang="en-US" sz="2400" dirty="0">
              <a:ln w="0"/>
              <a:effectLst>
                <a:outerShdw blurRad="38100" dist="19050" dir="2700000" algn="tl" rotWithShape="0">
                  <a:schemeClr val="dk1">
                    <a:alpha val="40000"/>
                  </a:schemeClr>
                </a:outerShdw>
              </a:effectLst>
            </a:endParaRPr>
          </a:p>
          <a:p>
            <a:pPr marL="285750" indent="-285750" algn="just">
              <a:lnSpc>
                <a:spcPts val="2053"/>
              </a:lnSpc>
              <a:buFont typeface="Arial" panose="020B0604020202020204" pitchFamily="34" charset="0"/>
              <a:buChar char="•"/>
            </a:pPr>
            <a:endParaRPr lang="el-GR" sz="2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81677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55C7AB-4F51-64DD-8BBB-7A64E926182B}"/>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TextBox 3"/>
          <p:cNvSpPr txBox="1"/>
          <p:nvPr/>
        </p:nvSpPr>
        <p:spPr>
          <a:xfrm>
            <a:off x="2970513" y="3866478"/>
            <a:ext cx="625097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a:noFill/>
                </a:ln>
                <a:solidFill>
                  <a:srgbClr val="423997"/>
                </a:solidFill>
                <a:effectLst/>
                <a:uLnTx/>
                <a:uFillTx/>
                <a:latin typeface="Tahoma" panose="020B0604030504040204" pitchFamily="34" charset="0"/>
                <a:ea typeface="Tahoma" panose="020B0604030504040204" pitchFamily="34" charset="0"/>
                <a:cs typeface="Tahoma" panose="020B0604030504040204" pitchFamily="34" charset="0"/>
              </a:rPr>
              <a:t>Ευχαριστούμε πολύ</a:t>
            </a:r>
            <a:endParaRPr kumimoji="0" lang="en-US" sz="2800" b="1" i="0" u="none" strike="noStrike" kern="1200" cap="none" spc="0" normalizeH="0" baseline="0" noProof="0" dirty="0">
              <a:ln>
                <a:noFill/>
              </a:ln>
              <a:solidFill>
                <a:srgbClr val="42399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green background with white lines&#10;&#10;AI-generated content may be incorrect.">
            <a:extLst>
              <a:ext uri="{FF2B5EF4-FFF2-40B4-BE49-F238E27FC236}">
                <a16:creationId xmlns:a16="http://schemas.microsoft.com/office/drawing/2014/main" id="{83671E0E-8B42-069C-BAC6-AA4F84CD26BE}"/>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0EF9A44-F0E7-E0E6-EA0B-E213092A2C65}"/>
              </a:ext>
            </a:extLst>
          </p:cNvPr>
          <p:cNvSpPr txBox="1"/>
          <p:nvPr/>
        </p:nvSpPr>
        <p:spPr>
          <a:xfrm>
            <a:off x="331692" y="1156755"/>
            <a:ext cx="9525002" cy="5326138"/>
          </a:xfrm>
          <a:prstGeom prst="rect">
            <a:avLst/>
          </a:prstGeom>
          <a:noFill/>
        </p:spPr>
        <p:txBody>
          <a:bodyPr wrap="square" rtlCol="0">
            <a:spAutoFit/>
          </a:bodyPr>
          <a:lstStyle/>
          <a:p>
            <a:pPr marL="914400" lvl="1" indent="-457200" defTabSz="914400">
              <a:lnSpc>
                <a:spcPct val="150000"/>
              </a:lnSpc>
              <a:buFont typeface="Arial" panose="020B0604020202020204" pitchFamily="34" charset="0"/>
              <a:buChar char="•"/>
            </a:pPr>
            <a:r>
              <a:rPr lang="el-GR" sz="2000" b="1" dirty="0">
                <a:solidFill>
                  <a:srgbClr val="FFFFFF"/>
                </a:solidFill>
                <a:latin typeface="Calibri (Body)"/>
              </a:rPr>
              <a:t>Νομικό Πλαίσιο – Στόχοι Ετήσιων Εκθέσεων Επίδοσης </a:t>
            </a:r>
          </a:p>
          <a:p>
            <a:pPr marL="914400" lvl="1" indent="-457200" defTabSz="914400">
              <a:lnSpc>
                <a:spcPct val="150000"/>
              </a:lnSpc>
              <a:buFont typeface="Arial" panose="020B0604020202020204" pitchFamily="34" charset="0"/>
              <a:buChar char="•"/>
            </a:pPr>
            <a:r>
              <a:rPr lang="el-GR" sz="2000" b="1" dirty="0">
                <a:solidFill>
                  <a:srgbClr val="FFFFFF"/>
                </a:solidFill>
                <a:latin typeface="Calibri (Body)"/>
              </a:rPr>
              <a:t>Περιεχόμενα Ετήσιων Εκθέσεων Επίδοσης </a:t>
            </a:r>
          </a:p>
          <a:p>
            <a:pPr marL="914400" lvl="1" indent="-457200">
              <a:lnSpc>
                <a:spcPct val="150000"/>
              </a:lnSpc>
              <a:buFont typeface="Arial" panose="020B0604020202020204" pitchFamily="34" charset="0"/>
              <a:buChar char="•"/>
            </a:pPr>
            <a:r>
              <a:rPr lang="el-GR" sz="2000" b="1" dirty="0">
                <a:solidFill>
                  <a:srgbClr val="FFFFFF"/>
                </a:solidFill>
                <a:latin typeface="Calibri (Body)"/>
              </a:rPr>
              <a:t>Χρονοδιάγραμμα </a:t>
            </a:r>
            <a:r>
              <a:rPr lang="en-US" sz="2000" b="1" dirty="0">
                <a:solidFill>
                  <a:srgbClr val="FFFFFF"/>
                </a:solidFill>
                <a:latin typeface="Calibri (Body)"/>
              </a:rPr>
              <a:t>E</a:t>
            </a:r>
            <a:r>
              <a:rPr lang="el-GR" sz="2000" b="1" dirty="0" err="1">
                <a:solidFill>
                  <a:srgbClr val="FFFFFF"/>
                </a:solidFill>
                <a:latin typeface="Calibri (Body)"/>
              </a:rPr>
              <a:t>τήσιων</a:t>
            </a:r>
            <a:r>
              <a:rPr lang="el-GR" sz="2000" b="1" dirty="0">
                <a:solidFill>
                  <a:srgbClr val="FFFFFF"/>
                </a:solidFill>
                <a:latin typeface="Calibri (Body)"/>
              </a:rPr>
              <a:t> Εκθέσεων Επίδοσης 2023-2024 </a:t>
            </a:r>
          </a:p>
          <a:p>
            <a:pPr marL="914400" lvl="1" indent="-457200" defTabSz="914400">
              <a:lnSpc>
                <a:spcPct val="150000"/>
              </a:lnSpc>
              <a:buFont typeface="Arial" panose="020B0604020202020204" pitchFamily="34" charset="0"/>
              <a:buChar char="•"/>
            </a:pPr>
            <a:r>
              <a:rPr kumimoji="0" lang="el-GR" sz="2000" b="1" i="0" u="none" strike="noStrike" kern="1200" cap="none" spc="0" normalizeH="0" baseline="0" noProof="0" dirty="0">
                <a:ln>
                  <a:noFill/>
                </a:ln>
                <a:solidFill>
                  <a:srgbClr val="FFFFFF"/>
                </a:solidFill>
                <a:effectLst/>
                <a:uLnTx/>
                <a:uFillTx/>
                <a:latin typeface="Calibri (Body)"/>
              </a:rPr>
              <a:t>Πρόοδος Υλοποίησης ΤΑΜΕ 2023-2024</a:t>
            </a:r>
          </a:p>
          <a:p>
            <a:pPr marL="914400" lvl="1" indent="-457200" defTabSz="914400">
              <a:lnSpc>
                <a:spcPct val="150000"/>
              </a:lnSpc>
              <a:buFont typeface="Arial" panose="020B0604020202020204" pitchFamily="34" charset="0"/>
              <a:buChar char="•"/>
            </a:pPr>
            <a:r>
              <a:rPr lang="el-GR" sz="2000" b="1" dirty="0">
                <a:solidFill>
                  <a:srgbClr val="FFFFFF"/>
                </a:solidFill>
                <a:latin typeface="Calibri (Body)"/>
              </a:rPr>
              <a:t>Πρόοδος Υλοποίησης ΜΔΣΘ 2023-2024</a:t>
            </a:r>
          </a:p>
          <a:p>
            <a:pPr marL="914400" lvl="1" indent="-457200" defTabSz="914400">
              <a:lnSpc>
                <a:spcPct val="150000"/>
              </a:lnSpc>
              <a:buFont typeface="Arial" panose="020B0604020202020204" pitchFamily="34" charset="0"/>
              <a:buChar char="•"/>
            </a:pPr>
            <a:r>
              <a:rPr lang="el-GR" sz="2000" b="1" dirty="0">
                <a:solidFill>
                  <a:srgbClr val="FFFFFF"/>
                </a:solidFill>
                <a:latin typeface="Calibri (Body)"/>
              </a:rPr>
              <a:t>Πρόοδος Υλοποίησης ΤΕΑ 2023-2024</a:t>
            </a:r>
          </a:p>
          <a:p>
            <a:pPr marL="914400" lvl="1" indent="-457200">
              <a:lnSpc>
                <a:spcPct val="150000"/>
              </a:lnSpc>
              <a:buFont typeface="Arial" panose="020B0604020202020204" pitchFamily="34" charset="0"/>
              <a:buChar char="•"/>
            </a:pPr>
            <a:r>
              <a:rPr lang="el-GR" sz="2000" b="1" dirty="0">
                <a:solidFill>
                  <a:srgbClr val="FFFFFF"/>
                </a:solidFill>
                <a:latin typeface="Calibri (Body)"/>
              </a:rPr>
              <a:t>Συνολική Πρόοδος Υλοποίησης Εθνικών Προγραμμάτων ΤΑΜΕΥ 2023-2024</a:t>
            </a:r>
          </a:p>
          <a:p>
            <a:pPr marL="914400" lvl="1" indent="-457200">
              <a:lnSpc>
                <a:spcPct val="150000"/>
              </a:lnSpc>
              <a:buFont typeface="Arial" panose="020B0604020202020204" pitchFamily="34" charset="0"/>
              <a:buChar char="•"/>
            </a:pPr>
            <a:endParaRPr lang="el-GR" b="1" dirty="0">
              <a:solidFill>
                <a:srgbClr val="FFFFFF"/>
              </a:solidFill>
              <a:latin typeface="Calibri (Body)"/>
            </a:endParaRPr>
          </a:p>
          <a:p>
            <a:pPr marL="457200" marR="0" lvl="0" indent="-457200" algn="l" defTabSz="914400" rtl="0" eaLnBrk="1" fontAlgn="auto" latinLnBrk="0" hangingPunct="1">
              <a:lnSpc>
                <a:spcPct val="150000"/>
              </a:lnSpc>
              <a:spcBef>
                <a:spcPts val="0"/>
              </a:spcBef>
              <a:spcAft>
                <a:spcPts val="0"/>
              </a:spcAft>
              <a:buClrTx/>
              <a:buSzTx/>
              <a:buAutoNum type="arabicPeriod" startAt="2"/>
              <a:tabLst/>
              <a:defRPr/>
            </a:pPr>
            <a:endParaRPr kumimoji="0" lang="en-US" sz="2400" b="1" i="0" u="none" strike="noStrike" kern="1200" cap="none" spc="0" normalizeH="0" baseline="0" noProof="0" dirty="0">
              <a:ln>
                <a:noFill/>
              </a:ln>
              <a:solidFill>
                <a:srgbClr val="FFFFFF"/>
              </a:solidFill>
              <a:effectLst/>
              <a:uLnTx/>
              <a:uFillTx/>
              <a:latin typeface="Calibri (Body)"/>
              <a:ea typeface="+mn-ea"/>
              <a:cs typeface="+mn-cs"/>
            </a:endParaRPr>
          </a:p>
          <a:p>
            <a:pPr marR="0" lvl="0" algn="l" defTabSz="914400" rtl="0" eaLnBrk="1" fontAlgn="auto" latinLnBrk="0" hangingPunct="1">
              <a:lnSpc>
                <a:spcPct val="150000"/>
              </a:lnSpc>
              <a:spcBef>
                <a:spcPts val="0"/>
              </a:spcBef>
              <a:spcAft>
                <a:spcPts val="0"/>
              </a:spcAft>
              <a:buClrTx/>
              <a:buSzTx/>
              <a:tabLst/>
              <a:defRPr/>
            </a:pPr>
            <a:endParaRPr kumimoji="0" lang="el-GR" sz="2400" b="1" i="0" u="none" strike="noStrike" kern="1200" cap="none" spc="0" normalizeH="0" baseline="0" noProof="0" dirty="0">
              <a:ln>
                <a:noFill/>
              </a:ln>
              <a:solidFill>
                <a:srgbClr val="FFFFFF"/>
              </a:solidFill>
              <a:effectLst/>
              <a:uLnTx/>
              <a:uFillTx/>
              <a:latin typeface="Calibri (Body)"/>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TextBox 4">
            <a:extLst>
              <a:ext uri="{FF2B5EF4-FFF2-40B4-BE49-F238E27FC236}">
                <a16:creationId xmlns:a16="http://schemas.microsoft.com/office/drawing/2014/main" id="{6BF7C915-6A38-3D86-2FD6-B2A8BE8B0AD0}"/>
              </a:ext>
            </a:extLst>
          </p:cNvPr>
          <p:cNvSpPr txBox="1"/>
          <p:nvPr/>
        </p:nvSpPr>
        <p:spPr>
          <a:xfrm>
            <a:off x="331692" y="549874"/>
            <a:ext cx="612058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2800" b="1" i="0" u="none" strike="noStrike" kern="1200" cap="none" spc="0" normalizeH="0" baseline="0" noProof="0" dirty="0">
                <a:ln w="22225">
                  <a:noFill/>
                  <a:prstDash val="solid"/>
                </a:ln>
                <a:solidFill>
                  <a:srgbClr val="FFFFFF"/>
                </a:solidFill>
                <a:effectLst/>
                <a:uLnTx/>
                <a:uFillTx/>
                <a:latin typeface="Calibri"/>
                <a:ea typeface="+mn-ea"/>
                <a:cs typeface="Aharoni" panose="020B0604020202020204" pitchFamily="2" charset="-79"/>
              </a:rPr>
              <a:t>Περιεχόμενα</a:t>
            </a:r>
            <a:r>
              <a:rPr kumimoji="0" lang="en-US" sz="2800" b="1" i="0" u="none" strike="noStrike" kern="1200" cap="none" spc="0" normalizeH="0" baseline="0" noProof="0" dirty="0">
                <a:ln w="22225">
                  <a:noFill/>
                  <a:prstDash val="solid"/>
                </a:ln>
                <a:solidFill>
                  <a:srgbClr val="FFFFFF"/>
                </a:solidFill>
                <a:effectLst/>
                <a:uLnTx/>
                <a:uFillTx/>
                <a:latin typeface="Calibri"/>
                <a:ea typeface="+mn-ea"/>
                <a:cs typeface="Aharoni" panose="020B0604020202020204" pitchFamily="2" charset="-79"/>
              </a:rPr>
              <a:t> </a:t>
            </a:r>
            <a:r>
              <a:rPr kumimoji="0" lang="el-GR" sz="2800" b="1" i="0" u="none" strike="noStrike" kern="1200" cap="none" spc="0" normalizeH="0" baseline="0" noProof="0" dirty="0">
                <a:ln w="22225">
                  <a:noFill/>
                  <a:prstDash val="solid"/>
                </a:ln>
                <a:solidFill>
                  <a:srgbClr val="FFFFFF"/>
                </a:solidFill>
                <a:effectLst/>
                <a:uLnTx/>
                <a:uFillTx/>
                <a:latin typeface="Calibri"/>
                <a:ea typeface="+mn-ea"/>
                <a:cs typeface="Aharoni" panose="020B0604020202020204" pitchFamily="2" charset="-79"/>
              </a:rPr>
              <a:t>Παρουσίασης</a:t>
            </a:r>
            <a:endParaRPr kumimoji="0" lang="en-US" sz="2800" b="1" i="0" u="none" strike="noStrike" kern="1200" cap="none" spc="0" normalizeH="0" baseline="0" noProof="0" dirty="0">
              <a:ln w="22225">
                <a:noFill/>
                <a:prstDash val="solid"/>
              </a:ln>
              <a:solidFill>
                <a:srgbClr val="FFFFFF"/>
              </a:solidFill>
              <a:effectLst/>
              <a:uLnTx/>
              <a:uFillTx/>
              <a:latin typeface="Calibri"/>
              <a:ea typeface="+mn-ea"/>
              <a:cs typeface="Aharoni" panose="020B0604020202020204" pitchFamily="2" charset="-79"/>
            </a:endParaRPr>
          </a:p>
        </p:txBody>
      </p:sp>
    </p:spTree>
    <p:extLst>
      <p:ext uri="{BB962C8B-B14F-4D97-AF65-F5344CB8AC3E}">
        <p14:creationId xmlns:p14="http://schemas.microsoft.com/office/powerpoint/2010/main" val="3077509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up of a blue and green object&#10;&#10;AI-generated content may be incorrect.">
            <a:extLst>
              <a:ext uri="{FF2B5EF4-FFF2-40B4-BE49-F238E27FC236}">
                <a16:creationId xmlns:a16="http://schemas.microsoft.com/office/drawing/2014/main" id="{EDA0B407-FE2B-9C10-BA92-60BC2BFA06E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Graphic 2"/>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75726" y="1991060"/>
            <a:ext cx="1196694" cy="1431942"/>
          </a:xfrm>
          <a:prstGeom prst="rect">
            <a:avLst/>
          </a:prstGeom>
        </p:spPr>
      </p:pic>
      <p:sp>
        <p:nvSpPr>
          <p:cNvPr id="4" name="TextBox 3"/>
          <p:cNvSpPr txBox="1"/>
          <p:nvPr/>
        </p:nvSpPr>
        <p:spPr>
          <a:xfrm>
            <a:off x="0" y="521572"/>
            <a:ext cx="9684774" cy="461665"/>
          </a:xfrm>
          <a:prstGeom prst="rect">
            <a:avLst/>
          </a:prstGeom>
          <a:noFill/>
        </p:spPr>
        <p:txBody>
          <a:bodyPr wrap="square" rtlCol="0">
            <a:spAutoFit/>
          </a:bodyPr>
          <a:lstStyle/>
          <a:p>
            <a:r>
              <a:rPr lang="el-GR" sz="2400" b="1" dirty="0">
                <a:ln w="22225">
                  <a:noFill/>
                  <a:prstDash val="solid"/>
                </a:ln>
                <a:blipFill dpi="0" rotWithShape="1">
                  <a:blip r:embed="rId6">
                    <a:extLst>
                      <a:ext uri="{28A0092B-C50C-407E-A947-70E740481C1C}">
                        <a14:useLocalDpi xmlns:a14="http://schemas.microsoft.com/office/drawing/2010/main" val="0"/>
                      </a:ext>
                    </a:extLst>
                  </a:blip>
                  <a:srcRect/>
                  <a:stretch>
                    <a:fillRect/>
                  </a:stretch>
                </a:blipFill>
                <a:cs typeface="Aharoni" panose="020B0604020202020204" pitchFamily="2" charset="-79"/>
              </a:rPr>
              <a:t>Νομικό Πλαίσιο και Στόχοι Ετήσιων Εκθέσεων Επίδοσης</a:t>
            </a:r>
          </a:p>
        </p:txBody>
      </p:sp>
      <p:pic>
        <p:nvPicPr>
          <p:cNvPr id="10" name="Graphic 9"/>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14992" y="2047584"/>
            <a:ext cx="60292" cy="1318895"/>
          </a:xfrm>
          <a:prstGeom prst="rect">
            <a:avLst/>
          </a:prstGeom>
        </p:spPr>
      </p:pic>
      <p:sp>
        <p:nvSpPr>
          <p:cNvPr id="12" name="TextBox 11"/>
          <p:cNvSpPr txBox="1"/>
          <p:nvPr/>
        </p:nvSpPr>
        <p:spPr>
          <a:xfrm>
            <a:off x="3295868" y="1681317"/>
            <a:ext cx="8601164" cy="1692771"/>
          </a:xfrm>
          <a:prstGeom prst="rect">
            <a:avLst/>
          </a:prstGeom>
          <a:noFill/>
        </p:spPr>
        <p:txBody>
          <a:bodyPr wrap="square">
            <a:spAutoFit/>
          </a:bodyPr>
          <a:lstStyle/>
          <a:p>
            <a:r>
              <a:rPr lang="el-GR" sz="2400" b="1" dirty="0">
                <a:solidFill>
                  <a:srgbClr val="423997"/>
                </a:solidFill>
                <a:ea typeface="Tahoma" panose="020B0604030504040204" pitchFamily="34" charset="0"/>
                <a:cs typeface="Tahoma" panose="020B0604030504040204" pitchFamily="34" charset="0"/>
              </a:rPr>
              <a:t>Νομικό Πλαίσιο</a:t>
            </a:r>
          </a:p>
          <a:p>
            <a:pPr marL="285750" indent="-285750">
              <a:buFont typeface="Arial" panose="020B0604020202020204" pitchFamily="34" charset="0"/>
              <a:buChar char="•"/>
            </a:pPr>
            <a:r>
              <a:rPr lang="el-GR" sz="2000" dirty="0"/>
              <a:t>Άρθρο 41  του Κανονισμού 1060/2021 - </a:t>
            </a:r>
            <a:r>
              <a:rPr lang="en-US" sz="2000" dirty="0"/>
              <a:t>CPR</a:t>
            </a:r>
            <a:r>
              <a:rPr lang="el-GR" sz="2000" dirty="0"/>
              <a:t> </a:t>
            </a:r>
            <a:r>
              <a:rPr lang="en-US" sz="2000" dirty="0"/>
              <a:t>(Common Provisions</a:t>
            </a:r>
            <a:r>
              <a:rPr lang="el-GR" sz="2000" dirty="0"/>
              <a:t> </a:t>
            </a:r>
            <a:r>
              <a:rPr lang="en-US" sz="2000" dirty="0"/>
              <a:t>Regulation)</a:t>
            </a:r>
          </a:p>
          <a:p>
            <a:pPr marL="285750" indent="-285750">
              <a:buFont typeface="Arial" panose="020B0604020202020204" pitchFamily="34" charset="0"/>
              <a:buChar char="•"/>
            </a:pPr>
            <a:r>
              <a:rPr lang="el-GR" sz="2000" dirty="0"/>
              <a:t>Άρθρο 35 του Κανονισμού 2021/1147- ΤΑΜΕ</a:t>
            </a:r>
          </a:p>
          <a:p>
            <a:pPr marL="285750" indent="-285750">
              <a:buFont typeface="Arial" panose="020B0604020202020204" pitchFamily="34" charset="0"/>
              <a:buChar char="•"/>
            </a:pPr>
            <a:r>
              <a:rPr lang="el-GR" sz="2000" dirty="0"/>
              <a:t>Άρθρο 29 του Κανονισμού 2021/1148-ΜΔΣΘ </a:t>
            </a:r>
          </a:p>
          <a:p>
            <a:pPr marL="285750" indent="-285750">
              <a:buFont typeface="Arial" panose="020B0604020202020204" pitchFamily="34" charset="0"/>
              <a:buChar char="•"/>
            </a:pPr>
            <a:r>
              <a:rPr lang="el-GR" sz="2000" dirty="0"/>
              <a:t>Άρθρο 30 του Κανονισμού 2021/1149-ΤΕΑ</a:t>
            </a:r>
          </a:p>
        </p:txBody>
      </p:sp>
      <p:pic>
        <p:nvPicPr>
          <p:cNvPr id="17" name="Graphic 16"/>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14992" y="3968476"/>
            <a:ext cx="60292" cy="1318895"/>
          </a:xfrm>
          <a:prstGeom prst="rect">
            <a:avLst/>
          </a:prstGeom>
        </p:spPr>
      </p:pic>
      <p:sp>
        <p:nvSpPr>
          <p:cNvPr id="18" name="TextBox 17"/>
          <p:cNvSpPr txBox="1"/>
          <p:nvPr/>
        </p:nvSpPr>
        <p:spPr>
          <a:xfrm>
            <a:off x="3295869" y="3968477"/>
            <a:ext cx="8473344" cy="1692771"/>
          </a:xfrm>
          <a:prstGeom prst="rect">
            <a:avLst/>
          </a:prstGeom>
          <a:noFill/>
        </p:spPr>
        <p:txBody>
          <a:bodyPr wrap="square">
            <a:spAutoFit/>
          </a:bodyPr>
          <a:lstStyle/>
          <a:p>
            <a:pPr lvl="0">
              <a:buNone/>
            </a:pPr>
            <a:r>
              <a:rPr lang="el-GR" sz="2400" b="1" dirty="0">
                <a:solidFill>
                  <a:srgbClr val="423997"/>
                </a:solidFill>
                <a:ea typeface="Tahoma" panose="020B0604030504040204" pitchFamily="34" charset="0"/>
                <a:cs typeface="Tahoma" panose="020B0604030504040204" pitchFamily="34" charset="0"/>
              </a:rPr>
              <a:t>Στόχοι</a:t>
            </a:r>
            <a:endParaRPr lang="en-US" sz="2400" b="1" dirty="0">
              <a:solidFill>
                <a:srgbClr val="423997"/>
              </a:solidFill>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l-GR" sz="2000" dirty="0"/>
              <a:t>Παρακολούθηση της ετήσιας προόδου υλοποίησης και επιδόσεων των Εθνικών Προγραμμάτων ΤΑΜΕ, ΜΔΣΘ, ΤΕΑ</a:t>
            </a:r>
            <a:endParaRPr lang="en-US" sz="2000" dirty="0"/>
          </a:p>
          <a:p>
            <a:pPr marL="285750" indent="-285750">
              <a:buFont typeface="Arial" panose="020B0604020202020204" pitchFamily="34" charset="0"/>
              <a:buChar char="•"/>
            </a:pPr>
            <a:r>
              <a:rPr lang="el-GR" sz="2000" dirty="0"/>
              <a:t>Ενίσχυση εφαρμογής</a:t>
            </a:r>
            <a:r>
              <a:rPr lang="en-US" sz="2000" dirty="0"/>
              <a:t> </a:t>
            </a:r>
            <a:r>
              <a:rPr lang="el-GR" sz="2000" dirty="0"/>
              <a:t>Πολιτικών και λήψης Αποφάσεων βάσει δεδομένων (</a:t>
            </a:r>
            <a:r>
              <a:rPr lang="en-US" sz="2000" dirty="0"/>
              <a:t>Evidence</a:t>
            </a:r>
            <a:r>
              <a:rPr lang="el-GR" sz="2000" dirty="0"/>
              <a:t>-</a:t>
            </a:r>
            <a:r>
              <a:rPr lang="en-US" sz="2000" dirty="0"/>
              <a:t>Based Policy</a:t>
            </a:r>
            <a:r>
              <a:rPr lang="el-GR" sz="2000" dirty="0"/>
              <a:t> &amp;</a:t>
            </a:r>
            <a:r>
              <a:rPr lang="en-US" sz="2000" dirty="0"/>
              <a:t> Decision Making</a:t>
            </a:r>
            <a:r>
              <a:rPr lang="el-GR" sz="2000" dirty="0"/>
              <a:t>)</a:t>
            </a:r>
            <a:endParaRPr lang="en-US" sz="2000" dirty="0"/>
          </a:p>
        </p:txBody>
      </p:sp>
      <p:pic>
        <p:nvPicPr>
          <p:cNvPr id="6" name="Graphic 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75726" y="3911952"/>
            <a:ext cx="1196694" cy="143194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36238-806F-B09E-075B-9590202AB97D}"/>
            </a:ext>
          </a:extLst>
        </p:cNvPr>
        <p:cNvGrpSpPr/>
        <p:nvPr/>
      </p:nvGrpSpPr>
      <p:grpSpPr>
        <a:xfrm>
          <a:off x="0" y="0"/>
          <a:ext cx="0" cy="0"/>
          <a:chOff x="0" y="0"/>
          <a:chExt cx="0" cy="0"/>
        </a:xfrm>
      </p:grpSpPr>
      <p:pic>
        <p:nvPicPr>
          <p:cNvPr id="3" name="Picture 2" descr="A close-up of a blue and green object&#10;&#10;AI-generated content may be incorrect.">
            <a:extLst>
              <a:ext uri="{FF2B5EF4-FFF2-40B4-BE49-F238E27FC236}">
                <a16:creationId xmlns:a16="http://schemas.microsoft.com/office/drawing/2014/main" id="{D5484715-01FB-B8C9-DBFF-B8CE02473C98}"/>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8D5CDEC-7940-C377-0865-F4BFE6315D46}"/>
              </a:ext>
            </a:extLst>
          </p:cNvPr>
          <p:cNvSpPr txBox="1"/>
          <p:nvPr/>
        </p:nvSpPr>
        <p:spPr>
          <a:xfrm>
            <a:off x="79370" y="522561"/>
            <a:ext cx="10558150" cy="461665"/>
          </a:xfrm>
          <a:prstGeom prst="rect">
            <a:avLst/>
          </a:prstGeom>
          <a:noFill/>
        </p:spPr>
        <p:txBody>
          <a:bodyPr wrap="square" rtlCol="0">
            <a:spAutoFit/>
          </a:bodyPr>
          <a:lstStyle/>
          <a:p>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Χρονοδιάγραμμα Ετήσιων Εκθέσεων Επίδοσης </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2023 – 2024 </a:t>
            </a:r>
          </a:p>
        </p:txBody>
      </p:sp>
      <p:sp>
        <p:nvSpPr>
          <p:cNvPr id="9" name="Rectangle 8">
            <a:extLst>
              <a:ext uri="{FF2B5EF4-FFF2-40B4-BE49-F238E27FC236}">
                <a16:creationId xmlns:a16="http://schemas.microsoft.com/office/drawing/2014/main" id="{B089C9A6-1738-6714-6344-C247F64D12EC}"/>
              </a:ext>
            </a:extLst>
          </p:cNvPr>
          <p:cNvSpPr/>
          <p:nvPr/>
        </p:nvSpPr>
        <p:spPr>
          <a:xfrm>
            <a:off x="115420" y="1167868"/>
            <a:ext cx="10660156" cy="4692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ln w="0">
                  <a:solidFill>
                    <a:schemeClr val="bg1"/>
                  </a:solidFill>
                </a:ln>
                <a:solidFill>
                  <a:schemeClr val="bg1"/>
                </a:solidFill>
                <a:effectLst>
                  <a:outerShdw blurRad="38100" dist="19050" dir="2700000" algn="tl" rotWithShape="0">
                    <a:schemeClr val="dk1">
                      <a:alpha val="40000"/>
                    </a:schemeClr>
                  </a:outerShdw>
                </a:effectLst>
              </a:rPr>
              <a:t>Περίοδος Αναφοράς</a:t>
            </a:r>
            <a:r>
              <a:rPr lang="en-US" sz="2400" b="1" dirty="0">
                <a:ln w="0">
                  <a:solidFill>
                    <a:schemeClr val="bg1"/>
                  </a:solidFill>
                </a:ln>
                <a:solidFill>
                  <a:schemeClr val="bg1"/>
                </a:solidFill>
                <a:effectLst>
                  <a:outerShdw blurRad="38100" dist="19050" dir="2700000" algn="tl" rotWithShape="0">
                    <a:schemeClr val="dk1">
                      <a:alpha val="40000"/>
                    </a:schemeClr>
                  </a:outerShdw>
                </a:effectLst>
              </a:rPr>
              <a:t>: </a:t>
            </a:r>
            <a:r>
              <a:rPr lang="el-GR" sz="2400" b="1" dirty="0">
                <a:ln w="0">
                  <a:solidFill>
                    <a:schemeClr val="bg1"/>
                  </a:solidFill>
                </a:ln>
                <a:solidFill>
                  <a:schemeClr val="bg1"/>
                </a:solidFill>
                <a:effectLst>
                  <a:outerShdw blurRad="38100" dist="19050" dir="2700000" algn="tl" rotWithShape="0">
                    <a:schemeClr val="dk1">
                      <a:alpha val="40000"/>
                    </a:schemeClr>
                  </a:outerShdw>
                </a:effectLst>
              </a:rPr>
              <a:t>Από 1-7-202</a:t>
            </a:r>
            <a:r>
              <a:rPr lang="en-US" sz="2400" b="1" dirty="0">
                <a:ln w="0">
                  <a:solidFill>
                    <a:schemeClr val="bg1"/>
                  </a:solidFill>
                </a:ln>
                <a:solidFill>
                  <a:schemeClr val="bg1"/>
                </a:solidFill>
                <a:effectLst>
                  <a:outerShdw blurRad="38100" dist="19050" dir="2700000" algn="tl" rotWithShape="0">
                    <a:schemeClr val="dk1">
                      <a:alpha val="40000"/>
                    </a:schemeClr>
                  </a:outerShdw>
                </a:effectLst>
              </a:rPr>
              <a:t>3</a:t>
            </a:r>
            <a:r>
              <a:rPr lang="el-GR" sz="2400" b="1" dirty="0">
                <a:ln w="0">
                  <a:solidFill>
                    <a:schemeClr val="bg1"/>
                  </a:solidFill>
                </a:ln>
                <a:solidFill>
                  <a:schemeClr val="bg1"/>
                </a:solidFill>
                <a:effectLst>
                  <a:outerShdw blurRad="38100" dist="19050" dir="2700000" algn="tl" rotWithShape="0">
                    <a:schemeClr val="dk1">
                      <a:alpha val="40000"/>
                    </a:schemeClr>
                  </a:outerShdw>
                </a:effectLst>
              </a:rPr>
              <a:t> έως 30-06-202</a:t>
            </a:r>
            <a:r>
              <a:rPr lang="en-US" sz="2400" b="1" dirty="0">
                <a:ln w="0">
                  <a:solidFill>
                    <a:schemeClr val="bg1"/>
                  </a:solidFill>
                </a:ln>
                <a:solidFill>
                  <a:schemeClr val="bg1"/>
                </a:solidFill>
                <a:effectLst>
                  <a:outerShdw blurRad="38100" dist="19050" dir="2700000" algn="tl" rotWithShape="0">
                    <a:schemeClr val="dk1">
                      <a:alpha val="40000"/>
                    </a:schemeClr>
                  </a:outerShdw>
                </a:effectLst>
              </a:rPr>
              <a:t>4</a:t>
            </a:r>
          </a:p>
        </p:txBody>
      </p:sp>
      <p:graphicFrame>
        <p:nvGraphicFramePr>
          <p:cNvPr id="19" name="Diagram 18">
            <a:extLst>
              <a:ext uri="{FF2B5EF4-FFF2-40B4-BE49-F238E27FC236}">
                <a16:creationId xmlns:a16="http://schemas.microsoft.com/office/drawing/2014/main" id="{7E2A95C3-1622-E223-7AC8-3823B9BEE9BB}"/>
              </a:ext>
            </a:extLst>
          </p:cNvPr>
          <p:cNvGraphicFramePr/>
          <p:nvPr>
            <p:extLst>
              <p:ext uri="{D42A27DB-BD31-4B8C-83A1-F6EECF244321}">
                <p14:modId xmlns:p14="http://schemas.microsoft.com/office/powerpoint/2010/main" val="1440473362"/>
              </p:ext>
            </p:extLst>
          </p:nvPr>
        </p:nvGraphicFramePr>
        <p:xfrm>
          <a:off x="1005840" y="1866515"/>
          <a:ext cx="9169400" cy="43056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20456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D9308-6541-9D3F-9D52-0D5BB78BF98E}"/>
            </a:ext>
          </a:extLst>
        </p:cNvPr>
        <p:cNvGrpSpPr/>
        <p:nvPr/>
      </p:nvGrpSpPr>
      <p:grpSpPr>
        <a:xfrm>
          <a:off x="0" y="0"/>
          <a:ext cx="0" cy="0"/>
          <a:chOff x="0" y="0"/>
          <a:chExt cx="0" cy="0"/>
        </a:xfrm>
      </p:grpSpPr>
      <p:pic>
        <p:nvPicPr>
          <p:cNvPr id="3" name="Picture 2" descr="A close-up of a blue and green object&#10;&#10;AI-generated content may be incorrect.">
            <a:extLst>
              <a:ext uri="{FF2B5EF4-FFF2-40B4-BE49-F238E27FC236}">
                <a16:creationId xmlns:a16="http://schemas.microsoft.com/office/drawing/2014/main" id="{9654E5E5-AC68-4DEC-7D59-C0A65618F892}"/>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96A275C-B830-C521-F3E3-774F8F6485E4}"/>
              </a:ext>
            </a:extLst>
          </p:cNvPr>
          <p:cNvSpPr txBox="1"/>
          <p:nvPr/>
        </p:nvSpPr>
        <p:spPr>
          <a:xfrm>
            <a:off x="79370" y="522561"/>
            <a:ext cx="10558150" cy="461665"/>
          </a:xfrm>
          <a:prstGeom prst="rect">
            <a:avLst/>
          </a:prstGeom>
          <a:noFill/>
        </p:spPr>
        <p:txBody>
          <a:bodyPr wrap="square" rtlCol="0">
            <a:spAutoFit/>
          </a:bodyPr>
          <a:lstStyle/>
          <a:p>
            <a:r>
              <a:rPr lang="el-GR" sz="2400" b="1">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Επικαιροποίηση </a:t>
            </a:r>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Ετήσιων Εκθέσεων Επίδοσης - ΜΔΣΘ &amp; ΤΕΑ</a:t>
            </a:r>
            <a:endPar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endParaRPr>
          </a:p>
        </p:txBody>
      </p:sp>
      <p:graphicFrame>
        <p:nvGraphicFramePr>
          <p:cNvPr id="19" name="Diagram 18">
            <a:extLst>
              <a:ext uri="{FF2B5EF4-FFF2-40B4-BE49-F238E27FC236}">
                <a16:creationId xmlns:a16="http://schemas.microsoft.com/office/drawing/2014/main" id="{5C057E9A-8BDE-A52B-F482-41ED70A46627}"/>
              </a:ext>
            </a:extLst>
          </p:cNvPr>
          <p:cNvGraphicFramePr/>
          <p:nvPr>
            <p:extLst>
              <p:ext uri="{D42A27DB-BD31-4B8C-83A1-F6EECF244321}">
                <p14:modId xmlns:p14="http://schemas.microsoft.com/office/powerpoint/2010/main" val="3655054063"/>
              </p:ext>
            </p:extLst>
          </p:nvPr>
        </p:nvGraphicFramePr>
        <p:xfrm>
          <a:off x="0" y="1112935"/>
          <a:ext cx="9755095" cy="48705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32785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A6848-5A9A-E78A-30FF-21A2E4C34EB0}"/>
            </a:ext>
          </a:extLst>
        </p:cNvPr>
        <p:cNvGrpSpPr/>
        <p:nvPr/>
      </p:nvGrpSpPr>
      <p:grpSpPr>
        <a:xfrm>
          <a:off x="0" y="0"/>
          <a:ext cx="0" cy="0"/>
          <a:chOff x="0" y="0"/>
          <a:chExt cx="0" cy="0"/>
        </a:xfrm>
      </p:grpSpPr>
      <p:pic>
        <p:nvPicPr>
          <p:cNvPr id="3" name="Picture 2" descr="A close-up of a blue and green object&#10;&#10;AI-generated content may be incorrect.">
            <a:extLst>
              <a:ext uri="{FF2B5EF4-FFF2-40B4-BE49-F238E27FC236}">
                <a16:creationId xmlns:a16="http://schemas.microsoft.com/office/drawing/2014/main" id="{9DA6733D-0C58-5DDE-8851-74075259694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04FB963-21DF-5E2B-C33F-9F618A3AC409}"/>
              </a:ext>
            </a:extLst>
          </p:cNvPr>
          <p:cNvSpPr txBox="1"/>
          <p:nvPr/>
        </p:nvSpPr>
        <p:spPr>
          <a:xfrm>
            <a:off x="79369" y="522561"/>
            <a:ext cx="6958739" cy="461665"/>
          </a:xfrm>
          <a:prstGeom prst="rect">
            <a:avLst/>
          </a:prstGeom>
          <a:noFill/>
        </p:spPr>
        <p:txBody>
          <a:bodyPr wrap="square" rtlCol="0">
            <a:spAutoFit/>
          </a:bodyPr>
          <a:lstStyle/>
          <a:p>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Πρόοδος Υλοποίησης ΤΑΜΕ 202</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3-2</a:t>
            </a:r>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02</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4</a:t>
            </a:r>
          </a:p>
        </p:txBody>
      </p:sp>
      <p:graphicFrame>
        <p:nvGraphicFramePr>
          <p:cNvPr id="7" name="Diagram 6">
            <a:extLst>
              <a:ext uri="{FF2B5EF4-FFF2-40B4-BE49-F238E27FC236}">
                <a16:creationId xmlns:a16="http://schemas.microsoft.com/office/drawing/2014/main" id="{11558169-673D-DFD9-947E-B9DAC692A514}"/>
              </a:ext>
            </a:extLst>
          </p:cNvPr>
          <p:cNvGraphicFramePr/>
          <p:nvPr>
            <p:extLst>
              <p:ext uri="{D42A27DB-BD31-4B8C-83A1-F6EECF244321}">
                <p14:modId xmlns:p14="http://schemas.microsoft.com/office/powerpoint/2010/main" val="2527514462"/>
              </p:ext>
            </p:extLst>
          </p:nvPr>
        </p:nvGraphicFramePr>
        <p:xfrm>
          <a:off x="1357745" y="1233055"/>
          <a:ext cx="9074729" cy="4876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15041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AF356-A2C8-695B-692A-EA4DACD0D780}"/>
            </a:ext>
          </a:extLst>
        </p:cNvPr>
        <p:cNvGrpSpPr/>
        <p:nvPr/>
      </p:nvGrpSpPr>
      <p:grpSpPr>
        <a:xfrm>
          <a:off x="0" y="0"/>
          <a:ext cx="0" cy="0"/>
          <a:chOff x="0" y="0"/>
          <a:chExt cx="0" cy="0"/>
        </a:xfrm>
      </p:grpSpPr>
      <p:pic>
        <p:nvPicPr>
          <p:cNvPr id="3" name="Picture 2" descr="A close-up of a blue and green object&#10;&#10;AI-generated content may be incorrect.">
            <a:extLst>
              <a:ext uri="{FF2B5EF4-FFF2-40B4-BE49-F238E27FC236}">
                <a16:creationId xmlns:a16="http://schemas.microsoft.com/office/drawing/2014/main" id="{9A0F7647-E3DA-E812-A80F-5111D74EF29A}"/>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E4A5E43-3BD4-7656-19DA-238017A4F451}"/>
              </a:ext>
            </a:extLst>
          </p:cNvPr>
          <p:cNvSpPr txBox="1"/>
          <p:nvPr/>
        </p:nvSpPr>
        <p:spPr>
          <a:xfrm>
            <a:off x="79369" y="522561"/>
            <a:ext cx="6958739" cy="461665"/>
          </a:xfrm>
          <a:prstGeom prst="rect">
            <a:avLst/>
          </a:prstGeom>
          <a:noFill/>
        </p:spPr>
        <p:txBody>
          <a:bodyPr wrap="square" rtlCol="0">
            <a:spAutoFit/>
          </a:bodyPr>
          <a:lstStyle/>
          <a:p>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Πρόοδος Υλοποίησης ΜΔΣΘ 202</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3-2</a:t>
            </a:r>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02</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4</a:t>
            </a:r>
          </a:p>
        </p:txBody>
      </p:sp>
      <p:graphicFrame>
        <p:nvGraphicFramePr>
          <p:cNvPr id="7" name="Diagram 6">
            <a:extLst>
              <a:ext uri="{FF2B5EF4-FFF2-40B4-BE49-F238E27FC236}">
                <a16:creationId xmlns:a16="http://schemas.microsoft.com/office/drawing/2014/main" id="{E06A6EBE-D7B0-C07F-05DB-670C32716920}"/>
              </a:ext>
            </a:extLst>
          </p:cNvPr>
          <p:cNvGraphicFramePr/>
          <p:nvPr>
            <p:extLst>
              <p:ext uri="{D42A27DB-BD31-4B8C-83A1-F6EECF244321}">
                <p14:modId xmlns:p14="http://schemas.microsoft.com/office/powerpoint/2010/main" val="1683574243"/>
              </p:ext>
            </p:extLst>
          </p:nvPr>
        </p:nvGraphicFramePr>
        <p:xfrm>
          <a:off x="1357745" y="1233055"/>
          <a:ext cx="9074729" cy="4876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466591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15FDC-19D0-36D2-640E-A1003FDD7045}"/>
            </a:ext>
          </a:extLst>
        </p:cNvPr>
        <p:cNvGrpSpPr/>
        <p:nvPr/>
      </p:nvGrpSpPr>
      <p:grpSpPr>
        <a:xfrm>
          <a:off x="0" y="0"/>
          <a:ext cx="0" cy="0"/>
          <a:chOff x="0" y="0"/>
          <a:chExt cx="0" cy="0"/>
        </a:xfrm>
      </p:grpSpPr>
      <p:pic>
        <p:nvPicPr>
          <p:cNvPr id="3" name="Picture 2" descr="A close-up of a blue and green object&#10;&#10;AI-generated content may be incorrect.">
            <a:extLst>
              <a:ext uri="{FF2B5EF4-FFF2-40B4-BE49-F238E27FC236}">
                <a16:creationId xmlns:a16="http://schemas.microsoft.com/office/drawing/2014/main" id="{217F7938-C948-1231-373C-FF311AFABC89}"/>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FD4085B5-3164-0D11-6C10-B285AF7A6DE6}"/>
              </a:ext>
            </a:extLst>
          </p:cNvPr>
          <p:cNvSpPr txBox="1"/>
          <p:nvPr/>
        </p:nvSpPr>
        <p:spPr>
          <a:xfrm>
            <a:off x="79369" y="522561"/>
            <a:ext cx="6958739" cy="461665"/>
          </a:xfrm>
          <a:prstGeom prst="rect">
            <a:avLst/>
          </a:prstGeom>
          <a:noFill/>
        </p:spPr>
        <p:txBody>
          <a:bodyPr wrap="square" rtlCol="0">
            <a:spAutoFit/>
          </a:bodyPr>
          <a:lstStyle/>
          <a:p>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Πρόοδος Υλοποίησης ΤΕΑ 202</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3-2</a:t>
            </a:r>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02</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4</a:t>
            </a:r>
          </a:p>
        </p:txBody>
      </p:sp>
      <p:graphicFrame>
        <p:nvGraphicFramePr>
          <p:cNvPr id="7" name="Diagram 6">
            <a:extLst>
              <a:ext uri="{FF2B5EF4-FFF2-40B4-BE49-F238E27FC236}">
                <a16:creationId xmlns:a16="http://schemas.microsoft.com/office/drawing/2014/main" id="{8C042949-16C1-0276-C492-15D385B617CC}"/>
              </a:ext>
            </a:extLst>
          </p:cNvPr>
          <p:cNvGraphicFramePr/>
          <p:nvPr>
            <p:extLst>
              <p:ext uri="{D42A27DB-BD31-4B8C-83A1-F6EECF244321}">
                <p14:modId xmlns:p14="http://schemas.microsoft.com/office/powerpoint/2010/main" val="1635945830"/>
              </p:ext>
            </p:extLst>
          </p:nvPr>
        </p:nvGraphicFramePr>
        <p:xfrm>
          <a:off x="1357745" y="1233055"/>
          <a:ext cx="9074729" cy="4876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5738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BFDE0-C3A4-6A92-CBD8-6D99841131B4}"/>
            </a:ext>
          </a:extLst>
        </p:cNvPr>
        <p:cNvGrpSpPr/>
        <p:nvPr/>
      </p:nvGrpSpPr>
      <p:grpSpPr>
        <a:xfrm>
          <a:off x="0" y="0"/>
          <a:ext cx="0" cy="0"/>
          <a:chOff x="0" y="0"/>
          <a:chExt cx="0" cy="0"/>
        </a:xfrm>
      </p:grpSpPr>
      <p:pic>
        <p:nvPicPr>
          <p:cNvPr id="3" name="Picture 2" descr="A close-up of a blue and green object&#10;&#10;AI-generated content may be incorrect.">
            <a:extLst>
              <a:ext uri="{FF2B5EF4-FFF2-40B4-BE49-F238E27FC236}">
                <a16:creationId xmlns:a16="http://schemas.microsoft.com/office/drawing/2014/main" id="{0DEBF97C-E266-FACF-FD4C-DE98A7081551}"/>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795DB1-E10A-9948-A140-4126A9AFBCCA}"/>
              </a:ext>
            </a:extLst>
          </p:cNvPr>
          <p:cNvSpPr txBox="1"/>
          <p:nvPr/>
        </p:nvSpPr>
        <p:spPr>
          <a:xfrm>
            <a:off x="79370" y="522561"/>
            <a:ext cx="7129150" cy="461665"/>
          </a:xfrm>
          <a:prstGeom prst="rect">
            <a:avLst/>
          </a:prstGeom>
          <a:noFill/>
        </p:spPr>
        <p:txBody>
          <a:bodyPr wrap="square" rtlCol="0">
            <a:spAutoFit/>
          </a:bodyPr>
          <a:lstStyle/>
          <a:p>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Συνολική Πρόοδος Υλοποίησης ΤΑΜΕ 202</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3-2</a:t>
            </a:r>
            <a:r>
              <a:rPr lang="el-GR"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02</a:t>
            </a:r>
            <a:r>
              <a:rPr lang="en-US" sz="2400" b="1" dirty="0">
                <a:ln w="22225">
                  <a:noFill/>
                  <a:prstDash val="solid"/>
                </a:ln>
                <a:blipFill dpi="0" rotWithShape="1">
                  <a:blip r:embed="rId4">
                    <a:extLst>
                      <a:ext uri="{28A0092B-C50C-407E-A947-70E740481C1C}">
                        <a14:useLocalDpi xmlns:a14="http://schemas.microsoft.com/office/drawing/2010/main" val="0"/>
                      </a:ext>
                    </a:extLst>
                  </a:blip>
                  <a:srcRect/>
                  <a:stretch>
                    <a:fillRect/>
                  </a:stretch>
                </a:blipFill>
                <a:cs typeface="Aharoni" panose="020B0604020202020204" pitchFamily="2" charset="-79"/>
              </a:rPr>
              <a:t>4</a:t>
            </a:r>
          </a:p>
        </p:txBody>
      </p:sp>
      <p:sp>
        <p:nvSpPr>
          <p:cNvPr id="5" name="TextBox 11">
            <a:extLst>
              <a:ext uri="{FF2B5EF4-FFF2-40B4-BE49-F238E27FC236}">
                <a16:creationId xmlns:a16="http://schemas.microsoft.com/office/drawing/2014/main" id="{30735603-CD8A-9847-77BF-279A88746625}"/>
              </a:ext>
            </a:extLst>
          </p:cNvPr>
          <p:cNvSpPr txBox="1"/>
          <p:nvPr/>
        </p:nvSpPr>
        <p:spPr>
          <a:xfrm>
            <a:off x="79370" y="1704109"/>
            <a:ext cx="11946375" cy="552524"/>
          </a:xfrm>
          <a:prstGeom prst="rect">
            <a:avLst/>
          </a:prstGeom>
        </p:spPr>
        <p:txBody>
          <a:bodyPr wrap="square" lIns="0" tIns="0" rIns="0" bIns="0" rtlCol="0" anchor="t">
            <a:spAutoFit/>
          </a:bodyPr>
          <a:lstStyle/>
          <a:p>
            <a:pPr marL="285750" indent="-285750" algn="just">
              <a:lnSpc>
                <a:spcPts val="2053"/>
              </a:lnSpc>
              <a:buFont typeface="Arial" panose="020B0604020202020204" pitchFamily="34" charset="0"/>
              <a:buChar char="•"/>
            </a:pPr>
            <a:r>
              <a:rPr lang="el-GR" sz="2400" dirty="0">
                <a:ln w="0"/>
                <a:effectLst>
                  <a:outerShdw blurRad="38100" dist="19050" dir="2700000" algn="tl" rotWithShape="0">
                    <a:schemeClr val="dk1">
                      <a:alpha val="40000"/>
                    </a:schemeClr>
                  </a:outerShdw>
                </a:effectLst>
              </a:rPr>
              <a:t>Η πρόοδος υλοποίησης του ΤΑΜΕ κρίνεται αρκετά ικανοποιητική. </a:t>
            </a:r>
          </a:p>
          <a:p>
            <a:pPr marL="285750" indent="-285750" algn="just">
              <a:lnSpc>
                <a:spcPts val="2053"/>
              </a:lnSpc>
              <a:buFont typeface="Arial" panose="020B0604020202020204" pitchFamily="34" charset="0"/>
              <a:buChar char="•"/>
            </a:pPr>
            <a:endParaRPr lang="el-GR" sz="2400" dirty="0">
              <a:ln w="0"/>
              <a:effectLst>
                <a:outerShdw blurRad="38100" dist="19050" dir="2700000" algn="tl" rotWithShape="0">
                  <a:schemeClr val="dk1">
                    <a:alpha val="40000"/>
                  </a:schemeClr>
                </a:outerShdw>
              </a:effectLst>
            </a:endParaRPr>
          </a:p>
        </p:txBody>
      </p:sp>
      <p:graphicFrame>
        <p:nvGraphicFramePr>
          <p:cNvPr id="2" name="Diagram 1">
            <a:extLst>
              <a:ext uri="{FF2B5EF4-FFF2-40B4-BE49-F238E27FC236}">
                <a16:creationId xmlns:a16="http://schemas.microsoft.com/office/drawing/2014/main" id="{86374FDF-CEAD-F161-482F-BFBF480D56B1}"/>
              </a:ext>
            </a:extLst>
          </p:cNvPr>
          <p:cNvGraphicFramePr/>
          <p:nvPr>
            <p:extLst>
              <p:ext uri="{D42A27DB-BD31-4B8C-83A1-F6EECF244321}">
                <p14:modId xmlns:p14="http://schemas.microsoft.com/office/powerpoint/2010/main" val="1793679987"/>
              </p:ext>
            </p:extLst>
          </p:nvPr>
        </p:nvGraphicFramePr>
        <p:xfrm>
          <a:off x="2032000" y="2256633"/>
          <a:ext cx="8128000" cy="38817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608463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1497</TotalTime>
  <Words>1357</Words>
  <Application>Microsoft Office PowerPoint</Application>
  <PresentationFormat>Widescreen</PresentationFormat>
  <Paragraphs>165</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Aharoni</vt:lpstr>
      <vt:lpstr>Aptos</vt:lpstr>
      <vt:lpstr>Arial</vt:lpstr>
      <vt:lpstr>Calibri</vt:lpstr>
      <vt:lpstr>Calibri (Body)</vt:lpstr>
      <vt:lpstr>Calibri Light</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Priovolos Ioannis</dc:creator>
  <cp:lastModifiedBy>Konstantinos Barakos</cp:lastModifiedBy>
  <cp:revision>225</cp:revision>
  <dcterms:created xsi:type="dcterms:W3CDTF">2023-03-08T17:15:00Z</dcterms:created>
  <dcterms:modified xsi:type="dcterms:W3CDTF">2025-06-20T08:29:47Z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C3B2E2828671435AB7C735B5D1A5F832_13</vt:lpwstr>
  </property>
  <property fmtid="{D5CDD505-2E9C-101B-9397-08002B2CF9AE}" pid="3" name="KSOProductBuildVer">
    <vt:lpwstr>1033-12.2.0.13266</vt:lpwstr>
  </property>
</Properties>
</file>