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charts/style4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7" r:id="rId1"/>
  </p:sldMasterIdLst>
  <p:notesMasterIdLst>
    <p:notesMasterId r:id="rId20"/>
  </p:notesMasterIdLst>
  <p:sldIdLst>
    <p:sldId id="402" r:id="rId2"/>
    <p:sldId id="400" r:id="rId3"/>
    <p:sldId id="269" r:id="rId4"/>
    <p:sldId id="268" r:id="rId5"/>
    <p:sldId id="275" r:id="rId6"/>
    <p:sldId id="405" r:id="rId7"/>
    <p:sldId id="265" r:id="rId8"/>
    <p:sldId id="410" r:id="rId9"/>
    <p:sldId id="277" r:id="rId10"/>
    <p:sldId id="273" r:id="rId11"/>
    <p:sldId id="274" r:id="rId12"/>
    <p:sldId id="258" r:id="rId13"/>
    <p:sldId id="271" r:id="rId14"/>
    <p:sldId id="408" r:id="rId15"/>
    <p:sldId id="396" r:id="rId16"/>
    <p:sldId id="399" r:id="rId17"/>
    <p:sldId id="259" r:id="rId18"/>
    <p:sldId id="403" r:id="rId19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23997"/>
    <a:srgbClr val="7AC34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0" autoAdjust="0"/>
    <p:restoredTop sz="94686"/>
  </p:normalViewPr>
  <p:slideViewPr>
    <p:cSldViewPr snapToGrid="0">
      <p:cViewPr varScale="1">
        <p:scale>
          <a:sx n="157" d="100"/>
          <a:sy n="157" d="100"/>
        </p:scale>
        <p:origin x="-31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_________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_________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_________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&#913;&#925;&#913;%20&#916;&#929;&#913;&#931;&#919;%20&#928;&#921;&#920;&#913;&#925;&#913;%20&#933;&#928;&#927;&#917;&#929;&#915;&#913;%20&amp;%20&#932;&#928;&#933;&#933;&#921;&#924;_12-06-2024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______________Microsoft_Office_Excel5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\\10.1.50.110\koinos\&#928;&#955;&#945;&#943;&#963;&#953;&#959;%202021%20-%202027\1.%20&#917;.&#928;\7.%20&#931;&#965;&#957;&#949;&#948;&#961;&#953;&#940;&#963;&#949;&#953;&#962;%20&#917;&#960;&#928;&#945;\4&#951;%20&#931;&#965;&#957;&#949;&#948;&#961;&#943;&#945;&#963;&#951;%20&#917;&#960;&#928;&#945;%20&#932;&#913;&#924;&#917;&#933;%202021-2027_26.06.2025\&#947;&#961;&#940;&#966;&#951;&#956;&#945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\\10.1.50.110\koinos\&#928;&#955;&#945;&#943;&#963;&#953;&#959;%202021%20-%202027\&#917;&#925;&#919;&#924;&#917;&#929;&#937;&#932;&#921;&#922;&#913;-&#917;&#921;&#931;&#919;&#915;&#919;&#932;&#921;&#922;&#913;-&#928;&#913;&#929;&#927;&#933;&#931;&#921;&#913;&#931;&#917;&#921;&#931;%20&#928;&#929;&#927;&#931;%20&#919;&#915;&#917;&#931;&#921;&#913;\2025\6.%20&#921;&#927;&#933;&#925;&#921;&#927;&#931;\MONITORING%20VISIT%20(DG%20HOME)_27.06.2025\&#948;&#953;&#945;&#947;&#961;&#940;&#956;&#956;&#945;&#964;&#945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_________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ISF</a:t>
            </a:r>
            <a:r>
              <a:rPr lang="en-US" baseline="0" dirty="0"/>
              <a:t> Total Budget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Προϋπολογισμός</c:v>
                </c:pt>
              </c:strCache>
            </c:strRef>
          </c:tx>
          <c:dPt>
            <c:idx val="0"/>
            <c:spPr>
              <a:solidFill>
                <a:srgbClr val="42399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91-449B-BF66-86159ACCBEAF}"/>
              </c:ext>
            </c:extLst>
          </c:dPt>
          <c:dPt>
            <c:idx val="1"/>
            <c:spPr>
              <a:solidFill>
                <a:srgbClr val="7AC34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91-449B-BF66-86159ACCBEAF}"/>
              </c:ext>
            </c:extLst>
          </c:dPt>
          <c:dPt>
            <c:idx val="2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91-449B-BF66-86159ACCBEAF}"/>
              </c:ext>
            </c:extLst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B91-449B-BF66-86159ACCBEAF}"/>
              </c:ext>
            </c:extLst>
          </c:dPt>
          <c:cat>
            <c:strRef>
              <c:f>Sheet1!$A$2:$A$5</c:f>
              <c:strCache>
                <c:ptCount val="3"/>
                <c:pt idx="0">
                  <c:v>ΕΛ.ΑΣ.</c:v>
                </c:pt>
                <c:pt idx="1">
                  <c:v>Γ.Γ.Α.Π.</c:v>
                </c:pt>
                <c:pt idx="2">
                  <c:v>Τ.Β.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51.28</c:v>
                </c:pt>
                <c:pt idx="1">
                  <c:v>2.4499999999999997</c:v>
                </c:pt>
                <c:pt idx="2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B91-449B-BF66-86159ACCBEAF}"/>
            </c:ext>
          </c:extLst>
        </c:ser>
        <c:dLbls/>
        <c:firstSliceAng val="0"/>
        <c:holeSize val="35"/>
      </c:doughnut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lang="en-US"/>
      </a:pPr>
      <a:endParaRPr lang="el-G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ISF</a:t>
            </a:r>
            <a:r>
              <a:rPr lang="en-US" baseline="0" dirty="0"/>
              <a:t> </a:t>
            </a:r>
            <a:r>
              <a:rPr lang="el-GR" baseline="0" dirty="0"/>
              <a:t>-</a:t>
            </a:r>
            <a:r>
              <a:rPr lang="en-US" baseline="0" dirty="0"/>
              <a:t> </a:t>
            </a:r>
            <a:r>
              <a:rPr lang="el-GR" baseline="0" dirty="0"/>
              <a:t>Συνολικός Προϋπολογισμός Εκχώρησης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Προϋπολογισμός</c:v>
                </c:pt>
              </c:strCache>
            </c:strRef>
          </c:tx>
          <c:dPt>
            <c:idx val="0"/>
            <c:spPr>
              <a:solidFill>
                <a:srgbClr val="42399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91-449B-BF66-86159ACCBEAF}"/>
              </c:ext>
            </c:extLst>
          </c:dPt>
          <c:dPt>
            <c:idx val="1"/>
            <c:spPr>
              <a:solidFill>
                <a:srgbClr val="7AC34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91-449B-BF66-86159ACCBEAF}"/>
              </c:ext>
            </c:extLst>
          </c:dPt>
          <c:dPt>
            <c:idx val="2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91-449B-BF66-86159ACCBEAF}"/>
              </c:ext>
            </c:extLst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B91-449B-BF66-86159ACCBEAF}"/>
              </c:ext>
            </c:extLst>
          </c:dPt>
          <c:dLbls>
            <c:dLbl>
              <c:idx val="0"/>
              <c:layout>
                <c:manualLayout>
                  <c:x val="0.27106029954900618"/>
                  <c:y val="5.6163038064248862E-2"/>
                </c:manualLayout>
              </c:layout>
              <c:tx>
                <c:rich>
                  <a:bodyPr/>
                  <a:lstStyle/>
                  <a:p>
                    <a:fld id="{D36AB79C-E996-48FA-B275-E04D5C12274A}" type="VALUE">
                      <a:rPr lang="el-GR" smtClean="0"/>
                      <a:pPr/>
                      <a:t>[ΤΙΜΗ]</a:t>
                    </a:fld>
                    <a:r>
                      <a:rPr lang="el-GR" dirty="0"/>
                      <a:t> εκ.</a:t>
                    </a:r>
                    <a:r>
                      <a:rPr lang="el-GR" baseline="0" dirty="0"/>
                      <a:t> </a:t>
                    </a:r>
                    <a:r>
                      <a:rPr lang="el-GR" sz="12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€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B91-449B-BF66-86159ACCBEAF}"/>
                </c:ext>
              </c:extLst>
            </c:dLbl>
            <c:dLbl>
              <c:idx val="1"/>
              <c:layout>
                <c:manualLayout>
                  <c:x val="-0.1814925483936824"/>
                  <c:y val="-0.11528202550030028"/>
                </c:manualLayout>
              </c:layout>
              <c:tx>
                <c:rich>
                  <a:bodyPr/>
                  <a:lstStyle/>
                  <a:p>
                    <a:fld id="{BA9E94E4-5A44-4207-B81B-52A37E50A4BF}" type="VALUE">
                      <a:rPr lang="el-GR" smtClean="0"/>
                      <a:pPr/>
                      <a:t>[ΤΙΜΗ]</a:t>
                    </a:fld>
                    <a:r>
                      <a:rPr lang="el-GR" dirty="0"/>
                      <a:t> εκ. </a:t>
                    </a:r>
                    <a:r>
                      <a:rPr lang="el-GR" sz="12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€</a:t>
                    </a:r>
                    <a:r>
                      <a:rPr lang="el-GR" dirty="0"/>
                      <a:t> 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B91-449B-BF66-86159ACCBE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Εκδοθείσες Προσκλήσεις</c:v>
                </c:pt>
                <c:pt idx="1">
                  <c:v>Υπό Έκδοση Προσκλήσεις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51.28</c:v>
                </c:pt>
                <c:pt idx="1">
                  <c:v>2.4499999999999997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B91-449B-BF66-86159ACCBEAF}"/>
            </c:ext>
          </c:extLst>
        </c:ser>
        <c:dLbls/>
        <c:firstSliceAng val="0"/>
        <c:holeSize val="35"/>
      </c:doughnut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lang="en-US"/>
      </a:pPr>
      <a:endParaRPr lang="el-G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ISF</a:t>
            </a:r>
            <a:r>
              <a:rPr lang="en-US" sz="1600" baseline="0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600" baseline="0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1600" baseline="0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600" baseline="0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ΠΟΣΟΣΤΟ Π/Υ ΑΝΑ ΔΙΚΑΙΟΥΧΟ</a:t>
            </a:r>
            <a:endParaRPr lang="el-GR" sz="1600" dirty="0">
              <a:solidFill>
                <a:srgbClr val="4239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spPr>
            <a:effectLst>
              <a:glow>
                <a:schemeClr val="accent1">
                  <a:alpha val="40000"/>
                </a:schemeClr>
              </a:glow>
              <a:outerShdw blurRad="50800" dist="266700" dir="7020000" sx="1000" sy="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brightRoom" dir="t"/>
            </a:scene3d>
          </c:spPr>
          <c:dPt>
            <c:idx val="0"/>
            <c:explosion val="8"/>
            <c:spPr>
              <a:solidFill>
                <a:schemeClr val="accent1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50800" dist="266700" dir="7020000" sx="1000" sy="1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B5-4D09-846D-1039FAB08492}"/>
              </c:ext>
            </c:extLst>
          </c:dPt>
          <c:dPt>
            <c:idx val="1"/>
            <c:explosion val="18"/>
            <c:spPr>
              <a:solidFill>
                <a:schemeClr val="accent2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50800" dist="266700" dir="7020000" sx="1000" sy="1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B5-4D09-846D-1039FAB08492}"/>
              </c:ext>
            </c:extLst>
          </c:dPt>
          <c:dPt>
            <c:idx val="2"/>
            <c:explosion val="15"/>
            <c:spPr>
              <a:solidFill>
                <a:schemeClr val="accent3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50800" dist="266700" dir="7020000" sx="1000" sy="1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7B5-4D09-846D-1039FAB08492}"/>
              </c:ext>
            </c:extLst>
          </c:dPt>
          <c:dPt>
            <c:idx val="3"/>
            <c:explosion val="12"/>
            <c:spPr>
              <a:solidFill>
                <a:schemeClr val="accent4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50800" dist="266700" dir="7020000" sx="1000" sy="1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7B5-4D09-846D-1039FAB08492}"/>
              </c:ext>
            </c:extLst>
          </c:dPt>
          <c:dPt>
            <c:idx val="4"/>
            <c:explosion val="32"/>
            <c:spPr>
              <a:solidFill>
                <a:schemeClr val="accent5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dist="266700" dir="7020000" sx="1000" sy="1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7B5-4D09-846D-1039FAB08492}"/>
              </c:ext>
            </c:extLst>
          </c:dPt>
          <c:dPt>
            <c:idx val="5"/>
            <c:explosion val="21"/>
            <c:spPr>
              <a:solidFill>
                <a:schemeClr val="accent6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50800" dist="266700" dir="7020000" sx="1000" sy="1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7B5-4D09-846D-1039FAB08492}"/>
              </c:ext>
            </c:extLst>
          </c:dPt>
          <c:dPt>
            <c:idx val="6"/>
            <c:explosion val="14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50800" dist="266700" dir="7020000" sx="1000" sy="1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7B5-4D09-846D-1039FAB08492}"/>
              </c:ext>
            </c:extLst>
          </c:dPt>
          <c:dPt>
            <c:idx val="7"/>
            <c:explosion val="8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50800" dist="266700" dir="7020000" sx="1000" sy="1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7B5-4D09-846D-1039FAB08492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Φύλλο1!$D$6:$D$13</c:f>
              <c:strCache>
                <c:ptCount val="8"/>
                <c:pt idx="0">
                  <c:v>ΓΓΑΠ</c:v>
                </c:pt>
                <c:pt idx="1">
                  <c:v>Δ/ΝΣΗ ΑΣΤΥΝΟΜΕΥΣΗΣ</c:v>
                </c:pt>
                <c:pt idx="2">
                  <c:v>ΔΑΟΕ/ΥΔΝ</c:v>
                </c:pt>
                <c:pt idx="3">
                  <c:v>ΔΔΑΣ</c:v>
                </c:pt>
                <c:pt idx="4">
                  <c:v>ΔΕΕ</c:v>
                </c:pt>
                <c:pt idx="5">
                  <c:v>ΔΑΕΕΒ</c:v>
                </c:pt>
                <c:pt idx="6">
                  <c:v>ΔιΔιΚ</c:v>
                </c:pt>
                <c:pt idx="7">
                  <c:v>ΔΑΟΕ/ΥΔΟΕ</c:v>
                </c:pt>
              </c:strCache>
            </c:strRef>
          </c:cat>
          <c:val>
            <c:numRef>
              <c:f>Φύλλο1!$E$6:$E$13</c:f>
              <c:numCache>
                <c:formatCode>General</c:formatCode>
                <c:ptCount val="8"/>
                <c:pt idx="0">
                  <c:v>2.4</c:v>
                </c:pt>
                <c:pt idx="1">
                  <c:v>10</c:v>
                </c:pt>
                <c:pt idx="2">
                  <c:v>10.7</c:v>
                </c:pt>
                <c:pt idx="3">
                  <c:v>1</c:v>
                </c:pt>
                <c:pt idx="4">
                  <c:v>18.399999999999999</c:v>
                </c:pt>
                <c:pt idx="5">
                  <c:v>3.9</c:v>
                </c:pt>
                <c:pt idx="6">
                  <c:v>1.5</c:v>
                </c:pt>
                <c:pt idx="7">
                  <c:v>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D7B5-4D09-846D-1039FAB08492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>
          <a:outerShdw sx="1000" sy="1000" algn="ctr" rotWithShape="0">
            <a:srgbClr val="000000"/>
          </a:outerShdw>
        </a:effectLst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ISF</a:t>
            </a:r>
            <a:r>
              <a:rPr lang="en-US" sz="1600" baseline="0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600" baseline="0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1600" baseline="0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600" baseline="0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ΠΟΣΟΣΤΟ Π/Υ ΑΝΑ ΔΙΚΑΙΟΥΧΟ</a:t>
            </a:r>
            <a:endParaRPr lang="el-GR" sz="1600" dirty="0">
              <a:solidFill>
                <a:srgbClr val="4239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>
          <c:showPercent val="1"/>
        </c:dLbls>
        <c:firstSliceAng val="0"/>
      </c:pieChart>
      <c:spPr>
        <a:noFill/>
        <a:ln>
          <a:noFill/>
        </a:ln>
        <a:effectLst>
          <a:outerShdw sx="1000" sy="1000" algn="ctr" rotWithShape="0">
            <a:srgbClr val="000000"/>
          </a:outerShdw>
        </a:effectLst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34"/>
  <c:chart>
    <c:title>
      <c:tx>
        <c:rich>
          <a:bodyPr/>
          <a:lstStyle/>
          <a:p>
            <a:pPr>
              <a:defRPr/>
            </a:pPr>
            <a:r>
              <a:rPr lang="en-US" dirty="0"/>
              <a:t>ISF</a:t>
            </a:r>
            <a:r>
              <a:rPr lang="en-US" baseline="0" dirty="0"/>
              <a:t> - </a:t>
            </a:r>
            <a:r>
              <a:rPr lang="el-GR" baseline="0" dirty="0"/>
              <a:t>ΠΟΣΟΣΤΟ Π/Υ ΑΝΑ ΕΙΔΙΚΟ ΣΤΟΧΟ</a:t>
            </a:r>
            <a:endParaRPr lang="el-GR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32143580727922505"/>
          <c:y val="1.9041652252179585E-2"/>
          <c:w val="1"/>
          <c:h val="0.89349595797324266"/>
        </c:manualLayout>
      </c:layout>
      <c:barChart>
        <c:barDir val="bar"/>
        <c:grouping val="stacked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pPr algn="ctr" rtl="0">
                      <a:defRPr lang="en-US" sz="2800" b="0" i="0" u="none" strike="noStrike" kern="1200" baseline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52%</a:t>
                    </a:r>
                  </a:p>
                </c:rich>
              </c:tx>
              <c:spPr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3C1-441B-8C91-F483486C40A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lang="en-US" sz="2800" b="0" i="0" u="none" strike="noStrike" kern="1200" baseline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12%</a:t>
                    </a:r>
                  </a:p>
                </c:rich>
              </c:tx>
              <c:spPr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3C1-441B-8C91-F483486C40A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800" dirty="0"/>
                      <a:t>36%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3C1-441B-8C91-F483486C40AE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Cat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Φύλλο1!$F$12:$F$14</c:f>
              <c:strCache>
                <c:ptCount val="3"/>
                <c:pt idx="0">
                  <c:v>SO1: ΑΝΤΑΛΛΑΓΗ ΠΛΗΡΟΦΟΡΙΩΝ</c:v>
                </c:pt>
                <c:pt idx="1">
                  <c:v>SO2: ΔΙΑΣΥΝΟΡΙΑΚΗ ΣΥΝΕΡΓΑΣΙΑ</c:v>
                </c:pt>
                <c:pt idx="2">
                  <c:v>SO3: ΠΡΟΛΗΨΗ &amp; ΚΑΤΑΠΟΛΕΜΗΣΗ ΕΓΚΛΗΜΑΤΙΚΟΤΗΤΑΣ</c:v>
                </c:pt>
              </c:strCache>
            </c:strRef>
          </c:cat>
          <c:val>
            <c:numRef>
              <c:f>Φύλλο1!$G$12:$G$14</c:f>
              <c:numCache>
                <c:formatCode>_("€"* #,##0.00_);_("€"* \(#,##0.00\);_("€"* "-"??_);_(@_)</c:formatCode>
                <c:ptCount val="3"/>
                <c:pt idx="0">
                  <c:v>27949695.84</c:v>
                </c:pt>
                <c:pt idx="1">
                  <c:v>6398000</c:v>
                </c:pt>
                <c:pt idx="2">
                  <c:v>19391356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3C1-441B-8C91-F483486C40AE}"/>
            </c:ext>
          </c:extLst>
        </c:ser>
        <c:dLbls/>
        <c:gapWidth val="100"/>
        <c:overlap val="100"/>
        <c:axId val="147073664"/>
        <c:axId val="147072128"/>
      </c:barChart>
      <c:valAx>
        <c:axId val="147072128"/>
        <c:scaling>
          <c:orientation val="minMax"/>
        </c:scaling>
        <c:axPos val="b"/>
        <c:majorGridlines/>
        <c:numFmt formatCode="_(&quot;€&quot;* #,##0.00_);_(&quot;€&quot;* \(#,##0.00\);_(&quot;€&quot;* &quot;-&quot;??_);_(@_)" sourceLinked="1"/>
        <c:tickLblPos val="nextTo"/>
        <c:crossAx val="147073664"/>
        <c:crosses val="autoZero"/>
        <c:crossBetween val="between"/>
      </c:valAx>
      <c:catAx>
        <c:axId val="147073664"/>
        <c:scaling>
          <c:orientation val="minMax"/>
        </c:scaling>
        <c:axPos val="l"/>
        <c:numFmt formatCode="General" sourceLinked="0"/>
        <c:tickLblPos val="nextTo"/>
        <c:crossAx val="147072128"/>
        <c:crosses val="autoZero"/>
        <c:auto val="1"/>
        <c:lblAlgn val="ctr"/>
        <c:lblOffset val="100"/>
      </c:cat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ISF</a:t>
            </a:r>
            <a:r>
              <a:rPr lang="en-US" sz="1600" baseline="0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600" baseline="0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1600" baseline="0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600" baseline="0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ΠΟΣΟΣΤΟ Π/Υ ΑΝΑ ΔΙΚΑΙΟΥΧΟ</a:t>
            </a:r>
            <a:endParaRPr lang="el-GR" sz="1600" dirty="0">
              <a:solidFill>
                <a:srgbClr val="4239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>
          <c:showPercent val="1"/>
        </c:dLbls>
        <c:firstSliceAng val="0"/>
      </c:pieChart>
      <c:spPr>
        <a:noFill/>
        <a:ln>
          <a:noFill/>
        </a:ln>
        <a:effectLst>
          <a:outerShdw sx="1000" sy="1000" algn="ctr" rotWithShape="0">
            <a:srgbClr val="000000"/>
          </a:outerShdw>
        </a:effectLst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Φύλλο1!$D$8:$D$16</c:f>
              <c:strCache>
                <c:ptCount val="9"/>
                <c:pt idx="0">
                  <c:v>ICT</c:v>
                </c:pt>
                <c:pt idx="1">
                  <c:v>OPERATING SUPPORT</c:v>
                </c:pt>
                <c:pt idx="2">
                  <c:v>TRAINING</c:v>
                </c:pt>
                <c:pt idx="3">
                  <c:v>EXCHANGE OF BEST PRACTICES</c:v>
                </c:pt>
                <c:pt idx="4">
                  <c:v>EQUIPMENT</c:v>
                </c:pt>
                <c:pt idx="5">
                  <c:v>MEANS OF TRANSPORT</c:v>
                </c:pt>
                <c:pt idx="6">
                  <c:v>INFRASTRUCTURES</c:v>
                </c:pt>
                <c:pt idx="7">
                  <c:v>GENERAL EXPENSES</c:v>
                </c:pt>
                <c:pt idx="8">
                  <c:v>TECHNICAL ASSISTANCE</c:v>
                </c:pt>
              </c:strCache>
            </c:strRef>
          </c:cat>
          <c:val>
            <c:numRef>
              <c:f>Φύλλο1!$E$8:$E$16</c:f>
              <c:numCache>
                <c:formatCode>#,##0.00\ "€"</c:formatCode>
                <c:ptCount val="9"/>
                <c:pt idx="0">
                  <c:v>24502812.84</c:v>
                </c:pt>
                <c:pt idx="1">
                  <c:v>10006392</c:v>
                </c:pt>
                <c:pt idx="2">
                  <c:v>1998280</c:v>
                </c:pt>
                <c:pt idx="3">
                  <c:v>825795</c:v>
                </c:pt>
                <c:pt idx="4">
                  <c:v>14396932</c:v>
                </c:pt>
                <c:pt idx="5">
                  <c:v>1115760</c:v>
                </c:pt>
                <c:pt idx="6">
                  <c:v>413800</c:v>
                </c:pt>
                <c:pt idx="7">
                  <c:v>479280</c:v>
                </c:pt>
                <c:pt idx="8">
                  <c:v>1400000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015-4DC6-AE63-526E6BC44D9A}"/>
            </c:ext>
          </c:extLst>
        </c:ser>
        <c:dLbls>
          <c:showVal val="1"/>
        </c:dLbls>
        <c:gapWidth val="219"/>
        <c:overlap val="-27"/>
        <c:axId val="148669184"/>
        <c:axId val="148670720"/>
      </c:barChart>
      <c:catAx>
        <c:axId val="1486691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8670720"/>
        <c:crosses val="autoZero"/>
        <c:auto val="1"/>
        <c:lblAlgn val="ctr"/>
        <c:lblOffset val="100"/>
      </c:catAx>
      <c:valAx>
        <c:axId val="1486707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&quot;€&quot;" sourceLinked="1"/>
        <c:majorTickMark val="none"/>
        <c:tickLblPos val="none"/>
        <c:crossAx val="14866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ISF 2021-2027</a:t>
            </a:r>
            <a:endParaRPr lang="el-GR" b="1"/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[διαγράμματα.xlsx]Φύλλο1!$E$4:$E$10</c:f>
              <c:strCache>
                <c:ptCount val="7"/>
                <c:pt idx="0">
                  <c:v>Actions allocated to EDPMA (incl. ΤA)</c:v>
                </c:pt>
                <c:pt idx="1">
                  <c:v>Call for Proposals issued by EDPMA</c:v>
                </c:pt>
                <c:pt idx="2">
                  <c:v>Award Decisions issued by EDPMA</c:v>
                </c:pt>
                <c:pt idx="3">
                  <c:v>Pending Call for Proposals</c:v>
                </c:pt>
                <c:pt idx="4">
                  <c:v>Call for Tenders approvals</c:v>
                </c:pt>
                <c:pt idx="5">
                  <c:v>Contracts</c:v>
                </c:pt>
                <c:pt idx="6">
                  <c:v>Implementation by own means</c:v>
                </c:pt>
              </c:strCache>
            </c:strRef>
          </c:cat>
          <c:val>
            <c:numRef>
              <c:f>[διαγράμματα.xlsx]Φύλλο1!$F$4:$F$10</c:f>
              <c:numCache>
                <c:formatCode>"€"#,##0.00_);[Red]\("€"#,##0.00\)</c:formatCode>
                <c:ptCount val="7"/>
                <c:pt idx="0">
                  <c:v>55139051.840000004</c:v>
                </c:pt>
                <c:pt idx="1">
                  <c:v>52684547.840000004</c:v>
                </c:pt>
                <c:pt idx="2">
                  <c:v>52684547.840000004</c:v>
                </c:pt>
                <c:pt idx="3">
                  <c:v>2454504</c:v>
                </c:pt>
                <c:pt idx="4">
                  <c:v>29131738.84</c:v>
                </c:pt>
                <c:pt idx="5">
                  <c:v>1917550</c:v>
                </c:pt>
                <c:pt idx="6">
                  <c:v>11073284.789999997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38-4791-B07E-0FD0805A0BD1}"/>
            </c:ext>
          </c:extLst>
        </c:ser>
        <c:dLbls>
          <c:showVal val="1"/>
        </c:dLbls>
        <c:gapWidth val="219"/>
        <c:overlap val="-27"/>
        <c:axId val="148118912"/>
        <c:axId val="148120704"/>
      </c:barChart>
      <c:catAx>
        <c:axId val="1481189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8120704"/>
        <c:crosses val="autoZero"/>
        <c:auto val="1"/>
        <c:lblAlgn val="ctr"/>
        <c:lblOffset val="100"/>
      </c:catAx>
      <c:valAx>
        <c:axId val="148120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€&quot;#,##0.00_);[Red]\(&quot;€&quot;#,##0.00\)" sourceLinked="1"/>
        <c:majorTickMark val="none"/>
        <c:tickLblPos val="none"/>
        <c:crossAx val="14811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l-GR" dirty="0"/>
              <a:t>Υλοποίηση</a:t>
            </a:r>
            <a:r>
              <a:rPr lang="el-GR" baseline="0" dirty="0"/>
              <a:t> Δράσεων</a:t>
            </a:r>
            <a:endParaRPr lang="en-US" dirty="0"/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spPr>
              <a:solidFill>
                <a:srgbClr val="42399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B4-435F-AF5B-B88FB99A7DC2}"/>
              </c:ext>
            </c:extLst>
          </c:dPt>
          <c:dPt>
            <c:idx val="1"/>
            <c:spPr>
              <a:solidFill>
                <a:srgbClr val="7AC34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B4-435F-AF5B-B88FB99A7DC2}"/>
              </c:ext>
            </c:extLst>
          </c:dPt>
          <c:dPt>
            <c:idx val="2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1B4-435F-AF5B-B88FB99A7DC2}"/>
              </c:ext>
            </c:extLst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1B4-435F-AF5B-B88FB99A7DC2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1195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12DF8A9F-E056-44BB-96CB-C7276814B061}" type="VALUE">
                      <a:rPr lang="el-GR" b="1" smtClean="0"/>
                      <a:pPr>
                        <a:defRPr lang="en-US" sz="1195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[ΤΙΜΗ]</a:t>
                    </a:fld>
                    <a:r>
                      <a:rPr lang="el-GR" b="1" dirty="0"/>
                      <a:t> εκ.</a:t>
                    </a:r>
                    <a:r>
                      <a:rPr lang="el-GR" b="1" baseline="0" dirty="0"/>
                      <a:t> € - 96 %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798631517527216"/>
                      <c:h val="9.246134690760403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1B4-435F-AF5B-B88FB99A7DC2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1195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03F7A427-AB1B-47EC-A6CC-CA782AE32B43}" type="VALUE">
                      <a:rPr lang="el-GR" b="1" smtClean="0"/>
                      <a:pPr>
                        <a:defRPr lang="en-US" sz="1195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[ΤΙΜΗ]</a:t>
                    </a:fld>
                    <a:r>
                      <a:rPr lang="el-GR" b="1" baseline="0" dirty="0"/>
                      <a:t> εκ. € - 53 %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553211880674592"/>
                      <c:h val="9.246134690760403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1B4-435F-AF5B-B88FB99A7DC2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B6606E0D-EC45-46CD-BEDA-AEB8E7B3118E}" type="VALUE">
                      <a:rPr lang="el-GR" sz="1100" b="1" smtClean="0"/>
                      <a:pPr>
                        <a:defRPr lang="en-US" sz="11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[ΤΙΜΗ]</a:t>
                    </a:fld>
                    <a:r>
                      <a:rPr lang="el-GR" sz="1100" b="1" dirty="0"/>
                      <a:t> εκ. € - 3 %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1B4-435F-AF5B-B88FB99A7DC2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US"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B0B5EC7F-70E7-4F74-91E1-727C7AD16680}" type="VALUE">
                      <a:rPr lang="el-GR" sz="1100" b="1" smtClean="0"/>
                      <a:pPr>
                        <a:defRPr lang="en-US" sz="11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[ΤΙΜΗ]</a:t>
                    </a:fld>
                    <a:r>
                      <a:rPr lang="el-GR" sz="1100" b="1" dirty="0"/>
                      <a:t>,0 εκ. € - 20 %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1B4-435F-AF5B-B88FB99A7D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Αποφάσεις Ένταξης</c:v>
                </c:pt>
                <c:pt idx="1">
                  <c:v>Σύμφωνη Γνώμη Διακήρυξης </c:v>
                </c:pt>
                <c:pt idx="2">
                  <c:v>Συμβάσεις </c:v>
                </c:pt>
                <c:pt idx="3">
                  <c:v>Υλοποίηση Υποέργου με Ίδια Μέσα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52.68</c:v>
                </c:pt>
                <c:pt idx="1">
                  <c:v>29.130000000000006</c:v>
                </c:pt>
                <c:pt idx="2">
                  <c:v>1.9000000000000001</c:v>
                </c:pt>
                <c:pt idx="3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1B4-435F-AF5B-B88FB99A7DC2}"/>
            </c:ext>
          </c:extLst>
        </c:ser>
        <c:dLbls/>
        <c:gapWidth val="30"/>
        <c:axId val="214146048"/>
        <c:axId val="214156032"/>
      </c:barChart>
      <c:catAx>
        <c:axId val="21414604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l-GR"/>
          </a:p>
        </c:txPr>
        <c:crossAx val="214156032"/>
        <c:crosses val="autoZero"/>
        <c:auto val="1"/>
        <c:lblAlgn val="ctr"/>
        <c:lblOffset val="100"/>
      </c:catAx>
      <c:valAx>
        <c:axId val="2141560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l-GR"/>
          </a:p>
        </c:txPr>
        <c:crossAx val="21414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lang="en-US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l-G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E45F5-F11B-4233-80ED-9340F2FA81D2}" type="datetimeFigureOut">
              <a:rPr lang="el-GR" smtClean="0"/>
              <a:pPr/>
              <a:t>26/6/2025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30E87-C1B1-48D9-A202-9B5CF784951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6169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240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601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97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006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928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9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8448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62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203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780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08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04038-C3A0-468C-A918-725774BD05D4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D6F2A-7020-4CB2-ABB8-0D9895C5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255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2.png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2.png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797FE96-7205-F760-4E4C-954563151B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275" y="2905780"/>
            <a:ext cx="6250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Ταμείο </a:t>
            </a:r>
            <a:r>
              <a:rPr lang="el-GR" sz="2800" b="1" smtClean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Εσωτερικής Ασφάλειας</a:t>
            </a:r>
            <a:endParaRPr lang="en-US" sz="2800" b="1" dirty="0">
              <a:solidFill>
                <a:srgbClr val="4239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275" y="3913501"/>
            <a:ext cx="6250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AC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</a:t>
            </a:r>
            <a:r>
              <a:rPr lang="el-GR" sz="2000" dirty="0">
                <a:solidFill>
                  <a:srgbClr val="7AC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Ιουνίου 2025 / Κωνσταντίνος ΣΟΥΛΟΣ / Υ.Δ.Ε.Α.Π.</a:t>
            </a:r>
            <a:endParaRPr lang="en-US" sz="2000" dirty="0">
              <a:solidFill>
                <a:srgbClr val="7AC34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and green line&#10;&#10;AI-generated content may be incorrect.">
            <a:extLst>
              <a:ext uri="{FF2B5EF4-FFF2-40B4-BE49-F238E27FC236}">
                <a16:creationId xmlns:a16="http://schemas.microsoft.com/office/drawing/2014/main" xmlns="" id="{1A1FE987-9311-02F4-4B12-A6A962FF61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999" y="521572"/>
            <a:ext cx="668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Ταμείο Εσωτερικής Ασφάλειας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Ενδιάμεσος Φορέας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7DB43622-C765-5D1A-0A96-3950A5DDFE9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5141" y="1412476"/>
            <a:ext cx="7961718" cy="42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3779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and green line&#10;&#10;AI-generated content may be incorrect.">
            <a:extLst>
              <a:ext uri="{FF2B5EF4-FFF2-40B4-BE49-F238E27FC236}">
                <a16:creationId xmlns:a16="http://schemas.microsoft.com/office/drawing/2014/main" xmlns="" id="{1A1FE987-9311-02F4-4B12-A6A962FF61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999" y="521572"/>
            <a:ext cx="668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Ταμείο Εσωτερικής Ασφάλειας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Ενδιάμεσος Φορέας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E3A033F3-FF6A-D9BB-ADCE-D5953C2AA3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9361" y="1661938"/>
            <a:ext cx="7476202" cy="432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0093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blue and green object&#10;&#10;AI-generated content may be incorrect.">
            <a:extLst>
              <a:ext uri="{FF2B5EF4-FFF2-40B4-BE49-F238E27FC236}">
                <a16:creationId xmlns:a16="http://schemas.microsoft.com/office/drawing/2014/main" xmlns="" id="{EDA0B407-FE2B-9C10-BA92-60BC2BFA06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75726" y="1552435"/>
            <a:ext cx="1196694" cy="1431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999" y="521572"/>
            <a:ext cx="632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Ταμείο Εσωτερικής Ασφάλειας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Ενδιάμεσος Φορέας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00" y="1102011"/>
            <a:ext cx="3867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Στοιχεία ανά Ειδικό Στόχο</a:t>
            </a:r>
            <a:endParaRPr lang="en-US" sz="1600" b="1" dirty="0">
              <a:solidFill>
                <a:srgbClr val="4239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5434" y="1711852"/>
            <a:ext cx="1365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ΕΣ1: Ανταλλαγή Πληροφοριών</a:t>
            </a:r>
            <a:endParaRPr lang="en-US" sz="10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Graphic 9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84846" y="1552435"/>
            <a:ext cx="60292" cy="13188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97272" y="1783847"/>
            <a:ext cx="7429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Εκχώρηση: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27.949.695,84</a:t>
            </a:r>
            <a:r>
              <a:rPr lang="el-GR" sz="1600" dirty="0"/>
              <a:t> 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€</a:t>
            </a:r>
          </a:p>
          <a:p>
            <a:pPr>
              <a:buSzPct val="120000"/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Π/Υ Προσκλήσεων: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27.949.695,84</a:t>
            </a:r>
            <a:r>
              <a:rPr lang="el-GR" sz="1600" dirty="0"/>
              <a:t> 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€</a:t>
            </a:r>
          </a:p>
          <a:p>
            <a:pPr>
              <a:buSzPct val="120000"/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Π/Υ Αποφάσεων Ένταξης: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27.949.695,84</a:t>
            </a:r>
            <a:r>
              <a:rPr lang="el-GR" sz="1600" dirty="0"/>
              <a:t> 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€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Graphic 16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84846" y="5005835"/>
            <a:ext cx="60292" cy="13188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97272" y="5119314"/>
            <a:ext cx="7429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Εκχώρηση: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19.391.356,00 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€</a:t>
            </a:r>
          </a:p>
          <a:p>
            <a:pPr>
              <a:buSzPct val="120000"/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Π/Υ Προσκλήσεων: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16.936.852,00 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€</a:t>
            </a:r>
          </a:p>
          <a:p>
            <a:pPr>
              <a:buSzPct val="120000"/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Π/Υ Αποφάσεων Ένταξης: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16.936.852,00 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€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02141" y="5039090"/>
            <a:ext cx="1196694" cy="14319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15434" y="5266410"/>
            <a:ext cx="13652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ΕΣ3: Πρόληψη &amp; Καταπολέμηση εγκληματικότητας</a:t>
            </a:r>
            <a:endParaRPr lang="en-US" sz="9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Graphic 5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75726" y="3295762"/>
            <a:ext cx="1196694" cy="14319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21610" y="3523083"/>
            <a:ext cx="13049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ΕΣ2: Διασυνοριακή Συνεργασία</a:t>
            </a:r>
            <a:endParaRPr lang="en-US" sz="10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6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54700" y="3279135"/>
            <a:ext cx="60292" cy="13188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97272" y="3523083"/>
            <a:ext cx="7429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Εκχώρηση: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6.398.000,00 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€</a:t>
            </a:r>
          </a:p>
          <a:p>
            <a:pPr>
              <a:buSzPct val="120000"/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Π/Υ Προσκλήσεων: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6.398.000,00 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€</a:t>
            </a:r>
          </a:p>
          <a:p>
            <a:pPr>
              <a:buSzPct val="120000"/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Π/Υ Αποφάσεων Ένταξης: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6.398.000,00 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€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blue and green object&#10;&#10;AI-generated content may be incorrect.">
            <a:extLst>
              <a:ext uri="{FF2B5EF4-FFF2-40B4-BE49-F238E27FC236}">
                <a16:creationId xmlns:a16="http://schemas.microsoft.com/office/drawing/2014/main" xmlns="" id="{EDA0B407-FE2B-9C10-BA92-60BC2BFA06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30400" y="1721275"/>
            <a:ext cx="1763466" cy="25061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999" y="521572"/>
            <a:ext cx="632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Ταμείο Εσωτερικής Ασφάλειας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Ενδιάμεσος Φορέας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00" y="1102011"/>
            <a:ext cx="3867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Αποφάσεις Ένταξης Δράσεων</a:t>
            </a:r>
            <a:endParaRPr lang="en-US" sz="1600" b="1" dirty="0">
              <a:solidFill>
                <a:srgbClr val="4239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9524" y="2253122"/>
            <a:ext cx="1365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ΕΣ1</a:t>
            </a:r>
          </a:p>
          <a:p>
            <a:pPr algn="ctr"/>
            <a:r>
              <a:rPr lang="el-GR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ΕΣ2</a:t>
            </a:r>
          </a:p>
          <a:p>
            <a:pPr algn="ctr"/>
            <a:r>
              <a:rPr lang="el-GR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ΕΣ3</a:t>
            </a:r>
          </a:p>
          <a:p>
            <a:pPr algn="ctr"/>
            <a:r>
              <a:rPr lang="el-GR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ΤΒ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Graphic 9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300015" y="1721275"/>
            <a:ext cx="116094" cy="25395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35088" y="2105561"/>
            <a:ext cx="42213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el-GR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Εκχώρηση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55,13 εκ. €</a:t>
            </a:r>
          </a:p>
          <a:p>
            <a:pPr>
              <a:buSzPct val="120000"/>
            </a:pPr>
            <a:r>
              <a:rPr lang="el-GR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Αριθμός Προσκλήσεων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17</a:t>
            </a:r>
          </a:p>
          <a:p>
            <a:pPr>
              <a:buSzPct val="120000"/>
            </a:pPr>
            <a:r>
              <a:rPr lang="el-GR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Π/Υ Προσκλήσεων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52,68 εκ. €</a:t>
            </a:r>
          </a:p>
          <a:p>
            <a:pPr>
              <a:buSzPct val="120000"/>
            </a:pPr>
            <a:r>
              <a:rPr lang="el-GR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Αριθμός Αποφάσεων Ένταξης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17</a:t>
            </a:r>
          </a:p>
          <a:p>
            <a:pPr>
              <a:buSzPct val="120000"/>
            </a:pPr>
            <a:r>
              <a:rPr lang="el-GR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Π/Υ Αποφάσεων Ένταξης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52,68 εκ. €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09234" y="2453177"/>
            <a:ext cx="24840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120000"/>
            </a:pPr>
            <a:r>
              <a:rPr lang="el-GR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Αριθμός </a:t>
            </a:r>
            <a:r>
              <a:rPr lang="el-GR" sz="16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Υποέργων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96</a:t>
            </a:r>
          </a:p>
        </p:txBody>
      </p:sp>
      <p:sp>
        <p:nvSpPr>
          <p:cNvPr id="20" name="Δεξί βέλος 19"/>
          <p:cNvSpPr/>
          <p:nvPr/>
        </p:nvSpPr>
        <p:spPr>
          <a:xfrm>
            <a:off x="8275451" y="2453177"/>
            <a:ext cx="614804" cy="33855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7AC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38428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35F621F-7C02-47DD-9FA6-298CAA529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and green line&#10;&#10;AI-generated content may be incorrect.">
            <a:extLst>
              <a:ext uri="{FF2B5EF4-FFF2-40B4-BE49-F238E27FC236}">
                <a16:creationId xmlns:a16="http://schemas.microsoft.com/office/drawing/2014/main" xmlns="" id="{CF9D91CA-1648-AC81-9CDB-02894B1401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50E51A4-A34D-4B67-F736-EA205A6C0F33}"/>
              </a:ext>
            </a:extLst>
          </p:cNvPr>
          <p:cNvSpPr txBox="1"/>
          <p:nvPr/>
        </p:nvSpPr>
        <p:spPr>
          <a:xfrm>
            <a:off x="253999" y="521572"/>
            <a:ext cx="668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Ταμείο Εσωτερικής Ασφάλειας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Ενδιάμεσος Φορέας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Γράφημα 1">
            <a:extLst>
              <a:ext uri="{FF2B5EF4-FFF2-40B4-BE49-F238E27FC236}">
                <a16:creationId xmlns:a16="http://schemas.microsoft.com/office/drawing/2014/main" xmlns="" id="{69B84EA0-BB33-7508-8636-5E45048B8C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37274188"/>
              </p:ext>
            </p:extLst>
          </p:nvPr>
        </p:nvGraphicFramePr>
        <p:xfrm>
          <a:off x="895546" y="1579008"/>
          <a:ext cx="10086681" cy="447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28343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and green object&#10;&#10;AI-generated content may be incorrect.">
            <a:extLst>
              <a:ext uri="{FF2B5EF4-FFF2-40B4-BE49-F238E27FC236}">
                <a16:creationId xmlns:a16="http://schemas.microsoft.com/office/drawing/2014/main" xmlns="" id="{A5ACEF12-F780-5F0A-CFCA-2A7132A350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000" y="521572"/>
            <a:ext cx="628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Ταμείο Εσωτερικής Ασφάλειας - Ενδιάμεσος Φορέας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00" y="1102011"/>
            <a:ext cx="3484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Υλοποίηση Δράσεων </a:t>
            </a:r>
            <a:endParaRPr lang="en-US" sz="1600" b="1" dirty="0">
              <a:solidFill>
                <a:srgbClr val="4239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3807092395"/>
              </p:ext>
            </p:extLst>
          </p:nvPr>
        </p:nvGraphicFramePr>
        <p:xfrm>
          <a:off x="2326267" y="1558344"/>
          <a:ext cx="6740459" cy="4374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Δεξί άγκιστρο 4"/>
          <p:cNvSpPr/>
          <p:nvPr/>
        </p:nvSpPr>
        <p:spPr>
          <a:xfrm rot="16200000">
            <a:off x="7194020" y="3220185"/>
            <a:ext cx="330696" cy="1638838"/>
          </a:xfrm>
          <a:prstGeom prst="rightBrac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6539948" y="3479477"/>
            <a:ext cx="1572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12,9 εκ. € - 23 %</a:t>
            </a:r>
          </a:p>
        </p:txBody>
      </p:sp>
    </p:spTree>
    <p:extLst>
      <p:ext uri="{BB962C8B-B14F-4D97-AF65-F5344CB8AC3E}">
        <p14:creationId xmlns:p14="http://schemas.microsoft.com/office/powerpoint/2010/main" xmlns="" val="3973697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blue and green object&#10;&#10;AI-generated content may be incorrect.">
            <a:extLst>
              <a:ext uri="{FF2B5EF4-FFF2-40B4-BE49-F238E27FC236}">
                <a16:creationId xmlns:a16="http://schemas.microsoft.com/office/drawing/2014/main" xmlns="" id="{CB0C4A59-31D2-9944-A7FF-221A32DC8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000" y="521572"/>
            <a:ext cx="624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Ταμείο Εσωτερικής Ασφάλειας - Ενδιάμεσος Φορέας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300" y="1073922"/>
            <a:ext cx="5988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Εκτίμηση Επόμενων </a:t>
            </a:r>
            <a:r>
              <a:rPr lang="el-GR" sz="1600" b="1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Ενεργειών </a:t>
            </a:r>
            <a:r>
              <a:rPr lang="el-GR" sz="1600" b="1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l-GR" sz="1600" b="1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600" b="1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Υλοποίηση δράσεων</a:t>
            </a:r>
            <a:endParaRPr lang="en-US" sz="1600" b="1" dirty="0">
              <a:solidFill>
                <a:srgbClr val="4239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1DC24F55-43BE-DB6E-1346-4CE1658DE1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278" y="1540305"/>
            <a:ext cx="9662475" cy="456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7219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xmlns="" id="{514A2511-ED70-58E9-37CC-069CF10038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000" y="521572"/>
            <a:ext cx="620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Ταμείο Εσωτερικής Ασφάλειας - Ενδιάμεσος Φορέας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00" y="2399390"/>
            <a:ext cx="7142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l-GR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Εγγραφή δράσεων στο ΑΠΔΕ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17</a:t>
            </a:r>
          </a:p>
          <a:p>
            <a:pPr marL="285750" indent="-285750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l-GR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Έγκριση Σχεδίων Τευχών Διακήρυξης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24 (για 16 Δράσεις)</a:t>
            </a:r>
          </a:p>
          <a:p>
            <a:pPr marL="285750" indent="-285750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l-GR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Αριθμός Διακηρύξεων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24 (για 16 Δράσεις)</a:t>
            </a:r>
          </a:p>
          <a:p>
            <a:pPr marL="285750" indent="-285750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l-GR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Υπογεγραμμένες Συμβάσεις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14 (για 9 Δράσεις)</a:t>
            </a:r>
          </a:p>
          <a:p>
            <a:pPr marL="285750" indent="-285750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l-GR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Πληρωμές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2.067.065,12 €</a:t>
            </a:r>
          </a:p>
          <a:p>
            <a:pPr marL="285750" indent="-285750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l-GR" sz="1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Εκτίμηση απορρόφησης έως 31-12-2025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4.005.939,84 €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999" y="1102011"/>
            <a:ext cx="5381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Παρούσα Κατάσταση &amp; Εκτίμηση Απορρόφησης </a:t>
            </a:r>
            <a:endParaRPr lang="en-US" sz="1600" b="1" dirty="0">
              <a:solidFill>
                <a:srgbClr val="4239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55C7AB-4F51-64DD-8BBB-7A64E92618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0513" y="3866478"/>
            <a:ext cx="6250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Ευχαριστούμε πολύ</a:t>
            </a:r>
            <a:endParaRPr lang="en-US" sz="2800" b="1" dirty="0">
              <a:solidFill>
                <a:srgbClr val="4239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and green line&#10;&#10;AI-generated content may be incorrect.">
            <a:extLst>
              <a:ext uri="{FF2B5EF4-FFF2-40B4-BE49-F238E27FC236}">
                <a16:creationId xmlns:a16="http://schemas.microsoft.com/office/drawing/2014/main" xmlns="" id="{1A1FE987-9311-02F4-4B12-A6A962FF61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999" y="521572"/>
            <a:ext cx="668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Ταμείο Εσωτερικής Ασφάλειας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Ενδιάμεσος Φορέας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999" y="2017425"/>
            <a:ext cx="5970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Αρχηγείο Ελληνικής Αστυνομίας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51,28 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εκ.</a:t>
            </a:r>
            <a:r>
              <a:rPr lang="el-GR" sz="1600" dirty="0"/>
              <a:t> €</a:t>
            </a:r>
            <a:endParaRPr lang="en-US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Γενική Γραμματεία Αντεγκληματικής Πολιτικής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2,45 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εκ.</a:t>
            </a:r>
            <a:r>
              <a:rPr lang="el-GR" sz="1600" dirty="0"/>
              <a:t> €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SzPct val="120000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Τεχνική Βοήθεια 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1,4 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εκ.</a:t>
            </a:r>
            <a:r>
              <a:rPr lang="el-GR" sz="1600" dirty="0"/>
              <a:t> €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999" y="1102011"/>
            <a:ext cx="4942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Συνολικός Προϋπολογισμός ανά Δικαιούχο</a:t>
            </a:r>
            <a:endParaRPr lang="en-US" sz="1600" b="1" dirty="0">
              <a:solidFill>
                <a:srgbClr val="4239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Δεξί βέλος 2"/>
          <p:cNvSpPr/>
          <p:nvPr/>
        </p:nvSpPr>
        <p:spPr>
          <a:xfrm>
            <a:off x="3558488" y="2090329"/>
            <a:ext cx="267350" cy="19615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7AC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Δεξί βέλος 14"/>
          <p:cNvSpPr/>
          <p:nvPr/>
        </p:nvSpPr>
        <p:spPr>
          <a:xfrm>
            <a:off x="2180563" y="3101056"/>
            <a:ext cx="267350" cy="19615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7AC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Δεξί βέλος 15"/>
          <p:cNvSpPr/>
          <p:nvPr/>
        </p:nvSpPr>
        <p:spPr>
          <a:xfrm>
            <a:off x="4817157" y="2606102"/>
            <a:ext cx="267350" cy="19615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7AC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3" name="Chart 4"/>
          <p:cNvGraphicFramePr/>
          <p:nvPr>
            <p:extLst>
              <p:ext uri="{D42A27DB-BD31-4B8C-83A1-F6EECF244321}">
                <p14:modId xmlns:p14="http://schemas.microsoft.com/office/powerpoint/2010/main" xmlns="" val="3555785006"/>
              </p:ext>
            </p:extLst>
          </p:nvPr>
        </p:nvGraphicFramePr>
        <p:xfrm>
          <a:off x="7002683" y="1583519"/>
          <a:ext cx="4520081" cy="4296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2715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and green line&#10;&#10;AI-generated content may be incorrect.">
            <a:extLst>
              <a:ext uri="{FF2B5EF4-FFF2-40B4-BE49-F238E27FC236}">
                <a16:creationId xmlns:a16="http://schemas.microsoft.com/office/drawing/2014/main" xmlns="" id="{1A1FE987-9311-02F4-4B12-A6A962FF61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999" y="521572"/>
            <a:ext cx="668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Ταμείο Εσωτερικής Ασφάλειας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Ενδιάμεσος Φορέας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DAE701A4-C4AE-DADF-EFBA-40BE6A38A3E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6835" y="1358721"/>
            <a:ext cx="8718330" cy="469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7340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and green line&#10;&#10;AI-generated content may be incorrect.">
            <a:extLst>
              <a:ext uri="{FF2B5EF4-FFF2-40B4-BE49-F238E27FC236}">
                <a16:creationId xmlns:a16="http://schemas.microsoft.com/office/drawing/2014/main" xmlns="" id="{1A1FE987-9311-02F4-4B12-A6A962FF61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999" y="521572"/>
            <a:ext cx="668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Ταμείο Εσωτερικής Ασφάλειας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Ενδιάμεσος Φορέας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999" y="1102011"/>
            <a:ext cx="4942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Συνολικός Προϋπολογισμός Εκχώρησης - Έκδοση Προσκλήσεων</a:t>
            </a:r>
            <a:endParaRPr lang="en-US" sz="1600" b="1" dirty="0">
              <a:solidFill>
                <a:srgbClr val="4239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Chart 4"/>
          <p:cNvGraphicFramePr/>
          <p:nvPr>
            <p:extLst>
              <p:ext uri="{D42A27DB-BD31-4B8C-83A1-F6EECF244321}">
                <p14:modId xmlns:p14="http://schemas.microsoft.com/office/powerpoint/2010/main" xmlns="" val="474009910"/>
              </p:ext>
            </p:extLst>
          </p:nvPr>
        </p:nvGraphicFramePr>
        <p:xfrm>
          <a:off x="6000262" y="1412476"/>
          <a:ext cx="5388100" cy="4296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3999" y="2017425"/>
            <a:ext cx="6580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Αρχηγείο Ελληνικής Αστυνομίας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(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Προσκλήσεις (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51,28 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εκ.</a:t>
            </a:r>
            <a:r>
              <a:rPr lang="el-GR" sz="1600" dirty="0"/>
              <a:t> €)</a:t>
            </a:r>
            <a:endParaRPr lang="en-US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SzPct val="12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SzPct val="12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Γενική Γραμματεία Αντεγκληματικής Πολιτικής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Προσκλήσεις υπό έκδοση (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2,45 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εκ.</a:t>
            </a:r>
            <a:r>
              <a:rPr lang="el-GR" sz="1600" dirty="0"/>
              <a:t> €)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SzPct val="120000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SzPct val="12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Τεχνική Βοήθεια  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Πρόσκληση (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1,4 </a:t>
            </a: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εκ.</a:t>
            </a:r>
            <a:r>
              <a:rPr lang="el-GR" sz="1600" dirty="0"/>
              <a:t> €)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Δεξί βέλος 6"/>
          <p:cNvSpPr/>
          <p:nvPr/>
        </p:nvSpPr>
        <p:spPr>
          <a:xfrm>
            <a:off x="3558488" y="2090329"/>
            <a:ext cx="267350" cy="19615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7AC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Δεξί βέλος 9"/>
          <p:cNvSpPr/>
          <p:nvPr/>
        </p:nvSpPr>
        <p:spPr>
          <a:xfrm>
            <a:off x="4779375" y="2617154"/>
            <a:ext cx="267350" cy="19615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7AC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Δεξί βέλος 10"/>
          <p:cNvSpPr/>
          <p:nvPr/>
        </p:nvSpPr>
        <p:spPr>
          <a:xfrm>
            <a:off x="2220755" y="3330923"/>
            <a:ext cx="267350" cy="19615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7AC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514774" y="4274315"/>
            <a:ext cx="5662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120000"/>
            </a:pPr>
            <a:r>
              <a:rPr lang="el-GR" sz="1600" b="1" u="sng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ΣΥΝΟΛΟ ΔΗΜΟΣΙΕΥΜΕΝΩΝ ΠΡΟΣΚΛΗΣΕΩΝ: (17)</a:t>
            </a:r>
          </a:p>
          <a:p>
            <a:pPr algn="ctr">
              <a:buSzPct val="120000"/>
            </a:pPr>
            <a:endParaRPr lang="el-GR" sz="1600" b="1" u="sng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SzPct val="120000"/>
            </a:pPr>
            <a:r>
              <a:rPr lang="el-GR" sz="1600" b="1" u="sng" dirty="0">
                <a:solidFill>
                  <a:srgbClr val="7AC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ΣΥΝΟΛΟ ΥΠΟ ΕΚΔΟΣΗ ΠΡΟΣΚΛΗΣΕΩΝ: (2)</a:t>
            </a:r>
            <a:endParaRPr lang="en-US" sz="1600" b="1" u="sng" dirty="0">
              <a:solidFill>
                <a:srgbClr val="7AC34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2770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and green line&#10;&#10;AI-generated content may be incorrect.">
            <a:extLst>
              <a:ext uri="{FF2B5EF4-FFF2-40B4-BE49-F238E27FC236}">
                <a16:creationId xmlns:a16="http://schemas.microsoft.com/office/drawing/2014/main" xmlns="" id="{1A1FE987-9311-02F4-4B12-A6A962FF61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999" y="521572"/>
            <a:ext cx="668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Ταμείο Εσωτερικής Ασφάλειας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Ενδιάμεσος Φορέας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Γράφημα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70353737"/>
              </p:ext>
            </p:extLst>
          </p:nvPr>
        </p:nvGraphicFramePr>
        <p:xfrm>
          <a:off x="891248" y="1219200"/>
          <a:ext cx="9816509" cy="4944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8917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DEF5722-DE63-D661-E13F-6C81E290C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and green line&#10;&#10;AI-generated content may be incorrect.">
            <a:extLst>
              <a:ext uri="{FF2B5EF4-FFF2-40B4-BE49-F238E27FC236}">
                <a16:creationId xmlns:a16="http://schemas.microsoft.com/office/drawing/2014/main" xmlns="" id="{4783E260-7096-6DFB-F560-58AD401FAF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F2FAE9-16EF-B2B1-6DBE-5C81A51B89F2}"/>
              </a:ext>
            </a:extLst>
          </p:cNvPr>
          <p:cNvSpPr txBox="1"/>
          <p:nvPr/>
        </p:nvSpPr>
        <p:spPr>
          <a:xfrm>
            <a:off x="253999" y="521572"/>
            <a:ext cx="668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Ταμείο Εσωτερικής Ασφάλειας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Ενδιάμεσος Φορέας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Γράφημα 4">
            <a:extLst>
              <a:ext uri="{FF2B5EF4-FFF2-40B4-BE49-F238E27FC236}">
                <a16:creationId xmlns:a16="http://schemas.microsoft.com/office/drawing/2014/main" xmlns="" id="{B6A1E36E-8933-A6C3-F413-F2E22F8A8A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45509504"/>
              </p:ext>
            </p:extLst>
          </p:nvPr>
        </p:nvGraphicFramePr>
        <p:xfrm>
          <a:off x="891248" y="1219200"/>
          <a:ext cx="9816509" cy="4944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1 - Γράφημα">
            <a:extLst>
              <a:ext uri="{FF2B5EF4-FFF2-40B4-BE49-F238E27FC236}">
                <a16:creationId xmlns:a16="http://schemas.microsoft.com/office/drawing/2014/main" xmlns="" id="{A413720E-7052-3335-0434-2D4A84E6C5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9774450"/>
              </p:ext>
            </p:extLst>
          </p:nvPr>
        </p:nvGraphicFramePr>
        <p:xfrm>
          <a:off x="528484" y="1695699"/>
          <a:ext cx="11135032" cy="3991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78951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and green line&#10;&#10;AI-generated content may be incorrect.">
            <a:extLst>
              <a:ext uri="{FF2B5EF4-FFF2-40B4-BE49-F238E27FC236}">
                <a16:creationId xmlns:a16="http://schemas.microsoft.com/office/drawing/2014/main" xmlns="" id="{1A1FE987-9311-02F4-4B12-A6A962FF61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920230" y="1440565"/>
            <a:ext cx="845917" cy="845917"/>
          </a:xfrm>
          <a:prstGeom prst="rect">
            <a:avLst/>
          </a:prstGeom>
        </p:spPr>
      </p:pic>
      <p:pic>
        <p:nvPicPr>
          <p:cNvPr id="6" name="Graphic 5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6096000" y="5295899"/>
            <a:ext cx="845917" cy="8459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999" y="521572"/>
            <a:ext cx="668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Ταμείο Εσωτερικής Ασφάλειας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Ενδιάμεσος Φορέας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000" y="2017425"/>
            <a:ext cx="523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ΕΣ1: (9) δράσεις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ΕΣ2: (2) δράσεις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</a:buBlip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ΕΣ3: (10) δράσεις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999" y="1102011"/>
            <a:ext cx="4942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Matrix </a:t>
            </a:r>
            <a:r>
              <a:rPr lang="el-GR" sz="1600" b="1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Δράσεων</a:t>
            </a:r>
            <a:endParaRPr lang="en-US" sz="1600" b="1" dirty="0">
              <a:solidFill>
                <a:srgbClr val="4239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8BB66B82-2525-5E5F-BA4B-6F9A078C645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91330" y="1799966"/>
            <a:ext cx="5272843" cy="416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0920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FFEC025-3B07-E7EB-7B23-DE65C03C1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and green line&#10;&#10;AI-generated content may be incorrect.">
            <a:extLst>
              <a:ext uri="{FF2B5EF4-FFF2-40B4-BE49-F238E27FC236}">
                <a16:creationId xmlns:a16="http://schemas.microsoft.com/office/drawing/2014/main" xmlns="" id="{D183DADD-F02E-16DF-2107-0B1BB41057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23E630-4A69-C093-6B6F-393275DE7363}"/>
              </a:ext>
            </a:extLst>
          </p:cNvPr>
          <p:cNvSpPr txBox="1"/>
          <p:nvPr/>
        </p:nvSpPr>
        <p:spPr>
          <a:xfrm>
            <a:off x="253999" y="521572"/>
            <a:ext cx="668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Ταμείο Εσωτερικής Ασφάλειας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Ενδιάμεσος Φορέας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Γράφημα 4">
            <a:extLst>
              <a:ext uri="{FF2B5EF4-FFF2-40B4-BE49-F238E27FC236}">
                <a16:creationId xmlns:a16="http://schemas.microsoft.com/office/drawing/2014/main" xmlns="" id="{091EA3F7-03CB-E423-51A4-C17CBF0A4272}"/>
              </a:ext>
            </a:extLst>
          </p:cNvPr>
          <p:cNvGraphicFramePr>
            <a:graphicFrameLocks/>
          </p:cNvGraphicFramePr>
          <p:nvPr/>
        </p:nvGraphicFramePr>
        <p:xfrm>
          <a:off x="891248" y="1219200"/>
          <a:ext cx="9816509" cy="4944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Γράφημα 2">
            <a:extLst>
              <a:ext uri="{FF2B5EF4-FFF2-40B4-BE49-F238E27FC236}">
                <a16:creationId xmlns:a16="http://schemas.microsoft.com/office/drawing/2014/main" xmlns="" id="{02FE47FF-9097-5A58-CB5E-94903BA29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0184063"/>
              </p:ext>
            </p:extLst>
          </p:nvPr>
        </p:nvGraphicFramePr>
        <p:xfrm>
          <a:off x="767816" y="1545996"/>
          <a:ext cx="10318105" cy="4573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878898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and green line&#10;&#10;AI-generated content may be incorrect.">
            <a:extLst>
              <a:ext uri="{FF2B5EF4-FFF2-40B4-BE49-F238E27FC236}">
                <a16:creationId xmlns:a16="http://schemas.microsoft.com/office/drawing/2014/main" xmlns="" id="{1A1FE987-9311-02F4-4B12-A6A962FF61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999" y="521572"/>
            <a:ext cx="668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Ταμείο Εσωτερικής Ασφάλειας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Ενδιάμεσος Φορέας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03F9FB83-DEA7-EAC4-3C31-8E18E0A798C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9441" y="1481070"/>
            <a:ext cx="8314818" cy="412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947448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Μπλε ΙΙ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446</Words>
  <Application>Microsoft Office PowerPoint</Application>
  <PresentationFormat>Προσαρμογή</PresentationFormat>
  <Paragraphs>100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Priovolos Ioannis</dc:creator>
  <cp:lastModifiedBy>User</cp:lastModifiedBy>
  <cp:revision>122</cp:revision>
  <cp:lastPrinted>2025-06-20T11:13:21Z</cp:lastPrinted>
  <dcterms:created xsi:type="dcterms:W3CDTF">2023-03-08T17:15:00Z</dcterms:created>
  <dcterms:modified xsi:type="dcterms:W3CDTF">2025-06-26T05:51:22Z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C3B2E2828671435AB7C735B5D1A5F832_13</vt:lpwstr>
  </property>
  <property fmtid="{D5CDD505-2E9C-101B-9397-08002B2CF9AE}" pid="3" name="KSOProductBuildVer">
    <vt:lpwstr>1033-12.2.0.13266</vt:lpwstr>
  </property>
</Properties>
</file>