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8" r:id="rId1"/>
  </p:sldMasterIdLst>
  <p:notesMasterIdLst>
    <p:notesMasterId r:id="rId19"/>
  </p:notesMasterIdLst>
  <p:handoutMasterIdLst>
    <p:handoutMasterId r:id="rId20"/>
  </p:handoutMasterIdLst>
  <p:sldIdLst>
    <p:sldId id="314" r:id="rId2"/>
    <p:sldId id="323" r:id="rId3"/>
    <p:sldId id="405" r:id="rId4"/>
    <p:sldId id="375" r:id="rId5"/>
    <p:sldId id="392" r:id="rId6"/>
    <p:sldId id="385" r:id="rId7"/>
    <p:sldId id="397" r:id="rId8"/>
    <p:sldId id="382" r:id="rId9"/>
    <p:sldId id="402" r:id="rId10"/>
    <p:sldId id="393" r:id="rId11"/>
    <p:sldId id="384" r:id="rId12"/>
    <p:sldId id="389" r:id="rId13"/>
    <p:sldId id="390" r:id="rId14"/>
    <p:sldId id="398" r:id="rId15"/>
    <p:sldId id="404" r:id="rId16"/>
    <p:sldId id="400" r:id="rId17"/>
    <p:sldId id="374" r:id="rId18"/>
  </p:sldIdLst>
  <p:sldSz cx="12192000" cy="6858000"/>
  <p:notesSz cx="6797675" cy="9926638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egon" initials="aeg" lastIdx="2" clrIdx="0"/>
  <p:cmAuthor id="2" name="user" initials="u" lastIdx="1" clrIdx="1"/>
  <p:cmAuthor id="3" name="Efi Nikitakou" initials="EN" lastIdx="1" clrIdx="2">
    <p:extLst>
      <p:ext uri="{19B8F6BF-5375-455C-9EA6-DF929625EA0E}">
        <p15:presenceInfo xmlns:p15="http://schemas.microsoft.com/office/powerpoint/2012/main" userId="Efi Nikitako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Μεσαίο στυλ 2 - Έμφαση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Μεσαίο στυλ 2 - Έμφασ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Μεσαίο στυλ 4 - Έμφαση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Μεσαίο στυλ 4 - Έμφαση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Μεσαίο στυλ 4 - Έμφαση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Μεσαίο στυλ 4 - Έμφαση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FD4443E-F989-4FC4-A0C8-D5A2AF1F390B}" styleName="Σκούρο στυλ 1 - Έμφαση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Σκούρο στυλ 1 - Έμφαση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Σκούρο στυλ 1 - Έμφαση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Σκούρο στυλ 2 - Έμφαση 3/Έμφαση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Σκούρο στυλ 2 - Έμφαση 1/Έμφαση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03447BB-5D67-496B-8E87-E561075AD55C}" styleName="Σκούρο στυλ 1 - Έμφαση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Σκούρο στυλ 1 - Έμφαση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Σκούρο στυλ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474" autoAdjust="0"/>
    <p:restoredTop sz="87687" autoAdjust="0"/>
  </p:normalViewPr>
  <p:slideViewPr>
    <p:cSldViewPr snapToGrid="0">
      <p:cViewPr varScale="1">
        <p:scale>
          <a:sx n="99" d="100"/>
          <a:sy n="99" d="100"/>
        </p:scale>
        <p:origin x="55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.50.230\&#954;&#959;&#953;&#957;&#959;&#963;%20&#964;&#956;&#951;&#956;&#945;&#964;&#959;&#963;%204\4.%20TAME%202021-2027\4.%20&#931;&#965;&#957;&#949;&#948;&#961;&#953;&#940;&#963;&#949;&#953;&#962;%20&#917;&#960;&#953;&#964;&#961;&#959;&#960;&#942;&#962;%20&#928;&#945;&#961;&#945;&#954;&#959;&#955;&#959;&#973;&#952;&#951;&#963;&#951;&#962;\4th%20Monitoring%20Commitee\Budget%20AMIF%202021_2027_17-06-25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1.50.40\&#954;&#959;&#953;&#957;&#959;&#963;\EEA%20Grants\&#928;&#923;&#913;&#932;&#931;&#921;&#922;&#927;&#933;&#916;&#919;%20New\3.%2027-6-2024%20&#947;&#953;&#945;%20&#964;&#951;&#957;%20&#917;&#960;&#953;&#964;&#961;&#959;&#960;&#942;%20&#928;&#945;&#961;&#945;&#954;&#959;&#955;&#959;&#973;&#952;&#951;&#963;&#951;&#962;%20EU\&#917;&#954;&#967;&#974;&#961;&#951;&#963;&#951;%20(&#913;&#965;&#964;&#972;&#956;&#945;&#964;&#945;%20&#913;&#960;&#959;&#952;&#951;&#954;&#949;&#965;&#956;&#941;&#957;&#959;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.50.110\koinos\&#928;&#955;&#945;&#943;&#963;&#953;&#959;%202021%20-%202027\1.%20&#917;.&#928;\7.%20&#931;&#965;&#957;&#949;&#948;&#961;&#953;&#940;&#963;&#949;&#953;&#962;%20&#917;&#960;&#928;&#945;\4&#951;%20&#931;&#965;&#957;&#949;&#948;&#961;&#943;&#945;&#963;&#951;%20&#917;&#960;&#928;&#945;%20&#932;&#913;&#924;&#917;&#933;%202021-2027_26.06.2025\&#947;&#961;&#940;&#966;&#951;&#956;&#945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1F497D">
                <a:lumMod val="20000"/>
                <a:lumOff val="80000"/>
              </a:srgb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  <a:alpha val="76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C5D7-45D6-9DC2-C9524928E80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  <a:alpha val="76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C5D7-45D6-9DC2-C9524928E809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>
                  <a:lumMod val="20000"/>
                  <a:lumOff val="80000"/>
                  <a:alpha val="76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C5D7-45D6-9DC2-C9524928E809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>
                  <a:lumMod val="40000"/>
                  <a:lumOff val="60000"/>
                  <a:alpha val="76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C5D7-45D6-9DC2-C9524928E809}"/>
              </c:ext>
            </c:extLst>
          </c:dPt>
          <c:dPt>
            <c:idx val="4"/>
            <c:invertIfNegative val="0"/>
            <c:bubble3D val="0"/>
            <c:spPr>
              <a:solidFill>
                <a:srgbClr val="1F497D">
                  <a:lumMod val="60000"/>
                  <a:lumOff val="40000"/>
                  <a:alpha val="74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4-C5D7-45D6-9DC2-C9524928E809}"/>
              </c:ext>
            </c:extLst>
          </c:dPt>
          <c:dPt>
            <c:idx val="5"/>
            <c:invertIfNegative val="0"/>
            <c:bubble3D val="0"/>
            <c:spPr>
              <a:solidFill>
                <a:srgbClr val="1F497D">
                  <a:lumMod val="75000"/>
                  <a:alpha val="82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5-C5D7-45D6-9DC2-C9524928E809}"/>
              </c:ext>
            </c:extLst>
          </c:dPt>
          <c:dLbls>
            <c:dLbl>
              <c:idx val="0"/>
              <c:layout>
                <c:manualLayout>
                  <c:x val="0"/>
                  <c:y val="-8.8416076708157168E-2"/>
                </c:manualLayout>
              </c:layout>
              <c:tx>
                <c:rich>
                  <a:bodyPr/>
                  <a:lstStyle/>
                  <a:p>
                    <a:r>
                      <a:rPr lang="el-GR" dirty="0" smtClean="0"/>
                      <a:t>8,4 εκ.</a:t>
                    </a:r>
                    <a:endParaRPr lang="el-G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5D7-45D6-9DC2-C9524928E809}"/>
                </c:ext>
              </c:extLst>
            </c:dLbl>
            <c:dLbl>
              <c:idx val="1"/>
              <c:layout>
                <c:manualLayout>
                  <c:x val="1.2685949404894818E-2"/>
                  <c:y val="-5.3681189429952363E-2"/>
                </c:manualLayout>
              </c:layout>
              <c:tx>
                <c:rich>
                  <a:bodyPr/>
                  <a:lstStyle/>
                  <a:p>
                    <a:r>
                      <a:rPr lang="el-GR" dirty="0" smtClean="0"/>
                      <a:t>22 εκ.</a:t>
                    </a:r>
                    <a:endParaRPr lang="el-G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5D7-45D6-9DC2-C9524928E809}"/>
                </c:ext>
              </c:extLst>
            </c:dLbl>
            <c:dLbl>
              <c:idx val="2"/>
              <c:layout>
                <c:manualLayout>
                  <c:x val="1.6310506377721933E-2"/>
                  <c:y val="-6.9469774556409264E-2"/>
                </c:manualLayout>
              </c:layout>
              <c:tx>
                <c:rich>
                  <a:bodyPr/>
                  <a:lstStyle/>
                  <a:p>
                    <a:r>
                      <a:rPr lang="el-GR" dirty="0" smtClean="0"/>
                      <a:t>3,7 εκ.</a:t>
                    </a:r>
                    <a:endParaRPr lang="el-G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5D7-45D6-9DC2-C9524928E809}"/>
                </c:ext>
              </c:extLst>
            </c:dLbl>
            <c:dLbl>
              <c:idx val="3"/>
              <c:layout>
                <c:manualLayout>
                  <c:x val="1.9935063350549027E-2"/>
                  <c:y val="-5.9996623480535395E-2"/>
                </c:manualLayout>
              </c:layout>
              <c:tx>
                <c:rich>
                  <a:bodyPr/>
                  <a:lstStyle/>
                  <a:p>
                    <a:r>
                      <a:rPr lang="el-GR" dirty="0" smtClean="0"/>
                      <a:t>25,1 εκ. </a:t>
                    </a:r>
                    <a:endParaRPr lang="el-G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5D7-45D6-9DC2-C9524928E809}"/>
                </c:ext>
              </c:extLst>
            </c:dLbl>
            <c:dLbl>
              <c:idx val="4"/>
              <c:layout>
                <c:manualLayout>
                  <c:x val="2.1747341836962582E-2"/>
                  <c:y val="-4.4208286993214413E-2"/>
                </c:manualLayout>
              </c:layout>
              <c:tx>
                <c:rich>
                  <a:bodyPr/>
                  <a:lstStyle/>
                  <a:p>
                    <a:r>
                      <a:rPr lang="el-GR" dirty="0" smtClean="0"/>
                      <a:t>6,06 εκ. </a:t>
                    </a:r>
                    <a:endParaRPr lang="el-G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5D7-45D6-9DC2-C9524928E809}"/>
                </c:ext>
              </c:extLst>
            </c:dLbl>
            <c:dLbl>
              <c:idx val="5"/>
              <c:layout>
                <c:manualLayout>
                  <c:x val="3.6245569728271102E-3"/>
                  <c:y val="-4.4208038354078563E-2"/>
                </c:manualLayout>
              </c:layout>
              <c:tx>
                <c:rich>
                  <a:bodyPr/>
                  <a:lstStyle/>
                  <a:p>
                    <a:r>
                      <a:rPr lang="el-GR" dirty="0" smtClean="0"/>
                      <a:t>6,1 εκ. </a:t>
                    </a:r>
                    <a:endParaRPr lang="el-G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5D7-45D6-9DC2-C9524928E809}"/>
                </c:ext>
              </c:extLst>
            </c:dLbl>
            <c:dLbl>
              <c:idx val="6"/>
              <c:layout>
                <c:manualLayout>
                  <c:x val="2.2288621383832048E-2"/>
                  <c:y val="-3.3016152957857349E-2"/>
                </c:manualLayout>
              </c:layout>
              <c:tx>
                <c:rich>
                  <a:bodyPr/>
                  <a:lstStyle/>
                  <a:p>
                    <a:r>
                      <a:rPr lang="el-GR" dirty="0" smtClean="0"/>
                      <a:t>1,6 εκ. </a:t>
                    </a:r>
                    <a:endParaRPr lang="el-G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C5D7-45D6-9DC2-C9524928E809}"/>
                </c:ext>
              </c:extLst>
            </c:dLbl>
            <c:dLbl>
              <c:idx val="7"/>
              <c:layout>
                <c:manualLayout>
                  <c:x val="3.2689978029620294E-2"/>
                  <c:y val="-6.6032305915714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5D7-45D6-9DC2-C9524928E8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'Κατανομή δαπανών ανά κατηγορία'!$D$60:$D$66</c:f>
              <c:strCache>
                <c:ptCount val="7"/>
                <c:pt idx="0">
                  <c:v>Οχήματα</c:v>
                </c:pt>
                <c:pt idx="1">
                  <c:v>Δημιουργία ανακαίνιση και λειτουργία ΠΡΟΚΕΚΑ</c:v>
                </c:pt>
                <c:pt idx="2">
                  <c:v>Νομική και γλωσσική συνδρομή</c:v>
                </c:pt>
                <c:pt idx="3">
                  <c:v>Λειτουργική Ενίσχυση - ΣΦΟΧ</c:v>
                </c:pt>
                <c:pt idx="4">
                  <c:v>Επιστροφές</c:v>
                </c:pt>
                <c:pt idx="5">
                  <c:v>Return Case Management System (RECAMAS)</c:v>
                </c:pt>
                <c:pt idx="6">
                  <c:v>Τεχνική Βοήθεια ΤΑΜΕ</c:v>
                </c:pt>
              </c:strCache>
            </c:strRef>
          </c:cat>
          <c:val>
            <c:numRef>
              <c:f>'Κατανομή δαπανών ανά κατηγορία'!$E$60:$E$66</c:f>
              <c:numCache>
                <c:formatCode>#,##0.00\ "€"</c:formatCode>
                <c:ptCount val="7"/>
                <c:pt idx="0">
                  <c:v>8936000</c:v>
                </c:pt>
                <c:pt idx="1">
                  <c:v>22012847.817359999</c:v>
                </c:pt>
                <c:pt idx="2">
                  <c:v>3661252</c:v>
                </c:pt>
                <c:pt idx="3">
                  <c:v>25138786.93</c:v>
                </c:pt>
                <c:pt idx="4">
                  <c:v>6066295.5999999996</c:v>
                </c:pt>
                <c:pt idx="5">
                  <c:v>6138000</c:v>
                </c:pt>
                <c:pt idx="6">
                  <c:v>1600000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5D7-45D6-9DC2-C9524928E80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62999296"/>
        <c:axId val="163030528"/>
        <c:axId val="0"/>
      </c:bar3DChart>
      <c:catAx>
        <c:axId val="1629992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l-GR"/>
          </a:p>
        </c:txPr>
        <c:crossAx val="163030528"/>
        <c:crosses val="autoZero"/>
        <c:auto val="1"/>
        <c:lblAlgn val="ctr"/>
        <c:lblOffset val="100"/>
        <c:noMultiLvlLbl val="0"/>
      </c:catAx>
      <c:valAx>
        <c:axId val="163030528"/>
        <c:scaling>
          <c:orientation val="minMax"/>
        </c:scaling>
        <c:delete val="1"/>
        <c:axPos val="l"/>
        <c:numFmt formatCode="#,##0.00\ &quot;€&quot;" sourceLinked="1"/>
        <c:majorTickMark val="none"/>
        <c:minorTickMark val="none"/>
        <c:tickLblPos val="nextTo"/>
        <c:crossAx val="1629992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4842541257685261"/>
          <c:w val="1"/>
          <c:h val="0.64069924136195311"/>
        </c:manualLayout>
      </c:layout>
      <c:pie3DChart>
        <c:varyColors val="1"/>
        <c:ser>
          <c:idx val="0"/>
          <c:order val="0"/>
          <c:explosion val="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4E8-41F2-93EC-FE5003A6B7C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4E8-41F2-93EC-FE5003A6B7C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4E8-41F2-93EC-FE5003A6B7C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4E8-41F2-93EC-FE5003A6B7C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64E8-41F2-93EC-FE5003A6B7C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64E8-41F2-93EC-FE5003A6B7C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64E8-41F2-93EC-FE5003A6B7C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64E8-41F2-93EC-FE5003A6B7C5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64E8-41F2-93EC-FE5003A6B7C5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64E8-41F2-93EC-FE5003A6B7C5}"/>
              </c:ext>
            </c:extLst>
          </c:dPt>
          <c:dLbls>
            <c:dLbl>
              <c:idx val="0"/>
              <c:layout>
                <c:manualLayout>
                  <c:x val="4.6483641728944883E-2"/>
                  <c:y val="-0.10410944522345669"/>
                </c:manualLayout>
              </c:layout>
              <c:tx>
                <c:rich>
                  <a:bodyPr/>
                  <a:lstStyle/>
                  <a:p>
                    <a:fld id="{5A43092B-39A7-4D9E-9533-A285583C9DA2}" type="CATEGORYNAME">
                      <a:rPr lang="el-GR"/>
                      <a:pPr/>
                      <a:t>[ΟΝΟΜΑ ΚΑΤΗΓΟΡΙΑΣ]</a:t>
                    </a:fld>
                    <a:r>
                      <a:rPr lang="el-GR" dirty="0"/>
                      <a:t>   </a:t>
                    </a:r>
                    <a:r>
                      <a:rPr lang="el-GR" baseline="0" dirty="0" smtClean="0"/>
                      <a:t>190,3 </a:t>
                    </a:r>
                    <a:r>
                      <a:rPr lang="el-GR" baseline="0" dirty="0"/>
                      <a:t>εκ €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388115399598402"/>
                      <c:h val="0.1395940028044439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4E8-41F2-93EC-FE5003A6B7C5}"/>
                </c:ext>
              </c:extLst>
            </c:dLbl>
            <c:dLbl>
              <c:idx val="1"/>
              <c:layout>
                <c:manualLayout>
                  <c:x val="0.13507924591209641"/>
                  <c:y val="-4.0182648401826414E-2"/>
                </c:manualLayout>
              </c:layout>
              <c:tx>
                <c:rich>
                  <a:bodyPr/>
                  <a:lstStyle/>
                  <a:p>
                    <a:r>
                      <a:rPr lang="el-GR" dirty="0" smtClean="0"/>
                      <a:t>ΟΠΣ ΔΙΑΧΕΙΡΙΣΗΣ ΣΥΝΟΡΩΝ</a:t>
                    </a:r>
                    <a:r>
                      <a:rPr lang="el-GR" baseline="0" dirty="0" smtClean="0"/>
                      <a:t> </a:t>
                    </a:r>
                    <a:fld id="{11FEE36C-B97D-4FFC-8324-615C10371176}" type="VALUE">
                      <a:rPr lang="el-GR" baseline="0" smtClean="0"/>
                      <a:pPr/>
                      <a:t>[ΤΙΜΗ]</a:t>
                    </a:fld>
                    <a:r>
                      <a:rPr lang="el-GR" baseline="0" dirty="0" smtClean="0"/>
                      <a:t> </a:t>
                    </a:r>
                    <a:r>
                      <a:rPr lang="el-GR" baseline="0" dirty="0"/>
                      <a:t>εκ €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0166207744051421"/>
                      <c:h val="9.210541832955812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4E8-41F2-93EC-FE5003A6B7C5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54B3B365-4C84-4EAC-9B9E-3CF12C17F64B}" type="CATEGORYNAME">
                      <a:rPr lang="el-GR" smtClean="0"/>
                      <a:pPr/>
                      <a:t>[ΟΝΟΜΑ ΚΑΤΗΓΟΡΙΑΣ]</a:t>
                    </a:fld>
                    <a:r>
                      <a:rPr lang="el-GR" baseline="0" dirty="0" smtClean="0"/>
                      <a:t>72,6 </a:t>
                    </a:r>
                    <a:r>
                      <a:rPr lang="el-GR" baseline="0" dirty="0"/>
                      <a:t>εκ €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4E8-41F2-93EC-FE5003A6B7C5}"/>
                </c:ext>
              </c:extLst>
            </c:dLbl>
            <c:dLbl>
              <c:idx val="3"/>
              <c:layout>
                <c:manualLayout>
                  <c:x val="-3.6756257391046654E-2"/>
                  <c:y val="6.2100456621004572E-2"/>
                </c:manualLayout>
              </c:layout>
              <c:tx>
                <c:rich>
                  <a:bodyPr/>
                  <a:lstStyle/>
                  <a:p>
                    <a:fld id="{E0061902-CD83-4A6E-88F2-8B86DA5BA791}" type="CATEGORYNAME">
                      <a:rPr lang="el-GR" smtClean="0"/>
                      <a:pPr/>
                      <a:t>[ΟΝΟΜΑ ΚΑΤΗΓΟΡΙΑΣ]</a:t>
                    </a:fld>
                    <a:r>
                      <a:rPr lang="el-GR" baseline="0" dirty="0" smtClean="0"/>
                      <a:t> 27,7 εκ </a:t>
                    </a:r>
                    <a:r>
                      <a:rPr lang="el-GR" baseline="0" dirty="0"/>
                      <a:t>€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4E8-41F2-93EC-FE5003A6B7C5}"/>
                </c:ext>
              </c:extLst>
            </c:dLbl>
            <c:dLbl>
              <c:idx val="4"/>
              <c:layout>
                <c:manualLayout>
                  <c:x val="-3.7496863484592587E-2"/>
                  <c:y val="-8.9653064414269845E-2"/>
                </c:manualLayout>
              </c:layout>
              <c:tx>
                <c:rich>
                  <a:bodyPr/>
                  <a:lstStyle/>
                  <a:p>
                    <a:fld id="{09D427D3-8F60-4B61-9443-1FA93E0BB8DC}" type="CATEGORYNAME">
                      <a:rPr lang="el-GR"/>
                      <a:pPr/>
                      <a:t>[ΟΝΟΜΑ ΚΑΤΗΓΟΡΙΑΣ]</a:t>
                    </a:fld>
                    <a:r>
                      <a:rPr lang="el-GR" baseline="0"/>
                      <a:t> </a:t>
                    </a:r>
                    <a:fld id="{746AE98F-A758-4AA2-A342-04F6E17637A6}" type="VALUE">
                      <a:rPr lang="el-GR" baseline="0"/>
                      <a:pPr/>
                      <a:t>[ΤΙΜΗ]</a:t>
                    </a:fld>
                    <a:r>
                      <a:rPr lang="el-GR" baseline="0"/>
                      <a:t> εκ €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01385450426228"/>
                      <c:h val="7.350346960054651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64E8-41F2-93EC-FE5003A6B7C5}"/>
                </c:ext>
              </c:extLst>
            </c:dLbl>
            <c:dLbl>
              <c:idx val="5"/>
              <c:layout>
                <c:manualLayout>
                  <c:x val="1.2975392988063765E-3"/>
                  <c:y val="-5.844748858447487E-2"/>
                </c:manualLayout>
              </c:layout>
              <c:tx>
                <c:rich>
                  <a:bodyPr/>
                  <a:lstStyle/>
                  <a:p>
                    <a:fld id="{23AD53AA-A910-42A8-B0FF-12487521FB51}" type="CATEGORYNAME">
                      <a:rPr lang="el-GR"/>
                      <a:pPr/>
                      <a:t>[ΟΝΟΜΑ ΚΑΤΗΓΟΡΙΑΣ]</a:t>
                    </a:fld>
                    <a:r>
                      <a:rPr lang="el-GR"/>
                      <a:t> </a:t>
                    </a:r>
                    <a:r>
                      <a:rPr lang="el-GR" baseline="0"/>
                      <a:t> </a:t>
                    </a:r>
                    <a:fld id="{3B4CD7BC-41CC-49DB-9514-7307EC424B0A}" type="VALUE">
                      <a:rPr lang="el-GR" baseline="0"/>
                      <a:pPr/>
                      <a:t>[ΤΙΜΗ]</a:t>
                    </a:fld>
                    <a:r>
                      <a:rPr lang="el-GR" baseline="0"/>
                      <a:t> εκ €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685299870282243"/>
                      <c:h val="0.1326251752777478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64E8-41F2-93EC-FE5003A6B7C5}"/>
                </c:ext>
              </c:extLst>
            </c:dLbl>
            <c:dLbl>
              <c:idx val="6"/>
              <c:layout>
                <c:manualLayout>
                  <c:x val="-4.2269695999703628E-2"/>
                  <c:y val="-0.12968036529680366"/>
                </c:manualLayout>
              </c:layout>
              <c:tx>
                <c:rich>
                  <a:bodyPr/>
                  <a:lstStyle/>
                  <a:p>
                    <a:fld id="{BD25ED22-09B2-47F6-B424-C74E8BF47071}" type="CATEGORYNAME">
                      <a:rPr lang="el-GR"/>
                      <a:pPr/>
                      <a:t>[ΟΝΟΜΑ ΚΑΤΗΓΟΡΙΑΣ]</a:t>
                    </a:fld>
                    <a:r>
                      <a:rPr lang="el-GR" baseline="0"/>
                      <a:t> </a:t>
                    </a:r>
                    <a:fld id="{06F94B99-A5E7-43B3-B048-FE33013D3DA3}" type="VALUE">
                      <a:rPr lang="el-GR" baseline="0"/>
                      <a:pPr/>
                      <a:t>[ΤΙΜΗ]</a:t>
                    </a:fld>
                    <a:r>
                      <a:rPr lang="el-GR" baseline="0"/>
                      <a:t> εκ €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101825830908481"/>
                      <c:h val="7.715643763707619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64E8-41F2-93EC-FE5003A6B7C5}"/>
                </c:ext>
              </c:extLst>
            </c:dLbl>
            <c:dLbl>
              <c:idx val="7"/>
              <c:layout>
                <c:manualLayout>
                  <c:x val="9.1890643477616635E-3"/>
                  <c:y val="-0.18630136986301371"/>
                </c:manualLayout>
              </c:layout>
              <c:tx>
                <c:rich>
                  <a:bodyPr/>
                  <a:lstStyle/>
                  <a:p>
                    <a:r>
                      <a:rPr lang="el-GR" dirty="0" smtClean="0"/>
                      <a:t>EES, ΛΕΙΤΟΥΡΓΙΚΟΤΗΤΑ ΤΠΣ </a:t>
                    </a:r>
                    <a:r>
                      <a:rPr lang="el-GR" baseline="0" dirty="0" smtClean="0"/>
                      <a:t> </a:t>
                    </a:r>
                    <a:fld id="{0BF174D3-4BB5-45EE-BEA0-76AA0E1EF605}" type="VALUE">
                      <a:rPr lang="el-GR" baseline="0"/>
                      <a:pPr/>
                      <a:t>[ΤΙΜΗ]</a:t>
                    </a:fld>
                    <a:r>
                      <a:rPr lang="el-GR" baseline="0" dirty="0"/>
                      <a:t> εκ €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40083017046220853"/>
                      <c:h val="9.210541832955812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64E8-41F2-93EC-FE5003A6B7C5}"/>
                </c:ext>
              </c:extLst>
            </c:dLbl>
            <c:dLbl>
              <c:idx val="8"/>
              <c:layout>
                <c:manualLayout>
                  <c:x val="0.16907878399881451"/>
                  <c:y val="-0.12785388127853878"/>
                </c:manualLayout>
              </c:layout>
              <c:tx>
                <c:rich>
                  <a:bodyPr/>
                  <a:lstStyle/>
                  <a:p>
                    <a:fld id="{C7D58FD4-30B6-4A84-9ECB-3299E4CFB45C}" type="CATEGORYNAME">
                      <a:rPr lang="el-GR"/>
                      <a:pPr/>
                      <a:t>[ΟΝΟΜΑ ΚΑΤΗΓΟΡΙΑΣ]</a:t>
                    </a:fld>
                    <a:r>
                      <a:rPr lang="el-GR" baseline="0"/>
                      <a:t> </a:t>
                    </a:r>
                    <a:fld id="{C4568DCB-03DE-419D-AAF1-89A7B1F44063}" type="VALUE">
                      <a:rPr lang="el-GR" baseline="0"/>
                      <a:pPr/>
                      <a:t>[ΤΙΜΗ]</a:t>
                    </a:fld>
                    <a:r>
                      <a:rPr lang="el-GR" baseline="0"/>
                      <a:t> εκ €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255986205116124"/>
                      <c:h val="5.158566138136842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64E8-41F2-93EC-FE5003A6B7C5}"/>
                </c:ext>
              </c:extLst>
            </c:dLbl>
            <c:dLbl>
              <c:idx val="9"/>
              <c:layout>
                <c:manualLayout>
                  <c:x val="0.35929241599748091"/>
                  <c:y val="-5.844748858447487E-2"/>
                </c:manualLayout>
              </c:layout>
              <c:tx>
                <c:rich>
                  <a:bodyPr/>
                  <a:lstStyle/>
                  <a:p>
                    <a:fld id="{A1108EDB-98D5-4041-9869-0B16F3046059}" type="CATEGORYNAME">
                      <a:rPr lang="el-GR"/>
                      <a:pPr/>
                      <a:t>[ΟΝΟΜΑ ΚΑΤΗΓΟΡΙΑΣ]</a:t>
                    </a:fld>
                    <a:r>
                      <a:rPr lang="el-GR" baseline="0"/>
                      <a:t> </a:t>
                    </a:r>
                    <a:fld id="{B3E5515D-E47D-48A6-8F5C-B6B45859C7D2}" type="VALUE">
                      <a:rPr lang="el-GR" baseline="0"/>
                      <a:pPr/>
                      <a:t>[ΤΙΜΗ]</a:t>
                    </a:fld>
                    <a:r>
                      <a:rPr lang="el-GR" baseline="0"/>
                      <a:t> εκ €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0245074516799919"/>
                      <c:h val="9.210541832955812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64E8-41F2-93EC-FE5003A6B7C5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'[Εκχώρηση (Αυτόματα Αποθηκευμένο).xlsx]Φύλλο1'!$C$12:$C$21</c:f>
              <c:strCache>
                <c:ptCount val="10"/>
                <c:pt idx="0">
                  <c:v>Κάλυψη Μισθοδοσίας ΣΦΟΧ</c:v>
                </c:pt>
                <c:pt idx="1">
                  <c:v>Πληροφοριακό Σύστημα Διαχείρισης Συνόρων </c:v>
                </c:pt>
                <c:pt idx="2">
                  <c:v>Επιχειρησιακά μεταφορικά μέσα </c:v>
                </c:pt>
                <c:pt idx="3">
                  <c:v>Εξοπλισμός Επιτήρησης  </c:v>
                </c:pt>
                <c:pt idx="4">
                  <c:v>Εκπαιδεύσεις </c:v>
                </c:pt>
                <c:pt idx="5">
                  <c:v>Κρυπτογραφημένο σύστημα τηλεπικοινωνιών ΕΛ.ΑΣ.</c:v>
                </c:pt>
                <c:pt idx="6">
                  <c:v>Μελέτες </c:v>
                </c:pt>
                <c:pt idx="7">
                  <c:v>Ομοειδείς Δράσεις 2014-2020</c:v>
                </c:pt>
                <c:pt idx="8">
                  <c:v>Κτιριακές Υποδομές </c:v>
                </c:pt>
                <c:pt idx="9">
                  <c:v>Τεχνική Βοήθεια  Υ.Δ.Ε.Α.Π  </c:v>
                </c:pt>
              </c:strCache>
            </c:strRef>
          </c:cat>
          <c:val>
            <c:numRef>
              <c:f>'[Εκχώρηση (Αυτόματα Αποθηκευμένο).xlsx]Φύλλο1'!$D$12:$D$21</c:f>
              <c:numCache>
                <c:formatCode>General</c:formatCode>
                <c:ptCount val="10"/>
                <c:pt idx="0">
                  <c:v>189.1</c:v>
                </c:pt>
                <c:pt idx="1">
                  <c:v>21.1</c:v>
                </c:pt>
                <c:pt idx="2">
                  <c:v>75.3</c:v>
                </c:pt>
                <c:pt idx="3">
                  <c:v>25.2</c:v>
                </c:pt>
                <c:pt idx="4">
                  <c:v>2.8</c:v>
                </c:pt>
                <c:pt idx="5">
                  <c:v>49</c:v>
                </c:pt>
                <c:pt idx="6">
                  <c:v>1.2</c:v>
                </c:pt>
                <c:pt idx="7">
                  <c:v>41.9</c:v>
                </c:pt>
                <c:pt idx="8">
                  <c:v>10</c:v>
                </c:pt>
                <c:pt idx="9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64E8-41F2-93EC-FE5003A6B7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l-GR" dirty="0" smtClean="0"/>
                      <a:t>25,5 εκ.</a:t>
                    </a:r>
                    <a:endParaRPr lang="el-GR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0EA-498B-A8FD-39B8C630682A}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l-GR" dirty="0" smtClean="0"/>
                      <a:t>10 εκ.</a:t>
                    </a:r>
                    <a:endParaRPr lang="el-GR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0EA-498B-A8FD-39B8C630682A}"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l-GR" dirty="0" smtClean="0"/>
                      <a:t>2 εκ. </a:t>
                    </a:r>
                    <a:endParaRPr lang="el-GR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0EA-498B-A8FD-39B8C630682A}"/>
                </c:ext>
              </c:extLst>
            </c:dLbl>
            <c:dLbl>
              <c:idx val="3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l-GR" dirty="0" smtClean="0"/>
                      <a:t>826 χιλ.</a:t>
                    </a:r>
                    <a:endParaRPr lang="el-GR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4-B0EA-498B-A8FD-39B8C630682A}"/>
                </c:ext>
              </c:extLst>
            </c:dLbl>
            <c:dLbl>
              <c:idx val="4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l-GR" dirty="0" smtClean="0"/>
                      <a:t>14,4 εκ.</a:t>
                    </a:r>
                    <a:endParaRPr lang="el-GR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0EA-498B-A8FD-39B8C630682A}"/>
                </c:ext>
              </c:extLst>
            </c:dLbl>
            <c:dLbl>
              <c:idx val="5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l-GR" dirty="0" smtClean="0"/>
                      <a:t>1,1 εκ.</a:t>
                    </a:r>
                    <a:endParaRPr lang="el-GR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B0EA-498B-A8FD-39B8C630682A}"/>
                </c:ext>
              </c:extLst>
            </c:dLbl>
            <c:dLbl>
              <c:idx val="6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l-GR" dirty="0" smtClean="0"/>
                      <a:t>414 χιλ. </a:t>
                    </a:r>
                    <a:endParaRPr lang="el-GR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0EA-498B-A8FD-39B8C630682A}"/>
                </c:ext>
              </c:extLst>
            </c:dLbl>
            <c:dLbl>
              <c:idx val="7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l-GR" dirty="0" smtClean="0"/>
                      <a:t>479 χιλ.</a:t>
                    </a:r>
                    <a:endParaRPr lang="el-GR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B0EA-498B-A8FD-39B8C630682A}"/>
                </c:ext>
              </c:extLst>
            </c:dLbl>
            <c:dLbl>
              <c:idx val="8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l-GR" dirty="0" smtClean="0"/>
                      <a:t>1,4 εκ.</a:t>
                    </a:r>
                    <a:endParaRPr lang="el-GR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B0EA-498B-A8FD-39B8C63068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[γράφημα.xlsx]Φύλλο1!$D$8:$D$16</c:f>
              <c:strCache>
                <c:ptCount val="9"/>
                <c:pt idx="0">
                  <c:v>ΛΟΓΙΣΜΙΚΑ-ΨΗΦΙΟΠΟΙΗΣΗ ΔΙΑΔΙΚΑΣΙΩΝ</c:v>
                </c:pt>
                <c:pt idx="1">
                  <c:v>ΠΡΩΤΟΙ ΑΝΤΑΠΟΚΡΙΤΕΣ</c:v>
                </c:pt>
                <c:pt idx="2">
                  <c:v>ΕΚΠΑΙΔΕΥΣΗ</c:v>
                </c:pt>
                <c:pt idx="3">
                  <c:v>ΑΝΤΑΛΛΑΓΗ ΠΡΑΚΤΙΚΩΝ</c:v>
                </c:pt>
                <c:pt idx="4">
                  <c:v>ΕΞΟΠΛΙΣΜΟΣ</c:v>
                </c:pt>
                <c:pt idx="5">
                  <c:v>ΟΧΗΜΑΤΑ</c:v>
                </c:pt>
                <c:pt idx="6">
                  <c:v>ΚΤΙΡΙΑ / ΥΠΟΔΟΜΕΣ</c:v>
                </c:pt>
                <c:pt idx="7">
                  <c:v>ΛΟΙΠΕΣ ΔΑΠΑΝΕΣ</c:v>
                </c:pt>
                <c:pt idx="8">
                  <c:v>ΤΕΧΝΙΚΗ ΒΟΗΘΕΙΑ</c:v>
                </c:pt>
              </c:strCache>
            </c:strRef>
          </c:cat>
          <c:val>
            <c:numRef>
              <c:f>[γράφημα.xlsx]Φύλλο1!$E$8:$E$16</c:f>
              <c:numCache>
                <c:formatCode>#,##0.00\ "€"</c:formatCode>
                <c:ptCount val="9"/>
                <c:pt idx="0">
                  <c:v>24502812.84</c:v>
                </c:pt>
                <c:pt idx="1">
                  <c:v>10006392</c:v>
                </c:pt>
                <c:pt idx="2">
                  <c:v>1998280</c:v>
                </c:pt>
                <c:pt idx="3">
                  <c:v>825795</c:v>
                </c:pt>
                <c:pt idx="4">
                  <c:v>14396932</c:v>
                </c:pt>
                <c:pt idx="5">
                  <c:v>1115760</c:v>
                </c:pt>
                <c:pt idx="6">
                  <c:v>413800</c:v>
                </c:pt>
                <c:pt idx="7">
                  <c:v>479280</c:v>
                </c:pt>
                <c:pt idx="8">
                  <c:v>1400000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EA-498B-A8FD-39B8C630682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54685488"/>
        <c:axId val="1954688816"/>
      </c:barChart>
      <c:catAx>
        <c:axId val="1954685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954688816"/>
        <c:crosses val="autoZero"/>
        <c:auto val="1"/>
        <c:lblAlgn val="ctr"/>
        <c:lblOffset val="100"/>
        <c:noMultiLvlLbl val="0"/>
      </c:catAx>
      <c:valAx>
        <c:axId val="19546888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\ &quot;€&quot;" sourceLinked="1"/>
        <c:majorTickMark val="none"/>
        <c:minorTickMark val="none"/>
        <c:tickLblPos val="nextTo"/>
        <c:crossAx val="1954685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>
              <a:defRPr sz="1200"/>
            </a:lvl1pPr>
          </a:lstStyle>
          <a:p>
            <a:fld id="{943B89E2-C8BA-4702-973E-DA752BB0523F}" type="datetimeFigureOut">
              <a:rPr lang="el-GR" smtClean="0"/>
              <a:pPr/>
              <a:t>25/6/2025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>
              <a:defRPr sz="1200"/>
            </a:lvl1pPr>
          </a:lstStyle>
          <a:p>
            <a:fld id="{5D91A883-D90F-427C-B0F0-FC18346A60B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9511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>
              <a:defRPr sz="1200"/>
            </a:lvl1pPr>
          </a:lstStyle>
          <a:p>
            <a:fld id="{0C27C641-E3A4-4365-A5FB-5F367C301145}" type="datetimeFigureOut">
              <a:rPr lang="el-GR" smtClean="0"/>
              <a:pPr/>
              <a:t>25/6/2025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21" tIns="45661" rIns="91321" bIns="45661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321" tIns="45661" rIns="91321" bIns="45661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>
              <a:defRPr sz="1200"/>
            </a:lvl1pPr>
          </a:lstStyle>
          <a:p>
            <a:fld id="{76057E77-A36B-407E-ACF3-6C35D24BCFE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3950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57E77-A36B-407E-ACF3-6C35D24BCFE8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2258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57E77-A36B-407E-ACF3-6C35D24BCFE8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89432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57E77-A36B-407E-ACF3-6C35D24BCFE8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80674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57E77-A36B-407E-ACF3-6C35D24BCFE8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3205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57E77-A36B-407E-ACF3-6C35D24BCFE8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0928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57E77-A36B-407E-ACF3-6C35D24BCFE8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0944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57E77-A36B-407E-ACF3-6C35D24BCFE8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5378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57E77-A36B-407E-ACF3-6C35D24BCFE8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0210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57E77-A36B-407E-ACF3-6C35D24BCFE8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0013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57E77-A36B-407E-ACF3-6C35D24BCFE8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4051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57E77-A36B-407E-ACF3-6C35D24BCFE8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8021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57E77-A36B-407E-ACF3-6C35D24BCFE8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9480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30BA6-6908-4D00-8E55-E7C205FB563D}" type="datetime1">
              <a:rPr lang="el-GR" smtClean="0"/>
              <a:t>25/6/2025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448A-C69B-4BFE-89D7-A7FB82283B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0440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922DB-CB83-422B-AFA5-4C027D6188E6}" type="datetime1">
              <a:rPr lang="el-GR" smtClean="0"/>
              <a:t>25/6/2025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448A-C69B-4BFE-89D7-A7FB82283B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0556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A2B25-74B6-422F-8E3C-87E486353853}" type="datetime1">
              <a:rPr lang="el-GR" smtClean="0"/>
              <a:t>25/6/2025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448A-C69B-4BFE-89D7-A7FB82283BB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9896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3063-BF43-4D91-8FA3-3B70A7A8F4FD}" type="datetime1">
              <a:rPr lang="el-GR" smtClean="0"/>
              <a:t>25/6/2025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448A-C69B-4BFE-89D7-A7FB82283B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0578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F982-9C54-4E0D-909E-11A1AD2E36A9}" type="datetime1">
              <a:rPr lang="el-GR" smtClean="0"/>
              <a:t>25/6/2025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448A-C69B-4BFE-89D7-A7FB82283BB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5808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7ED2D-238B-4390-B1DF-AFF1A2281A4D}" type="datetime1">
              <a:rPr lang="el-GR" smtClean="0"/>
              <a:t>25/6/2025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448A-C69B-4BFE-89D7-A7FB82283B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6028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54187-A62C-4EDC-9D3F-011612757295}" type="datetime1">
              <a:rPr lang="el-GR" smtClean="0"/>
              <a:t>25/6/2025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448A-C69B-4BFE-89D7-A7FB82283B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6736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A0A9-0825-4D55-B6B9-A1108C3A04A8}" type="datetime1">
              <a:rPr lang="el-GR" smtClean="0"/>
              <a:t>25/6/2025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448A-C69B-4BFE-89D7-A7FB82283B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3197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5C4E-3955-4E71-92A3-42D7F18DABDC}" type="datetime1">
              <a:rPr lang="el-GR" smtClean="0"/>
              <a:t>25/6/2025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448A-C69B-4BFE-89D7-A7FB82283B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9286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A56BA-755D-420A-AEB5-1E1B98BFD2FD}" type="datetime1">
              <a:rPr lang="el-GR" smtClean="0"/>
              <a:t>25/6/2025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448A-C69B-4BFE-89D7-A7FB82283B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9140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A4F1-01AE-4307-A68F-207384366F48}" type="datetime1">
              <a:rPr lang="el-GR" smtClean="0"/>
              <a:t>25/6/2025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448A-C69B-4BFE-89D7-A7FB82283B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3245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62E09-2D3C-46B9-8081-B610D4A11319}" type="datetime1">
              <a:rPr lang="el-GR" smtClean="0"/>
              <a:t>25/6/2025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448A-C69B-4BFE-89D7-A7FB82283B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9998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EEC6-5DB0-4220-A5D3-0030C9AADEC3}" type="datetime1">
              <a:rPr lang="el-GR" smtClean="0"/>
              <a:t>25/6/2025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448A-C69B-4BFE-89D7-A7FB82283B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8221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3FF6-DBF1-4BF8-871B-6C1B7CDC061C}" type="datetime1">
              <a:rPr lang="el-GR" smtClean="0"/>
              <a:t>25/6/2025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448A-C69B-4BFE-89D7-A7FB82283B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0951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B1ECF-0CB1-490C-8C96-DA577C23A030}" type="datetime1">
              <a:rPr lang="el-GR" smtClean="0"/>
              <a:t>25/6/2025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448A-C69B-4BFE-89D7-A7FB82283B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14995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448A-C69B-4BFE-89D7-A7FB82283BB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8566A-65DA-4AF7-BFE5-46BCA0028508}" type="datetime1">
              <a:rPr lang="el-GR" smtClean="0"/>
              <a:t>25/6/2025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033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FC4AD-E111-48E0-8C41-3215AFCE4961}" type="datetime1">
              <a:rPr lang="el-GR" smtClean="0"/>
              <a:t>25/6/2025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605448A-C69B-4BFE-89D7-A7FB82283B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8852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  <p:sldLayoutId id="2147484100" r:id="rId12"/>
    <p:sldLayoutId id="2147484101" r:id="rId13"/>
    <p:sldLayoutId id="2147484102" r:id="rId14"/>
    <p:sldLayoutId id="2147484103" r:id="rId15"/>
    <p:sldLayoutId id="2147484104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154955" y="1229096"/>
            <a:ext cx="8825658" cy="1217222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649473" y="3860402"/>
            <a:ext cx="8627423" cy="2330192"/>
          </a:xfrm>
        </p:spPr>
        <p:txBody>
          <a:bodyPr>
            <a:noAutofit/>
          </a:bodyPr>
          <a:lstStyle/>
          <a:p>
            <a:pPr algn="ctr"/>
            <a:endParaRPr lang="el-GR" sz="2000" dirty="0"/>
          </a:p>
          <a:p>
            <a:pPr algn="ctr">
              <a:spcAft>
                <a:spcPts val="1200"/>
              </a:spcAft>
            </a:pPr>
            <a:r>
              <a:rPr lang="el-GR" sz="2000" dirty="0"/>
              <a:t> </a:t>
            </a:r>
            <a:r>
              <a:rPr lang="el-GR" sz="2000" dirty="0">
                <a:solidFill>
                  <a:schemeClr val="tx2">
                    <a:lumMod val="75000"/>
                  </a:schemeClr>
                </a:solidFill>
              </a:rPr>
              <a:t>ΠΡΟΓΡΑΜΜΑΤΙΚΗ ΠΕΡΙΟΔΟΣ 2021-2027</a:t>
            </a:r>
          </a:p>
          <a:p>
            <a:pPr algn="ctr">
              <a:spcAft>
                <a:spcPts val="1200"/>
              </a:spcAft>
            </a:pPr>
            <a:endParaRPr lang="el-GR" sz="2000" dirty="0"/>
          </a:p>
        </p:txBody>
      </p:sp>
      <p:pic>
        <p:nvPicPr>
          <p:cNvPr id="8" name="3 - Εικόνα" descr="YPOURGEIO PROSTASIAS logo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16988" y="999922"/>
            <a:ext cx="4007895" cy="2880799"/>
          </a:xfrm>
          <a:prstGeom prst="rect">
            <a:avLst/>
          </a:prstGeom>
        </p:spPr>
      </p:pic>
      <p:pic>
        <p:nvPicPr>
          <p:cNvPr id="6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9AD86968-928D-4070-7817-E947EAC616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216" y="6290645"/>
            <a:ext cx="4523396" cy="567355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448A-C69B-4BFE-89D7-A7FB82283BB6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967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>
                <a:solidFill>
                  <a:schemeClr val="tx1"/>
                </a:solidFill>
              </a:rPr>
              <a:t>ΚΑΤΑΝΟΜΗ ΔΡΑΣΕΩΝ ΣΕ ΦΟΡΕΙΣ ΥΛΟΠΟΙΗΣΗΣ </a:t>
            </a:r>
            <a:endParaRPr lang="el-GR" sz="3200" dirty="0">
              <a:solidFill>
                <a:schemeClr val="tx1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el-GR" dirty="0" smtClean="0"/>
              <a:t>Για λόγους επιτάχυνσης διαδικασιών κατανεμήθηκαν για υλοποίηση:  </a:t>
            </a:r>
          </a:p>
          <a:p>
            <a:pPr>
              <a:lnSpc>
                <a:spcPct val="200000"/>
              </a:lnSpc>
            </a:pPr>
            <a:r>
              <a:rPr lang="el-GR" dirty="0" smtClean="0"/>
              <a:t>Αρχικά στην ΕΕΣΥΠ (πρώην ΤΑΙΠΕΔ): 19 Εθνικές + 1 Ειδική Δράση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l-GR" dirty="0" smtClean="0"/>
              <a:t>     Επίκειται νέα κατανομή στην ΕΕΣΥΠ: Επιπλέον 3 Εθνικές + 2 Ειδικές Δράσεις</a:t>
            </a:r>
          </a:p>
          <a:p>
            <a:pPr>
              <a:lnSpc>
                <a:spcPct val="200000"/>
              </a:lnSpc>
            </a:pPr>
            <a:r>
              <a:rPr lang="el-GR" dirty="0" smtClean="0"/>
              <a:t>ΓΔΟΥΕΣ/Δ</a:t>
            </a:r>
            <a:r>
              <a:rPr lang="en-US" dirty="0" smtClean="0"/>
              <a:t>-</a:t>
            </a:r>
            <a:r>
              <a:rPr lang="el-GR" dirty="0" err="1" smtClean="0"/>
              <a:t>νση</a:t>
            </a:r>
            <a:r>
              <a:rPr lang="el-GR" dirty="0" smtClean="0"/>
              <a:t> Προμηθειών </a:t>
            </a:r>
            <a:r>
              <a:rPr lang="el-GR" dirty="0" err="1" smtClean="0"/>
              <a:t>Υπ.ΠΡΟ.ΠΟ</a:t>
            </a:r>
            <a:r>
              <a:rPr lang="el-GR" dirty="0" smtClean="0"/>
              <a:t>.:  33 Εθνικές και 3 Ειδικές Δράσεις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448A-C69B-4BFE-89D7-A7FB82283BB6}" type="slidenum">
              <a:rPr lang="el-GR" smtClean="0"/>
              <a:pPr/>
              <a:t>10</a:t>
            </a:fld>
            <a:endParaRPr lang="el-GR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028" y="6122998"/>
            <a:ext cx="4523624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10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770427" y="1608131"/>
            <a:ext cx="7283836" cy="504763"/>
          </a:xfrm>
        </p:spPr>
        <p:txBody>
          <a:bodyPr/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l-GR" sz="28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485900" y="600814"/>
            <a:ext cx="8848725" cy="110256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l-GR" sz="2200" b="1" dirty="0">
                <a:solidFill>
                  <a:schemeClr val="tx2">
                    <a:lumMod val="75000"/>
                  </a:schemeClr>
                </a:solidFill>
              </a:rPr>
              <a:t>ΥΠΗΡΕΣΙΑ ΔΙΑΧΕΙΡΙΣΗΣ ΕΥΡΩΠΑΪΚΩΝ ΚΑΙ ΑΝΑΠΤΥΞΙΑΚΩΝ ΠΡΟΓΡΑΜΜΑΤΩΝ</a:t>
            </a:r>
          </a:p>
          <a:p>
            <a:pPr algn="ctr"/>
            <a:r>
              <a:rPr lang="el-GR" sz="2200" b="1" dirty="0">
                <a:solidFill>
                  <a:schemeClr val="tx2">
                    <a:lumMod val="75000"/>
                  </a:schemeClr>
                </a:solidFill>
              </a:rPr>
              <a:t>ΠΡΟΓΡΑΜΜΑΤΙΚΗ ΠΕΡΙΟΔΟΣ 2021-2027</a:t>
            </a:r>
            <a:endParaRPr lang="el-GR"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3 - Εικόνα" descr="YPOURGEIO PROSTASIAS logo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1035" y="551504"/>
            <a:ext cx="1395840" cy="1048894"/>
          </a:xfrm>
          <a:prstGeom prst="rect">
            <a:avLst/>
          </a:prstGeom>
        </p:spPr>
      </p:pic>
      <p:sp>
        <p:nvSpPr>
          <p:cNvPr id="6" name="Υπότιτλος 2">
            <a:extLst>
              <a:ext uri="{FF2B5EF4-FFF2-40B4-BE49-F238E27FC236}">
                <a16:creationId xmlns:a16="http://schemas.microsoft.com/office/drawing/2014/main" id="{83143DD4-7DE4-4FAB-8396-50949173CD4E}"/>
              </a:ext>
            </a:extLst>
          </p:cNvPr>
          <p:cNvSpPr txBox="1">
            <a:spLocks/>
          </p:cNvSpPr>
          <p:nvPr/>
        </p:nvSpPr>
        <p:spPr>
          <a:xfrm>
            <a:off x="1154955" y="2446318"/>
            <a:ext cx="9882090" cy="35550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ACD433"/>
              </a:buClr>
            </a:pPr>
            <a:endParaRPr lang="el-GR" sz="2200" dirty="0">
              <a:solidFill>
                <a:srgbClr val="ACD433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AADCB8-6DE0-4AD1-8AF5-8CBEFB7F0A14}"/>
              </a:ext>
            </a:extLst>
          </p:cNvPr>
          <p:cNvSpPr txBox="1"/>
          <p:nvPr/>
        </p:nvSpPr>
        <p:spPr>
          <a:xfrm>
            <a:off x="842153" y="1850887"/>
            <a:ext cx="8738695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l-GR" sz="2000" b="1" u="sng" dirty="0">
                <a:solidFill>
                  <a:schemeClr val="tx2">
                    <a:lumMod val="75000"/>
                  </a:schemeClr>
                </a:solidFill>
              </a:rPr>
              <a:t>Ορόσημα απορροφητικότητας – υλοποίησης: 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l-GR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10% του προϋπολογισμού κάθε Ταμείου απορρόφηση έως 31-12-2024.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l-GR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Υλοποίηση φυσικού και οικονομικού αντικειμένου μέχρι 31-12-2029.</a:t>
            </a:r>
          </a:p>
          <a:p>
            <a:endParaRPr lang="el-GR" b="1" u="sng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el-GR" sz="16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marL="342900" indent="-342900" algn="just">
              <a:buFont typeface="+mj-lt"/>
              <a:buAutoNum type="arabicPeriod"/>
            </a:pPr>
            <a:endParaRPr lang="el-GR" sz="16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el-GR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218" name="AutoShape 2" descr="Εικόνα που περιέχει κείμενο&#10;&#10;Περιγραφή που δημιουργήθηκε αυτόματα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1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9AD86968-928D-4070-7817-E947EAC616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216" y="6223270"/>
            <a:ext cx="4523396" cy="567355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5"/>
          <a:srcRect l="4080" t="1956" r="339" b="38663"/>
          <a:stretch/>
        </p:blipFill>
        <p:spPr>
          <a:xfrm>
            <a:off x="551035" y="2951281"/>
            <a:ext cx="10730684" cy="3245554"/>
          </a:xfrm>
          <a:prstGeom prst="rect">
            <a:avLst/>
          </a:prstGeom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448A-C69B-4BFE-89D7-A7FB82283BB6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196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60911" y="311653"/>
            <a:ext cx="8857084" cy="571928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smtClean="0"/>
              <a:t>ΕΞΕΛΙΞΗ ΔΡΑΣΕΩΝ</a:t>
            </a:r>
            <a:endParaRPr lang="el-GR" dirty="0"/>
          </a:p>
        </p:txBody>
      </p:sp>
      <p:graphicFrame>
        <p:nvGraphicFramePr>
          <p:cNvPr id="6" name="Θέση περιεχομένου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0358880"/>
              </p:ext>
            </p:extLst>
          </p:nvPr>
        </p:nvGraphicFramePr>
        <p:xfrm>
          <a:off x="1139871" y="883581"/>
          <a:ext cx="9909930" cy="4898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1161">
                  <a:extLst>
                    <a:ext uri="{9D8B030D-6E8A-4147-A177-3AD203B41FA5}">
                      <a16:colId xmlns:a16="http://schemas.microsoft.com/office/drawing/2014/main" val="1683996464"/>
                    </a:ext>
                  </a:extLst>
                </a:gridCol>
                <a:gridCol w="1542149">
                  <a:extLst>
                    <a:ext uri="{9D8B030D-6E8A-4147-A177-3AD203B41FA5}">
                      <a16:colId xmlns:a16="http://schemas.microsoft.com/office/drawing/2014/main" val="3014404862"/>
                    </a:ext>
                  </a:extLst>
                </a:gridCol>
                <a:gridCol w="1651655">
                  <a:extLst>
                    <a:ext uri="{9D8B030D-6E8A-4147-A177-3AD203B41FA5}">
                      <a16:colId xmlns:a16="http://schemas.microsoft.com/office/drawing/2014/main" val="3200221145"/>
                    </a:ext>
                  </a:extLst>
                </a:gridCol>
                <a:gridCol w="1651655">
                  <a:extLst>
                    <a:ext uri="{9D8B030D-6E8A-4147-A177-3AD203B41FA5}">
                      <a16:colId xmlns:a16="http://schemas.microsoft.com/office/drawing/2014/main" val="3483912344"/>
                    </a:ext>
                  </a:extLst>
                </a:gridCol>
                <a:gridCol w="1651655">
                  <a:extLst>
                    <a:ext uri="{9D8B030D-6E8A-4147-A177-3AD203B41FA5}">
                      <a16:colId xmlns:a16="http://schemas.microsoft.com/office/drawing/2014/main" val="752208095"/>
                    </a:ext>
                  </a:extLst>
                </a:gridCol>
                <a:gridCol w="1651655">
                  <a:extLst>
                    <a:ext uri="{9D8B030D-6E8A-4147-A177-3AD203B41FA5}">
                      <a16:colId xmlns:a16="http://schemas.microsoft.com/office/drawing/2014/main" val="3569821815"/>
                    </a:ext>
                  </a:extLst>
                </a:gridCol>
              </a:tblGrid>
              <a:tr h="446943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/>
                        <a:t>ΕΝΕΡΓΕΙΑ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/>
                        <a:t>ΑΡΜΟΔΙΟΣ </a:t>
                      </a:r>
                      <a:r>
                        <a:rPr lang="el-GR" sz="1200" dirty="0" smtClean="0"/>
                        <a:t>   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 smtClean="0"/>
                        <a:t>  ΦΟΡΕΑΣ</a:t>
                      </a:r>
                      <a:endParaRPr lang="el-GR" sz="12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BMVI</a:t>
                      </a:r>
                      <a:r>
                        <a:rPr lang="el-GR" sz="1200" dirty="0" smtClean="0"/>
                        <a:t>  </a:t>
                      </a:r>
                      <a:endParaRPr lang="el-GR" sz="12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ISF</a:t>
                      </a:r>
                      <a:r>
                        <a:rPr lang="el-GR" sz="1200" dirty="0" smtClean="0"/>
                        <a:t>  </a:t>
                      </a:r>
                      <a:endParaRPr lang="el-GR" sz="12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AMIF</a:t>
                      </a:r>
                      <a:r>
                        <a:rPr lang="el-GR" sz="1200" dirty="0" smtClean="0"/>
                        <a:t> </a:t>
                      </a:r>
                      <a:endParaRPr lang="el-GR" sz="12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 smtClean="0"/>
                        <a:t>ΣΥΝΟΛΑ</a:t>
                      </a:r>
                      <a:endParaRPr lang="el-GR" sz="1200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79879977"/>
                  </a:ext>
                </a:extLst>
              </a:tr>
              <a:tr h="1340828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Αιτήματα στη </a:t>
                      </a:r>
                      <a:r>
                        <a:rPr lang="el-GR" sz="12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Δ.Α </a:t>
                      </a:r>
                      <a:r>
                        <a:rPr lang="el-GR" sz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για </a:t>
                      </a:r>
                      <a:r>
                        <a:rPr lang="el-GR" sz="1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νέα εκχώρηση</a:t>
                      </a:r>
                      <a:r>
                        <a:rPr lang="el-GR" sz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(τροποποίηση δράσεων ή </a:t>
                      </a:r>
                      <a:r>
                        <a:rPr lang="el-GR" sz="1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νέες δράσεις)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ΥΔΕΑΠ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21291756"/>
                  </a:ext>
                </a:extLst>
              </a:tr>
              <a:tr h="1117357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Έλεγχος/έκδοση αναθεωρημένης </a:t>
                      </a:r>
                      <a:r>
                        <a:rPr lang="el-GR" sz="1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εξειδίκευσης.</a:t>
                      </a:r>
                      <a:endParaRPr lang="el-G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Έκδοση </a:t>
                      </a:r>
                      <a:r>
                        <a:rPr lang="el-GR" sz="1200" b="1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ΥΑ </a:t>
                      </a:r>
                      <a:r>
                        <a:rPr lang="el-GR" sz="1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Εκχώρησης </a:t>
                      </a:r>
                      <a:endParaRPr lang="el-G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ΕΥΣΥΔ ΜΕΥ 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200" dirty="0" smtClean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l-GR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l-G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Υ.Α.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55552817"/>
                  </a:ext>
                </a:extLst>
              </a:tr>
              <a:tr h="489173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Υποβολή </a:t>
                      </a:r>
                      <a:r>
                        <a:rPr lang="el-GR" sz="1200" b="1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ΤΔΠ </a:t>
                      </a:r>
                      <a:r>
                        <a:rPr lang="el-GR" sz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στην ΥΔΕΑΠ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ΕΛ.ΑΣ.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200" dirty="0" smtClean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 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33494114"/>
                  </a:ext>
                </a:extLst>
              </a:tr>
              <a:tr h="827179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Κατάρτιση Σχεδίων </a:t>
                      </a:r>
                      <a:r>
                        <a:rPr lang="el-GR" sz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τευχών </a:t>
                      </a:r>
                      <a:r>
                        <a:rPr lang="el-GR" sz="1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Διακήρυξης</a:t>
                      </a:r>
                      <a:r>
                        <a:rPr lang="el-GR" sz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ΓΔΟΥΕΣ / ΤΑΙΠΕΔ</a:t>
                      </a:r>
                      <a:endParaRPr lang="el-G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200" dirty="0" smtClean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  <a:r>
                        <a:rPr lang="el-GR" sz="12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200" dirty="0" smtClean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 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73841254"/>
                  </a:ext>
                </a:extLst>
              </a:tr>
              <a:tr h="676784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b="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Έκδοση</a:t>
                      </a:r>
                      <a:r>
                        <a:rPr lang="el-GR" sz="1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Αποφάσεων Ένταξης</a:t>
                      </a:r>
                      <a:endParaRPr lang="el-G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ΥΔΕΑΠ/Υ.Πτ.Π.</a:t>
                      </a:r>
                      <a:endParaRPr lang="el-G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200" dirty="0" smtClean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  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56123171"/>
                  </a:ext>
                </a:extLst>
              </a:tr>
            </a:tbl>
          </a:graphicData>
        </a:graphic>
      </p:graphicFrame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448A-C69B-4BFE-89D7-A7FB82283BB6}" type="slidenum">
              <a:rPr lang="el-GR" smtClean="0"/>
              <a:pPr/>
              <a:t>12</a:t>
            </a:fld>
            <a:endParaRPr lang="el-GR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7796" y="5781845"/>
            <a:ext cx="4523624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7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448A-C69B-4BFE-89D7-A7FB82283BB6}" type="slidenum">
              <a:rPr lang="el-GR" smtClean="0"/>
              <a:pPr/>
              <a:t>13</a:t>
            </a:fld>
            <a:endParaRPr lang="el-GR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31" y="0"/>
            <a:ext cx="8858256" cy="859611"/>
          </a:xfrm>
          <a:prstGeom prst="rect">
            <a:avLst/>
          </a:prstGeom>
        </p:spPr>
      </p:pic>
      <p:graphicFrame>
        <p:nvGraphicFramePr>
          <p:cNvPr id="8" name="Πίνακας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534112"/>
              </p:ext>
            </p:extLst>
          </p:nvPr>
        </p:nvGraphicFramePr>
        <p:xfrm>
          <a:off x="727112" y="975037"/>
          <a:ext cx="9831396" cy="45800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566">
                  <a:extLst>
                    <a:ext uri="{9D8B030D-6E8A-4147-A177-3AD203B41FA5}">
                      <a16:colId xmlns:a16="http://schemas.microsoft.com/office/drawing/2014/main" val="564243649"/>
                    </a:ext>
                  </a:extLst>
                </a:gridCol>
                <a:gridCol w="1638566">
                  <a:extLst>
                    <a:ext uri="{9D8B030D-6E8A-4147-A177-3AD203B41FA5}">
                      <a16:colId xmlns:a16="http://schemas.microsoft.com/office/drawing/2014/main" val="649043582"/>
                    </a:ext>
                  </a:extLst>
                </a:gridCol>
                <a:gridCol w="1638566">
                  <a:extLst>
                    <a:ext uri="{9D8B030D-6E8A-4147-A177-3AD203B41FA5}">
                      <a16:colId xmlns:a16="http://schemas.microsoft.com/office/drawing/2014/main" val="3965592003"/>
                    </a:ext>
                  </a:extLst>
                </a:gridCol>
                <a:gridCol w="1638566">
                  <a:extLst>
                    <a:ext uri="{9D8B030D-6E8A-4147-A177-3AD203B41FA5}">
                      <a16:colId xmlns:a16="http://schemas.microsoft.com/office/drawing/2014/main" val="1606151374"/>
                    </a:ext>
                  </a:extLst>
                </a:gridCol>
                <a:gridCol w="1638566">
                  <a:extLst>
                    <a:ext uri="{9D8B030D-6E8A-4147-A177-3AD203B41FA5}">
                      <a16:colId xmlns:a16="http://schemas.microsoft.com/office/drawing/2014/main" val="1271322884"/>
                    </a:ext>
                  </a:extLst>
                </a:gridCol>
                <a:gridCol w="1638566">
                  <a:extLst>
                    <a:ext uri="{9D8B030D-6E8A-4147-A177-3AD203B41FA5}">
                      <a16:colId xmlns:a16="http://schemas.microsoft.com/office/drawing/2014/main" val="504666493"/>
                    </a:ext>
                  </a:extLst>
                </a:gridCol>
              </a:tblGrid>
              <a:tr h="405227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/>
                        <a:t>ΕΝΕΡΓΕΙΑ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 smtClean="0"/>
                        <a:t>   ΑΡΜΟΔΙΟΣ    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 smtClean="0"/>
                        <a:t>     ΦΟΡΕΑΣ</a:t>
                      </a:r>
                      <a:endParaRPr lang="el-GR" sz="12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BMVI</a:t>
                      </a:r>
                      <a:r>
                        <a:rPr lang="el-GR" sz="1200" dirty="0" smtClean="0"/>
                        <a:t> </a:t>
                      </a:r>
                      <a:endParaRPr lang="el-GR" sz="12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ISF</a:t>
                      </a:r>
                      <a:r>
                        <a:rPr lang="el-GR" sz="1200" dirty="0" smtClean="0"/>
                        <a:t> </a:t>
                      </a:r>
                      <a:endParaRPr lang="el-GR" sz="12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AMIF</a:t>
                      </a:r>
                      <a:r>
                        <a:rPr lang="el-GR" sz="1200" dirty="0" smtClean="0"/>
                        <a:t> </a:t>
                      </a:r>
                      <a:endParaRPr lang="el-GR" sz="12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 smtClean="0"/>
                        <a:t>ΣΥΝΟΛΑ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200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5164571"/>
                  </a:ext>
                </a:extLst>
              </a:tr>
              <a:tr h="810454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Τροποποίηση</a:t>
                      </a:r>
                      <a:r>
                        <a:rPr lang="el-GR" sz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υποβληθέντος </a:t>
                      </a:r>
                      <a:r>
                        <a:rPr lang="el-GR" sz="12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ΤΔΠ</a:t>
                      </a:r>
                      <a:r>
                        <a:rPr lang="el-GR" sz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l-G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l-G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ΕΛ.ΑΣ. / ΤΑΙΠΕΔ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24897904"/>
                  </a:ext>
                </a:extLst>
              </a:tr>
              <a:tr h="663909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Τροποποίηση Απόφασης  Ένταξης  </a:t>
                      </a:r>
                      <a:endParaRPr lang="el-GR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ΥΔΕΑΠ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 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 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65673267"/>
                  </a:ext>
                </a:extLst>
              </a:tr>
              <a:tr h="60784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Εγγραφή </a:t>
                      </a:r>
                      <a:r>
                        <a:rPr lang="el-GR" sz="1200" b="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έργων στο </a:t>
                      </a:r>
                      <a:r>
                        <a:rPr lang="el-GR" sz="1200" b="1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ΠΔΕ</a:t>
                      </a:r>
                      <a:endParaRPr lang="el-G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ΥΠ.Ο.ΟΙΚ.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 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 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70008558"/>
                  </a:ext>
                </a:extLst>
              </a:tr>
              <a:tr h="810454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Έγκριση </a:t>
                      </a:r>
                      <a:r>
                        <a:rPr lang="el-GR" sz="1200" b="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Σχεδίων </a:t>
                      </a:r>
                      <a:r>
                        <a:rPr lang="el-GR" sz="12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Τευχών Διακήρυξης</a:t>
                      </a:r>
                      <a:endParaRPr lang="el-G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ΥΔΕΑΠ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  <a:r>
                        <a:rPr lang="en-US" sz="12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 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94194125"/>
                  </a:ext>
                </a:extLst>
              </a:tr>
              <a:tr h="120514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Δημοσίευση </a:t>
                      </a:r>
                      <a:r>
                        <a:rPr lang="el-GR" sz="1200" b="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Διακηρύξεων</a:t>
                      </a:r>
                      <a:endParaRPr lang="el-G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Διαγωνισμού</a:t>
                      </a:r>
                      <a:endParaRPr lang="el-G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ΕΛ.ΑΣ. / ΤΑΙΠΕΔ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 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 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84400957"/>
                  </a:ext>
                </a:extLst>
              </a:tr>
            </a:tbl>
          </a:graphicData>
        </a:graphic>
      </p:graphicFrame>
      <p:pic>
        <p:nvPicPr>
          <p:cNvPr id="2" name="Εικόνα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4798" y="5656947"/>
            <a:ext cx="4523624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95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448A-C69B-4BFE-89D7-A7FB82283BB6}" type="slidenum">
              <a:rPr lang="el-GR" smtClean="0"/>
              <a:pPr/>
              <a:t>14</a:t>
            </a:fld>
            <a:endParaRPr lang="el-GR"/>
          </a:p>
        </p:txBody>
      </p:sp>
      <p:graphicFrame>
        <p:nvGraphicFramePr>
          <p:cNvPr id="6" name="Πίνακας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709319"/>
              </p:ext>
            </p:extLst>
          </p:nvPr>
        </p:nvGraphicFramePr>
        <p:xfrm>
          <a:off x="573017" y="738721"/>
          <a:ext cx="10809170" cy="4755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1528">
                  <a:extLst>
                    <a:ext uri="{9D8B030D-6E8A-4147-A177-3AD203B41FA5}">
                      <a16:colId xmlns:a16="http://schemas.microsoft.com/office/drawing/2014/main" val="859242728"/>
                    </a:ext>
                  </a:extLst>
                </a:gridCol>
                <a:gridCol w="1801528">
                  <a:extLst>
                    <a:ext uri="{9D8B030D-6E8A-4147-A177-3AD203B41FA5}">
                      <a16:colId xmlns:a16="http://schemas.microsoft.com/office/drawing/2014/main" val="3364272520"/>
                    </a:ext>
                  </a:extLst>
                </a:gridCol>
                <a:gridCol w="2115377">
                  <a:extLst>
                    <a:ext uri="{9D8B030D-6E8A-4147-A177-3AD203B41FA5}">
                      <a16:colId xmlns:a16="http://schemas.microsoft.com/office/drawing/2014/main" val="1770512495"/>
                    </a:ext>
                  </a:extLst>
                </a:gridCol>
                <a:gridCol w="2023416">
                  <a:extLst>
                    <a:ext uri="{9D8B030D-6E8A-4147-A177-3AD203B41FA5}">
                      <a16:colId xmlns:a16="http://schemas.microsoft.com/office/drawing/2014/main" val="2814642269"/>
                    </a:ext>
                  </a:extLst>
                </a:gridCol>
                <a:gridCol w="1722256">
                  <a:extLst>
                    <a:ext uri="{9D8B030D-6E8A-4147-A177-3AD203B41FA5}">
                      <a16:colId xmlns:a16="http://schemas.microsoft.com/office/drawing/2014/main" val="339913561"/>
                    </a:ext>
                  </a:extLst>
                </a:gridCol>
                <a:gridCol w="1345065">
                  <a:extLst>
                    <a:ext uri="{9D8B030D-6E8A-4147-A177-3AD203B41FA5}">
                      <a16:colId xmlns:a16="http://schemas.microsoft.com/office/drawing/2014/main" val="264433730"/>
                    </a:ext>
                  </a:extLst>
                </a:gridCol>
              </a:tblGrid>
              <a:tr h="489457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/>
                        <a:t>ΕΝΕΡΓΕΙΑ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/>
                        <a:t>ΑΡΜΟΔΙΟΣ </a:t>
                      </a:r>
                      <a:r>
                        <a:rPr lang="el-GR" sz="1200" dirty="0" smtClean="0"/>
                        <a:t>   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 smtClean="0"/>
                        <a:t>  ΦΟΡΕΑΣ</a:t>
                      </a:r>
                      <a:endParaRPr lang="el-GR" sz="12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 smtClean="0"/>
                        <a:t>Β</a:t>
                      </a:r>
                      <a:r>
                        <a:rPr lang="en-US" sz="1200" dirty="0" smtClean="0"/>
                        <a:t>MVI</a:t>
                      </a:r>
                      <a:r>
                        <a:rPr lang="el-GR" sz="1200" dirty="0" smtClean="0"/>
                        <a:t> (163)</a:t>
                      </a:r>
                      <a:endParaRPr lang="el-GR" sz="12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ISF</a:t>
                      </a:r>
                      <a:r>
                        <a:rPr lang="el-GR" sz="1200" dirty="0" smtClean="0"/>
                        <a:t> (97)</a:t>
                      </a:r>
                      <a:endParaRPr lang="el-GR" sz="12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AMIF</a:t>
                      </a:r>
                      <a:r>
                        <a:rPr lang="el-GR" sz="1200" dirty="0" smtClean="0"/>
                        <a:t> (22)</a:t>
                      </a:r>
                      <a:endParaRPr lang="el-GR" sz="12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 smtClean="0"/>
                        <a:t>ΣΥΝΟΛΑ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 smtClean="0"/>
                        <a:t>   (282)  </a:t>
                      </a:r>
                      <a:endParaRPr lang="el-GR" sz="1200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71872301"/>
                  </a:ext>
                </a:extLst>
              </a:tr>
              <a:tr h="1803179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Υπογραφή </a:t>
                      </a:r>
                      <a:endParaRPr lang="el-G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Σύμβασης </a:t>
                      </a:r>
                      <a:endParaRPr lang="el-G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Δ-ΝΣΗ ΠΡΟΜΗΘΕΙΩΝ 8/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ΕΕΣΥΠ-/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ΑΥΙΜ 14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ΕΕ</a:t>
                      </a:r>
                      <a:r>
                        <a:rPr lang="en-US" sz="12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l-GR" sz="1200" dirty="0" smtClean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Συστήματα</a:t>
                      </a:r>
                      <a:r>
                        <a:rPr lang="el-GR" sz="1200" baseline="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Επιτήρησης Εξ. Συνόρων,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baseline="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 Πρόσληψη ΣΦΟΧ,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baseline="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ΑΣΠΙΔΑ ΚΕΔ,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baseline="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l-GR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Αναβαθμίσεις &amp; 1 Προμήθεια Τεχνολογικού Εξοπλισμού,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Εκπαιδεύσεις Προσωπικού,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Δράση Πρώτων Ανταποκριτών   </a:t>
                      </a:r>
                      <a:endParaRPr lang="el-GR" sz="1200" dirty="0" smtClean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47710945"/>
                  </a:ext>
                </a:extLst>
              </a:tr>
              <a:tr h="1532023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Πληρωμές</a:t>
                      </a:r>
                      <a:r>
                        <a:rPr lang="el-GR" sz="1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ΓΔΟΥΕΣ/ΔΕΕΠΔ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86.3 εκ. €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ΣΦΟΧ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2.067.065,12 </a:t>
                      </a:r>
                      <a:r>
                        <a:rPr lang="el-GR" sz="12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(Ενίσχυση </a:t>
                      </a:r>
                      <a:r>
                        <a:rPr lang="el-GR" sz="1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Πρώτων Ανταποκριτών </a:t>
                      </a:r>
                      <a:r>
                        <a:rPr lang="el-GR" sz="12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για </a:t>
                      </a:r>
                      <a:r>
                        <a:rPr lang="el-GR" sz="1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πιλοτικό  σύστημα συγκέντρωσης &amp; διάχυσης  πληροφοριών</a:t>
                      </a:r>
                      <a:r>
                        <a:rPr lang="el-GR" sz="12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ΣΦΟΧ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13.2 εκ. €</a:t>
                      </a:r>
                    </a:p>
                    <a:p>
                      <a:pPr marL="45720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Αναγκαστικές Επιστροφές  139.283 €</a:t>
                      </a:r>
                      <a:endParaRPr lang="el-GR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101,5 εκ. €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83288336"/>
                  </a:ext>
                </a:extLst>
              </a:tr>
              <a:tr h="835647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Πιστοποιήσεις</a:t>
                      </a:r>
                      <a:r>
                        <a:rPr lang="el-GR" sz="1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πληρωμών 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ΥΔΕΑΠ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79.2 εκ. €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*</a:t>
                      </a:r>
                      <a:r>
                        <a:rPr lang="el-GR" sz="12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3.9 εκ. € αναμένεται </a:t>
                      </a:r>
                      <a:r>
                        <a:rPr lang="el-GR" sz="1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να πιστοποιηθούν εντός </a:t>
                      </a:r>
                      <a:r>
                        <a:rPr lang="el-GR" sz="12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μηνός 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ΣΦΟΧ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10.7 εκ. €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93,8 εκ.€ 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Μέχρι τέλος Ιουνίου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47199605"/>
                  </a:ext>
                </a:extLst>
              </a:tr>
            </a:tbl>
          </a:graphicData>
        </a:graphic>
      </p:graphicFrame>
      <p:pic>
        <p:nvPicPr>
          <p:cNvPr id="7" name="Εικόνα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8474" y="-94522"/>
            <a:ext cx="8858256" cy="969390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4798" y="5656947"/>
            <a:ext cx="4523624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1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448A-C69B-4BFE-89D7-A7FB82283BB6}" type="slidenum">
              <a:rPr lang="el-GR" smtClean="0"/>
              <a:pPr/>
              <a:t>15</a:t>
            </a:fld>
            <a:endParaRPr lang="el-GR"/>
          </a:p>
        </p:txBody>
      </p:sp>
      <p:graphicFrame>
        <p:nvGraphicFramePr>
          <p:cNvPr id="6" name="Πίνακας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134473"/>
              </p:ext>
            </p:extLst>
          </p:nvPr>
        </p:nvGraphicFramePr>
        <p:xfrm>
          <a:off x="616016" y="1386939"/>
          <a:ext cx="11031698" cy="3011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8616">
                  <a:extLst>
                    <a:ext uri="{9D8B030D-6E8A-4147-A177-3AD203B41FA5}">
                      <a16:colId xmlns:a16="http://schemas.microsoft.com/office/drawing/2014/main" val="859242728"/>
                    </a:ext>
                  </a:extLst>
                </a:gridCol>
                <a:gridCol w="1838616">
                  <a:extLst>
                    <a:ext uri="{9D8B030D-6E8A-4147-A177-3AD203B41FA5}">
                      <a16:colId xmlns:a16="http://schemas.microsoft.com/office/drawing/2014/main" val="3364272520"/>
                    </a:ext>
                  </a:extLst>
                </a:gridCol>
                <a:gridCol w="2158926">
                  <a:extLst>
                    <a:ext uri="{9D8B030D-6E8A-4147-A177-3AD203B41FA5}">
                      <a16:colId xmlns:a16="http://schemas.microsoft.com/office/drawing/2014/main" val="1770512495"/>
                    </a:ext>
                  </a:extLst>
                </a:gridCol>
                <a:gridCol w="2065072">
                  <a:extLst>
                    <a:ext uri="{9D8B030D-6E8A-4147-A177-3AD203B41FA5}">
                      <a16:colId xmlns:a16="http://schemas.microsoft.com/office/drawing/2014/main" val="2814642269"/>
                    </a:ext>
                  </a:extLst>
                </a:gridCol>
                <a:gridCol w="1497611">
                  <a:extLst>
                    <a:ext uri="{9D8B030D-6E8A-4147-A177-3AD203B41FA5}">
                      <a16:colId xmlns:a16="http://schemas.microsoft.com/office/drawing/2014/main" val="339913561"/>
                    </a:ext>
                  </a:extLst>
                </a:gridCol>
                <a:gridCol w="1632857">
                  <a:extLst>
                    <a:ext uri="{9D8B030D-6E8A-4147-A177-3AD203B41FA5}">
                      <a16:colId xmlns:a16="http://schemas.microsoft.com/office/drawing/2014/main" val="264433730"/>
                    </a:ext>
                  </a:extLst>
                </a:gridCol>
              </a:tblGrid>
              <a:tr h="804601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/>
                        <a:t>ΕΝΕΡΓΕΙΑ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/>
                        <a:t>ΑΡΜΟΔΙΟΣ </a:t>
                      </a:r>
                      <a:r>
                        <a:rPr lang="el-GR" sz="1200" dirty="0" smtClean="0"/>
                        <a:t>   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 smtClean="0"/>
                        <a:t>  ΦΟΡΕΑΣ</a:t>
                      </a:r>
                      <a:endParaRPr lang="el-GR" sz="12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 smtClean="0"/>
                        <a:t>Β</a:t>
                      </a:r>
                      <a:r>
                        <a:rPr lang="en-US" sz="1200" dirty="0" smtClean="0"/>
                        <a:t>MVI</a:t>
                      </a:r>
                      <a:r>
                        <a:rPr lang="el-GR" sz="1200" dirty="0" smtClean="0"/>
                        <a:t> </a:t>
                      </a:r>
                      <a:endParaRPr lang="el-GR" sz="12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ISF</a:t>
                      </a:r>
                      <a:endParaRPr lang="el-GR" sz="12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AMIF</a:t>
                      </a:r>
                      <a:endParaRPr lang="el-GR" sz="12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 smtClean="0"/>
                        <a:t>ΣΥΝΟΛΑ/ % </a:t>
                      </a:r>
                      <a:endParaRPr lang="el-GR" sz="1200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71872301"/>
                  </a:ext>
                </a:extLst>
              </a:tr>
              <a:tr h="857712"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Ποσοστό απορρόφησης </a:t>
                      </a:r>
                      <a:r>
                        <a:rPr lang="el-GR" sz="1200" b="1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Έως Σήμερα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18 %</a:t>
                      </a:r>
                      <a:endParaRPr lang="el-G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l-G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15</a:t>
                      </a:r>
                      <a:r>
                        <a:rPr lang="el-GR" sz="12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l-G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16,5%</a:t>
                      </a:r>
                      <a:endParaRPr lang="el-G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51739282"/>
                  </a:ext>
                </a:extLst>
              </a:tr>
              <a:tr h="1349494"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Εκτίμηση απορρόφησης έως 31-12-2025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99.</a:t>
                      </a:r>
                      <a:r>
                        <a:rPr lang="el-GR" sz="12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 εκ. €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22%</a:t>
                      </a:r>
                      <a:endParaRPr lang="el-G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 εκ.€ 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7,2%</a:t>
                      </a:r>
                      <a:endParaRPr lang="el-G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 εκ.  €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</a:t>
                      </a:r>
                      <a:r>
                        <a:rPr lang="el-GR" sz="12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l-G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120,6 εκ. €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17,4%</a:t>
                      </a:r>
                      <a:endParaRPr lang="el-G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71488850"/>
                  </a:ext>
                </a:extLst>
              </a:tr>
            </a:tbl>
          </a:graphicData>
        </a:graphic>
      </p:graphicFrame>
      <p:pic>
        <p:nvPicPr>
          <p:cNvPr id="7" name="Εικόνα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6189" y="-151242"/>
            <a:ext cx="8858256" cy="969390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4798" y="5656947"/>
            <a:ext cx="4523624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55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334879" y="229458"/>
            <a:ext cx="8596668" cy="1320800"/>
          </a:xfrm>
        </p:spPr>
        <p:txBody>
          <a:bodyPr/>
          <a:lstStyle/>
          <a:p>
            <a:pPr algn="ctr"/>
            <a:r>
              <a:rPr lang="el-GR" dirty="0" smtClean="0">
                <a:solidFill>
                  <a:srgbClr val="FF0000"/>
                </a:solidFill>
              </a:rPr>
              <a:t>ΑΙΤΙΑ ΚΑΘΥΣΤΕΡΗΣΕΩΝ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2336" y="945223"/>
            <a:ext cx="10385335" cy="4878061"/>
          </a:xfrm>
        </p:spPr>
        <p:txBody>
          <a:bodyPr>
            <a:normAutofit/>
          </a:bodyPr>
          <a:lstStyle/>
          <a:p>
            <a:r>
              <a:rPr lang="el-GR" dirty="0" smtClean="0"/>
              <a:t>Δυσχέρειες εξεύρεσης-παραχώρησης κατάλληλων χώρων για ορισμένες Υποδομές (ΠΡΟΚΕΚΑ, </a:t>
            </a:r>
            <a:r>
              <a:rPr lang="en-US" dirty="0" smtClean="0"/>
              <a:t>Parking </a:t>
            </a:r>
            <a:r>
              <a:rPr lang="el-GR" dirty="0" smtClean="0"/>
              <a:t>Σκαφών).</a:t>
            </a:r>
          </a:p>
          <a:p>
            <a:r>
              <a:rPr lang="el-GR" dirty="0" smtClean="0"/>
              <a:t>Εκ </a:t>
            </a:r>
            <a:r>
              <a:rPr lang="el-GR" dirty="0"/>
              <a:t>νέου </a:t>
            </a:r>
            <a:r>
              <a:rPr lang="el-GR" dirty="0" smtClean="0"/>
              <a:t>προσδιορισμός αναγκαιότητας </a:t>
            </a:r>
            <a:r>
              <a:rPr lang="el-GR" dirty="0"/>
              <a:t>και </a:t>
            </a:r>
            <a:r>
              <a:rPr lang="el-GR" dirty="0" smtClean="0"/>
              <a:t>ανασχεδιασμός δράσεων, </a:t>
            </a:r>
            <a:r>
              <a:rPr lang="el-GR" dirty="0"/>
              <a:t>προκειμένου να καλύπτουν </a:t>
            </a:r>
            <a:r>
              <a:rPr lang="el-GR" dirty="0" smtClean="0"/>
              <a:t>επικαιροποιημένες ανάγκες </a:t>
            </a:r>
            <a:r>
              <a:rPr lang="el-GR" dirty="0"/>
              <a:t>της Υπηρεσίας, </a:t>
            </a:r>
            <a:endParaRPr lang="el-GR" dirty="0" smtClean="0"/>
          </a:p>
          <a:p>
            <a:r>
              <a:rPr lang="el-GR" dirty="0"/>
              <a:t>Αύξηση διεθνών τιμών πρώτων υλών από την 1</a:t>
            </a:r>
            <a:r>
              <a:rPr lang="el-GR" baseline="30000" dirty="0"/>
              <a:t>η</a:t>
            </a:r>
            <a:r>
              <a:rPr lang="el-GR" dirty="0"/>
              <a:t> έγκριση του προγράμματος  11-2022 (προ πολέμου Ουκρανίας) και επανεκτίμηση </a:t>
            </a:r>
            <a:r>
              <a:rPr lang="el-GR" dirty="0" smtClean="0"/>
              <a:t>προϋπολογισμού. </a:t>
            </a:r>
            <a:endParaRPr lang="el-GR" dirty="0"/>
          </a:p>
          <a:p>
            <a:r>
              <a:rPr lang="el-GR" dirty="0" smtClean="0"/>
              <a:t>Επικαιροποίηση Τεχν. Προδιαγραφών και επανεκτίμηση προϋπολογισμού ανασχεδιασμένων δράσεων.</a:t>
            </a:r>
          </a:p>
          <a:p>
            <a:r>
              <a:rPr lang="el-GR" dirty="0"/>
              <a:t>Επανάληψη έρευνας αγοράς λόγω σημαντικών αποκλίσεων προσφορών.</a:t>
            </a:r>
          </a:p>
          <a:p>
            <a:r>
              <a:rPr lang="el-GR" dirty="0" smtClean="0"/>
              <a:t>Ματαίωση </a:t>
            </a:r>
            <a:r>
              <a:rPr lang="el-GR" dirty="0"/>
              <a:t>διαγωνισμών λόγω μη υποβολής προσφορών ή δικαιολογητικών (Εμπορικές Πτήσεις Επιστροφών) ή απόρριψης λόγω μη κάλυψης Τεχν. </a:t>
            </a:r>
            <a:r>
              <a:rPr lang="el-GR" dirty="0" err="1"/>
              <a:t>Προδ</a:t>
            </a:r>
            <a:r>
              <a:rPr lang="el-GR" dirty="0"/>
              <a:t>.</a:t>
            </a:r>
          </a:p>
          <a:p>
            <a:r>
              <a:rPr lang="el-GR" dirty="0" smtClean="0"/>
              <a:t>Επικαιροποίηση νομοθετικού πλαισίου προστασίας Προσωπικών Δεδομένων για οριοθετημένη χρήση σύγχρονων μέσων επιτήρησης δια καταγραφής εικόνας &amp; ήχου.  </a:t>
            </a:r>
          </a:p>
          <a:p>
            <a:r>
              <a:rPr lang="el-GR" dirty="0" smtClean="0"/>
              <a:t>Κατάρτιση νομοθετικού </a:t>
            </a:r>
            <a:r>
              <a:rPr lang="el-GR" dirty="0"/>
              <a:t>πλαισίου </a:t>
            </a:r>
            <a:r>
              <a:rPr lang="el-GR" dirty="0" smtClean="0"/>
              <a:t>για οριοθετημένη χρήση ΑΙ από το ΥΠ.ΠΡΟ.ΠΟ. 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5448A-C69B-4BFE-89D7-A7FB82283BB6}" type="slidenum">
              <a:rPr kumimoji="0" lang="el-GR" sz="900" b="0" i="0" u="none" strike="noStrike" kern="1200" cap="none" spc="0" normalizeH="0" baseline="0" noProof="0" smtClean="0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l-GR" sz="900" b="0" i="0" u="none" strike="noStrike" kern="1200" cap="none" spc="0" normalizeH="0" baseline="0" noProof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6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9AD86968-928D-4070-7817-E947EAC616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216" y="5992264"/>
            <a:ext cx="4523396" cy="56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07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05041" y="1861850"/>
            <a:ext cx="9497840" cy="1833849"/>
          </a:xfrm>
        </p:spPr>
        <p:txBody>
          <a:bodyPr/>
          <a:lstStyle/>
          <a:p>
            <a:pPr algn="ctr"/>
            <a:r>
              <a:rPr lang="el-GR" sz="4000" dirty="0"/>
              <a:t/>
            </a:r>
            <a:br>
              <a:rPr lang="el-GR" sz="4000" dirty="0"/>
            </a:br>
            <a:r>
              <a:rPr lang="el-GR" sz="4000" dirty="0"/>
              <a:t/>
            </a:r>
            <a:br>
              <a:rPr lang="el-GR" sz="4000" dirty="0"/>
            </a:br>
            <a:r>
              <a:rPr lang="el-GR" sz="4000" dirty="0"/>
              <a:t/>
            </a:r>
            <a:br>
              <a:rPr lang="el-GR" sz="4000" dirty="0"/>
            </a:br>
            <a:r>
              <a:rPr lang="el-GR" sz="4000" dirty="0"/>
              <a:t/>
            </a:r>
            <a:br>
              <a:rPr lang="el-GR" sz="4000" dirty="0"/>
            </a:br>
            <a:r>
              <a:rPr lang="el-GR" sz="4000" dirty="0"/>
              <a:t>Ευχαριστώ πολύ για την προσοχή σας!</a:t>
            </a:r>
          </a:p>
        </p:txBody>
      </p:sp>
      <p:pic>
        <p:nvPicPr>
          <p:cNvPr id="6" name="3 - Εικόνα" descr="YPOURGEIO PROSTASIAS logo.jpg">
            <a:extLst>
              <a:ext uri="{FF2B5EF4-FFF2-40B4-BE49-F238E27FC236}">
                <a16:creationId xmlns:a16="http://schemas.microsoft.com/office/drawing/2014/main" id="{36F7966C-A9CF-460C-9C53-2C708E8EBE4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1035" y="551504"/>
            <a:ext cx="1395840" cy="1048894"/>
          </a:xfrm>
          <a:prstGeom prst="rect">
            <a:avLst/>
          </a:prstGeom>
        </p:spPr>
      </p:pic>
      <p:pic>
        <p:nvPicPr>
          <p:cNvPr id="7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9AD86968-928D-4070-7817-E947EAC616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216" y="6146267"/>
            <a:ext cx="4523396" cy="567355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448A-C69B-4BFE-89D7-A7FB82283BB6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0210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420565" y="774435"/>
            <a:ext cx="7172526" cy="1102563"/>
          </a:xfrm>
        </p:spPr>
        <p:txBody>
          <a:bodyPr>
            <a:normAutofit/>
          </a:bodyPr>
          <a:lstStyle/>
          <a:p>
            <a:pPr algn="ctr"/>
            <a:r>
              <a:rPr lang="el-GR" sz="2400" b="1" dirty="0"/>
              <a:t>ΥΠΗΡΕΣΙΑ ΔΙΑΧΕΙΡΙΣΗΣ ΕΥΡΩΠΑΪΚΩΝ ΚΑΙ ΑΝΑΠΤΥΞΙΑΚΩΝ ΠΡΟΓΡΑΜΜΑΤΩΝ (Υ.Δ.Ε.Α.Π.) </a:t>
            </a:r>
          </a:p>
        </p:txBody>
      </p:sp>
      <p:pic>
        <p:nvPicPr>
          <p:cNvPr id="8" name="3 - Εικόνα" descr="YPOURGEIO PROSTASIAS logo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1035" y="551504"/>
            <a:ext cx="1395840" cy="10488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3AADCB8-6DE0-4AD1-8AF5-8CBEFB7F0A14}"/>
              </a:ext>
            </a:extLst>
          </p:cNvPr>
          <p:cNvSpPr txBox="1"/>
          <p:nvPr/>
        </p:nvSpPr>
        <p:spPr>
          <a:xfrm>
            <a:off x="1494089" y="1905190"/>
            <a:ext cx="8099002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l-GR" sz="1600" u="sng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	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Για 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την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προγραμματική 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περίοδο 2021-2027, </a:t>
            </a:r>
            <a:r>
              <a:rPr lang="el-GR" b="1" u="sng" dirty="0">
                <a:solidFill>
                  <a:schemeClr val="tx2">
                    <a:lumMod val="75000"/>
                  </a:schemeClr>
                </a:solidFill>
              </a:rPr>
              <a:t>η </a:t>
            </a:r>
            <a:r>
              <a:rPr lang="el-GR" b="1" u="sng" dirty="0" smtClean="0">
                <a:solidFill>
                  <a:schemeClr val="tx2">
                    <a:lumMod val="75000"/>
                  </a:schemeClr>
                </a:solidFill>
              </a:rPr>
              <a:t>ΥΔΕΑΠ ορίστηκε</a:t>
            </a:r>
            <a:r>
              <a:rPr lang="el-GR" b="1" u="sng" dirty="0">
                <a:solidFill>
                  <a:schemeClr val="tx2">
                    <a:lumMod val="75000"/>
                  </a:schemeClr>
                </a:solidFill>
              </a:rPr>
              <a:t>, με Απόφαση του κ. Υπουργού Μετανάστευσης και Ασύλου, Ενδιάμεσος Φορέας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 για τη διαχείριση μέρους των Εθνικών  &amp; Ειδικών δράσεων των: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Ταμείου Ασύλου, Μετανάστευσης και Ένταξης (AMIF),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Ταμείου Ολοκληρωμένης Διαχείρισης Συνόρων/Μέσο Χρηματοδοτικής Στήριξης για τη Διαχείριση Συνόρων και Πολιτική Θεωρήσεων </a:t>
            </a:r>
            <a:r>
              <a:rPr lang="el-GR" dirty="0" smtClean="0"/>
              <a:t>(ΒMVI</a:t>
            </a:r>
            <a:r>
              <a:rPr lang="el-GR" dirty="0"/>
              <a:t>) 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και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Ταμείου Εσωτερικής Ασφάλειας (ISF).</a:t>
            </a:r>
          </a:p>
        </p:txBody>
      </p:sp>
      <p:pic>
        <p:nvPicPr>
          <p:cNvPr id="6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9AD86968-928D-4070-7817-E947EAC616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216" y="6290645"/>
            <a:ext cx="4523396" cy="567355"/>
          </a:xfrm>
          <a:prstGeom prst="rect">
            <a:avLst/>
          </a:prstGeom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448A-C69B-4BFE-89D7-A7FB82283BB6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649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946875" y="677814"/>
            <a:ext cx="7735388" cy="1102563"/>
          </a:xfrm>
        </p:spPr>
        <p:txBody>
          <a:bodyPr>
            <a:normAutofit/>
          </a:bodyPr>
          <a:lstStyle/>
          <a:p>
            <a:pPr algn="ctr"/>
            <a:r>
              <a:rPr lang="el-GR" sz="2200" b="1" dirty="0" smtClean="0">
                <a:solidFill>
                  <a:schemeClr val="tx2">
                    <a:lumMod val="75000"/>
                  </a:schemeClr>
                </a:solidFill>
              </a:rPr>
              <a:t>ΔΙΚΑΙΟΥΧΟΙ ΧΡΗΜΑΤΟΔΟΤΗΣΗΣ ΤΑΜΕΥ </a:t>
            </a:r>
            <a:endParaRPr lang="en-US" sz="2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3 - Εικόνα" descr="YPOURGEIO PROSTASIAS logo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1035" y="551504"/>
            <a:ext cx="1395840" cy="1048894"/>
          </a:xfrm>
          <a:prstGeom prst="rect">
            <a:avLst/>
          </a:prstGeom>
        </p:spPr>
      </p:pic>
      <p:sp>
        <p:nvSpPr>
          <p:cNvPr id="6" name="Υπότιτλος 2">
            <a:extLst>
              <a:ext uri="{FF2B5EF4-FFF2-40B4-BE49-F238E27FC236}">
                <a16:creationId xmlns:a16="http://schemas.microsoft.com/office/drawing/2014/main" id="{83143DD4-7DE4-4FAB-8396-50949173CD4E}"/>
              </a:ext>
            </a:extLst>
          </p:cNvPr>
          <p:cNvSpPr txBox="1">
            <a:spLocks/>
          </p:cNvSpPr>
          <p:nvPr/>
        </p:nvSpPr>
        <p:spPr>
          <a:xfrm>
            <a:off x="1154955" y="2446318"/>
            <a:ext cx="9882090" cy="35550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ACD433"/>
              </a:buClr>
            </a:pPr>
            <a:endParaRPr lang="el-GR" sz="2200" dirty="0">
              <a:solidFill>
                <a:srgbClr val="ACD433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AADCB8-6DE0-4AD1-8AF5-8CBEFB7F0A14}"/>
              </a:ext>
            </a:extLst>
          </p:cNvPr>
          <p:cNvSpPr txBox="1"/>
          <p:nvPr/>
        </p:nvSpPr>
        <p:spPr>
          <a:xfrm>
            <a:off x="1154955" y="1726708"/>
            <a:ext cx="8738695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Η Υ.Δ.Ε.Α.Π. 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διαχειρίζεται χρηματοδότηση 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με δικαιούχους 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Φορείς &amp; Υπηρεσίες 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του </a:t>
            </a:r>
            <a:r>
              <a:rPr lang="el-GR" dirty="0" err="1">
                <a:solidFill>
                  <a:schemeClr val="tx2">
                    <a:lumMod val="75000"/>
                  </a:schemeClr>
                </a:solidFill>
              </a:rPr>
              <a:t>Υπ.ΠτΠ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.: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el-GR" b="1" u="sng" dirty="0">
              <a:solidFill>
                <a:srgbClr val="FF0000"/>
              </a:solidFill>
            </a:endParaRPr>
          </a:p>
          <a:p>
            <a:pPr algn="just"/>
            <a:endParaRPr lang="el-GR" b="1" u="sng" dirty="0">
              <a:solidFill>
                <a:srgbClr val="FF0000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Αρχηγείο 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Ελληνικής 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Αστυνομίας. 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endParaRPr lang="el-GR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Ε.Σ.Κ.Ε.Ε.Σ / Εθνικό Συντονιστικό Κέντρο Ελέγχου και Επιτήρησης 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Συνόρων.</a:t>
            </a:r>
          </a:p>
          <a:p>
            <a:pPr marL="342900" indent="-342900" algn="just">
              <a:buFont typeface="+mj-lt"/>
              <a:buAutoNum type="arabicPeriod"/>
            </a:pPr>
            <a:endParaRPr lang="el-GR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l-GR" dirty="0">
                <a:solidFill>
                  <a:srgbClr val="17406D">
                    <a:lumMod val="75000"/>
                  </a:srgbClr>
                </a:solidFill>
              </a:rPr>
              <a:t>ΥΔΕΑΠ (Τεχνική Βοήθεια ως </a:t>
            </a:r>
            <a:r>
              <a:rPr lang="en-US" dirty="0">
                <a:solidFill>
                  <a:srgbClr val="17406D">
                    <a:lumMod val="75000"/>
                  </a:srgbClr>
                </a:solidFill>
              </a:rPr>
              <a:t> </a:t>
            </a:r>
            <a:r>
              <a:rPr lang="el-GR" dirty="0">
                <a:solidFill>
                  <a:srgbClr val="17406D">
                    <a:lumMod val="75000"/>
                  </a:srgbClr>
                </a:solidFill>
              </a:rPr>
              <a:t>Ενδιάμεσος Φορέας Διαχείρισης</a:t>
            </a:r>
            <a:r>
              <a:rPr lang="el-GR" dirty="0" smtClean="0">
                <a:solidFill>
                  <a:srgbClr val="17406D">
                    <a:lumMod val="75000"/>
                  </a:srgbClr>
                </a:solidFill>
              </a:rPr>
              <a:t>).</a:t>
            </a:r>
          </a:p>
          <a:p>
            <a:pPr marL="342900" indent="-342900" algn="just">
              <a:buFont typeface="+mj-lt"/>
              <a:buAutoNum type="arabicPeriod"/>
            </a:pPr>
            <a:endParaRPr lang="el-GR" dirty="0" smtClean="0">
              <a:solidFill>
                <a:srgbClr val="17406D">
                  <a:lumMod val="75000"/>
                </a:srgbClr>
              </a:solidFill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l-GR" dirty="0" smtClean="0"/>
              <a:t>Γενική </a:t>
            </a:r>
            <a:r>
              <a:rPr lang="el-GR" dirty="0"/>
              <a:t>Γραμματεία </a:t>
            </a:r>
            <a:r>
              <a:rPr lang="el-GR" dirty="0" err="1"/>
              <a:t>Αντεγκληματικής</a:t>
            </a:r>
            <a:r>
              <a:rPr lang="el-GR" dirty="0"/>
              <a:t> Πολιτικής (</a:t>
            </a:r>
            <a:r>
              <a:rPr lang="el-GR" b="1" dirty="0"/>
              <a:t>2,45 εκ</a:t>
            </a:r>
            <a:r>
              <a:rPr lang="el-GR" b="1" dirty="0" smtClean="0"/>
              <a:t>.€ </a:t>
            </a:r>
            <a:r>
              <a:rPr lang="en-US" b="1" dirty="0" smtClean="0"/>
              <a:t>ISF</a:t>
            </a:r>
            <a:r>
              <a:rPr lang="el-GR" dirty="0" smtClean="0"/>
              <a:t>) </a:t>
            </a:r>
            <a:r>
              <a:rPr lang="el-GR" dirty="0">
                <a:solidFill>
                  <a:schemeClr val="accent4">
                    <a:lumMod val="75000"/>
                  </a:schemeClr>
                </a:solidFill>
              </a:rPr>
              <a:t>(υπό εξέταση</a:t>
            </a:r>
            <a:r>
              <a:rPr lang="el-GR" dirty="0" smtClean="0">
                <a:solidFill>
                  <a:schemeClr val="accent4">
                    <a:lumMod val="75000"/>
                  </a:schemeClr>
                </a:solidFill>
              </a:rPr>
              <a:t>).</a:t>
            </a:r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l-GR" dirty="0" smtClean="0"/>
              <a:t>Γενική Γραμματεία Προστασίας Κρίσιμων Οντοτήτων </a:t>
            </a:r>
            <a:r>
              <a:rPr lang="el-GR" dirty="0">
                <a:solidFill>
                  <a:schemeClr val="accent4">
                    <a:lumMod val="75000"/>
                  </a:schemeClr>
                </a:solidFill>
              </a:rPr>
              <a:t>(</a:t>
            </a:r>
            <a:r>
              <a:rPr lang="el-GR" dirty="0" smtClean="0">
                <a:solidFill>
                  <a:schemeClr val="accent4">
                    <a:lumMod val="75000"/>
                  </a:schemeClr>
                </a:solidFill>
              </a:rPr>
              <a:t>υπό ρύθμιση η διάρθρωση, οργάνωση </a:t>
            </a:r>
            <a:r>
              <a:rPr lang="el-GR" dirty="0">
                <a:solidFill>
                  <a:schemeClr val="accent4">
                    <a:lumMod val="75000"/>
                  </a:schemeClr>
                </a:solidFill>
              </a:rPr>
              <a:t>και </a:t>
            </a:r>
            <a:r>
              <a:rPr lang="el-GR" dirty="0" smtClean="0">
                <a:solidFill>
                  <a:schemeClr val="accent4">
                    <a:lumMod val="75000"/>
                  </a:schemeClr>
                </a:solidFill>
              </a:rPr>
              <a:t>στελέχωσή της).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endParaRPr lang="el-GR" dirty="0">
              <a:solidFill>
                <a:schemeClr val="accent4">
                  <a:lumMod val="75000"/>
                </a:schemeClr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endParaRPr lang="el-GR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endParaRPr lang="el-GR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endParaRPr lang="el-GR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endParaRPr lang="el-GR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el-GR" sz="16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el-GR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218" name="AutoShape 2" descr="Εικόνα που περιέχει κείμενο&#10;&#10;Περιγραφή που δημιουργήθηκε αυτόματα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1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9AD86968-928D-4070-7817-E947EAC616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216" y="6290645"/>
            <a:ext cx="4523396" cy="567355"/>
          </a:xfrm>
          <a:prstGeom prst="rect">
            <a:avLst/>
          </a:prstGeom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448A-C69B-4BFE-89D7-A7FB82283BB6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778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354404" y="118509"/>
            <a:ext cx="6980766" cy="674513"/>
          </a:xfrm>
        </p:spPr>
        <p:txBody>
          <a:bodyPr>
            <a:normAutofit fontScale="90000"/>
          </a:bodyPr>
          <a:lstStyle/>
          <a:p>
            <a:pPr algn="r"/>
            <a:r>
              <a:rPr lang="el-GR" sz="2800" dirty="0"/>
              <a:t>ΣΥΝΟΛ</a:t>
            </a:r>
            <a:r>
              <a:rPr lang="en-US" sz="2800" dirty="0"/>
              <a:t>O </a:t>
            </a:r>
            <a:r>
              <a:rPr lang="el-GR" sz="2800" dirty="0"/>
              <a:t>ΔΡΑΣΕΩΝ/ΠΡΟΥΠΟΛΟΓΙΣΜΟΣ ΤΑΜΕΥ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77898" y="1273400"/>
            <a:ext cx="10933777" cy="588103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l-GR" sz="1900" dirty="0"/>
              <a:t>Με </a:t>
            </a:r>
            <a:r>
              <a:rPr lang="el-GR" sz="1900" dirty="0" smtClean="0"/>
              <a:t>ισάριθμες Υ.Α</a:t>
            </a:r>
            <a:r>
              <a:rPr lang="el-GR" sz="1900" dirty="0"/>
              <a:t>. η Διαχειριστική </a:t>
            </a:r>
            <a:r>
              <a:rPr lang="el-GR" sz="1900" dirty="0" smtClean="0"/>
              <a:t>Αρχή</a:t>
            </a:r>
            <a:r>
              <a:rPr lang="en-US" sz="1900" dirty="0" smtClean="0"/>
              <a:t>,</a:t>
            </a:r>
            <a:r>
              <a:rPr lang="el-GR" sz="1900" dirty="0" smtClean="0"/>
              <a:t> </a:t>
            </a:r>
            <a:r>
              <a:rPr lang="el-GR" sz="1900" dirty="0"/>
              <a:t>μας </a:t>
            </a:r>
            <a:r>
              <a:rPr lang="el-GR" sz="1900" dirty="0" smtClean="0"/>
              <a:t>εκχώρησε με </a:t>
            </a:r>
            <a:r>
              <a:rPr lang="en-US" sz="1900" dirty="0" smtClean="0"/>
              <a:t>3 Y</a:t>
            </a:r>
            <a:r>
              <a:rPr lang="el-GR" sz="1900" dirty="0" smtClean="0"/>
              <a:t>.</a:t>
            </a:r>
            <a:r>
              <a:rPr lang="en-US" sz="1900" dirty="0" smtClean="0"/>
              <a:t>A</a:t>
            </a:r>
            <a:r>
              <a:rPr lang="el-GR" sz="1900" dirty="0" smtClean="0"/>
              <a:t>.</a:t>
            </a:r>
            <a:r>
              <a:rPr lang="en-US" sz="1900" dirty="0" smtClean="0"/>
              <a:t> </a:t>
            </a:r>
            <a:r>
              <a:rPr lang="el-GR" sz="1900" dirty="0" smtClean="0"/>
              <a:t>μέχρι σήμερα, κατόπιν Αιτημάτων μας </a:t>
            </a:r>
            <a:r>
              <a:rPr lang="el-GR" sz="1900" dirty="0"/>
              <a:t>:     </a:t>
            </a:r>
            <a:endParaRPr lang="en-US" sz="1900" dirty="0"/>
          </a:p>
          <a:p>
            <a:pPr marL="0" indent="0">
              <a:lnSpc>
                <a:spcPct val="120000"/>
              </a:lnSpc>
              <a:buNone/>
            </a:pPr>
            <a:r>
              <a:rPr lang="el-GR" sz="1900" dirty="0" smtClean="0"/>
              <a:t>64 ΔΡΑΣΕΙΣ </a:t>
            </a:r>
            <a:r>
              <a:rPr lang="el-GR" sz="1900" dirty="0"/>
              <a:t>Προϋπολογισμού </a:t>
            </a:r>
            <a:r>
              <a:rPr lang="el-GR" sz="1900" b="1" dirty="0" smtClean="0">
                <a:solidFill>
                  <a:schemeClr val="tx1"/>
                </a:solidFill>
              </a:rPr>
              <a:t>576,6 </a:t>
            </a:r>
            <a:r>
              <a:rPr lang="el-GR" sz="1900" b="1" dirty="0">
                <a:solidFill>
                  <a:schemeClr val="tx1"/>
                </a:solidFill>
              </a:rPr>
              <a:t>εκ. </a:t>
            </a:r>
            <a:r>
              <a:rPr lang="el-GR" sz="1900" b="1" dirty="0" smtClean="0">
                <a:solidFill>
                  <a:schemeClr val="tx1"/>
                </a:solidFill>
              </a:rPr>
              <a:t>€</a:t>
            </a:r>
            <a:r>
              <a:rPr lang="el-GR" sz="19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900" dirty="0" smtClean="0">
                <a:solidFill>
                  <a:srgbClr val="FF0000"/>
                </a:solidFill>
              </a:rPr>
              <a:t>BMVI</a:t>
            </a:r>
            <a:r>
              <a:rPr lang="el-GR" sz="1900" dirty="0" smtClean="0"/>
              <a:t>: 31 Εθνικές δράσεις </a:t>
            </a:r>
            <a:r>
              <a:rPr lang="el-GR" sz="1900" dirty="0"/>
              <a:t>(158 </a:t>
            </a:r>
            <a:r>
              <a:rPr lang="el-GR" sz="1900" dirty="0" err="1"/>
              <a:t>Υποέργων</a:t>
            </a:r>
            <a:r>
              <a:rPr lang="el-GR" sz="1900" dirty="0"/>
              <a:t>) 441 </a:t>
            </a:r>
            <a:r>
              <a:rPr lang="el-GR" sz="1900" dirty="0" smtClean="0"/>
              <a:t>εκ. + ΤΒ 7εκ.  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l-GR" sz="1900" dirty="0" smtClean="0">
                <a:solidFill>
                  <a:srgbClr val="FF0000"/>
                </a:solidFill>
              </a:rPr>
              <a:t>ΑΜΙ</a:t>
            </a:r>
            <a:r>
              <a:rPr lang="en-US" sz="1900" dirty="0" smtClean="0">
                <a:solidFill>
                  <a:srgbClr val="FF0000"/>
                </a:solidFill>
              </a:rPr>
              <a:t>F</a:t>
            </a:r>
            <a:r>
              <a:rPr lang="el-GR" sz="1900" dirty="0" smtClean="0"/>
              <a:t>: 3 Εθνικές δράσεις </a:t>
            </a:r>
            <a:r>
              <a:rPr lang="el-GR" sz="1900" dirty="0"/>
              <a:t>(22 </a:t>
            </a:r>
            <a:r>
              <a:rPr lang="el-GR" sz="1900" dirty="0" err="1"/>
              <a:t>Υποέργων</a:t>
            </a:r>
            <a:r>
              <a:rPr lang="el-GR" sz="1900" dirty="0"/>
              <a:t>) 7</a:t>
            </a:r>
            <a:r>
              <a:rPr lang="en-US" sz="1900" dirty="0" smtClean="0"/>
              <a:t>1,9 </a:t>
            </a:r>
            <a:r>
              <a:rPr lang="el-GR" sz="1900" dirty="0" smtClean="0"/>
              <a:t>εκ. + ΤΒ</a:t>
            </a:r>
            <a:r>
              <a:rPr lang="en-US" sz="1900" dirty="0" smtClean="0"/>
              <a:t> 1,6 </a:t>
            </a:r>
            <a:endParaRPr lang="el-GR" sz="19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sz="1900" dirty="0" smtClean="0">
                <a:solidFill>
                  <a:srgbClr val="FF0000"/>
                </a:solidFill>
              </a:rPr>
              <a:t>ISF</a:t>
            </a:r>
            <a:r>
              <a:rPr lang="el-GR" sz="1900" dirty="0" smtClean="0"/>
              <a:t>:    21 Εθνικές Δράσεις </a:t>
            </a:r>
            <a:r>
              <a:rPr lang="el-GR" sz="1900" dirty="0"/>
              <a:t>(96 </a:t>
            </a:r>
            <a:r>
              <a:rPr lang="el-GR" sz="1900" dirty="0" err="1"/>
              <a:t>Υποέργων</a:t>
            </a:r>
            <a:r>
              <a:rPr lang="el-GR" sz="1900" dirty="0"/>
              <a:t>) 53,7 </a:t>
            </a:r>
            <a:r>
              <a:rPr lang="el-GR" sz="1900" dirty="0" smtClean="0"/>
              <a:t>εκ. + ΤΒ 1,4 εκ.     </a:t>
            </a:r>
            <a:endParaRPr lang="el-GR" sz="1900" dirty="0"/>
          </a:p>
          <a:p>
            <a:pPr marL="0" indent="0">
              <a:lnSpc>
                <a:spcPct val="120000"/>
              </a:lnSpc>
              <a:buNone/>
            </a:pPr>
            <a:r>
              <a:rPr lang="el-GR" sz="1900" dirty="0" smtClean="0"/>
              <a:t>Εκ </a:t>
            </a:r>
            <a:r>
              <a:rPr lang="el-GR" sz="1900" dirty="0"/>
              <a:t>των οποίων:</a:t>
            </a:r>
          </a:p>
          <a:p>
            <a:pPr marL="265113" lvl="2" indent="0">
              <a:lnSpc>
                <a:spcPct val="120000"/>
              </a:lnSpc>
              <a:buClr>
                <a:srgbClr val="0F6FC6"/>
              </a:buClr>
            </a:pPr>
            <a:r>
              <a:rPr lang="en-US" sz="1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l-GR" sz="19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3 Εθνικές Δράσεις </a:t>
            </a:r>
            <a:r>
              <a:rPr lang="en-US" sz="19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BMVI</a:t>
            </a:r>
            <a:r>
              <a:rPr lang="el-GR" sz="19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συνεχιζόμενες από την ΠΠ 2014-2020 προϋπολογισμού 42 εκ. €</a:t>
            </a:r>
            <a:r>
              <a:rPr lang="en-US" sz="19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l-GR" sz="1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&amp;</a:t>
            </a:r>
          </a:p>
          <a:p>
            <a:pPr marL="265113" lvl="2" indent="0">
              <a:lnSpc>
                <a:spcPct val="120000"/>
              </a:lnSpc>
              <a:buClr>
                <a:srgbClr val="0F6FC6"/>
              </a:buClr>
            </a:pPr>
            <a:r>
              <a:rPr lang="el-GR" sz="1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l-GR" sz="19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2 Εθνικές Δράσεις </a:t>
            </a:r>
            <a:r>
              <a:rPr lang="en-US" sz="19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AMIF</a:t>
            </a:r>
            <a:r>
              <a:rPr lang="el-GR" sz="1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συνεχιζόμενες από την ΠΠ 2014-2020 </a:t>
            </a:r>
            <a:r>
              <a:rPr lang="el-GR" sz="19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προϋπολογισμού 46,8 εκ. € </a:t>
            </a:r>
            <a:r>
              <a:rPr lang="en-US" sz="19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endParaRPr lang="el-GR" sz="19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608013" lvl="2" indent="-342900">
              <a:lnSpc>
                <a:spcPct val="120000"/>
              </a:lnSpc>
              <a:buClr>
                <a:srgbClr val="0F6FC6"/>
              </a:buClr>
              <a:buFont typeface="Wingdings" panose="05000000000000000000" pitchFamily="2" charset="2"/>
              <a:buChar char="q"/>
            </a:pPr>
            <a:endParaRPr lang="el-GR" sz="29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65113" lvl="3" indent="0">
              <a:buClr>
                <a:srgbClr val="0F6FC6"/>
              </a:buClr>
              <a:buNone/>
            </a:pPr>
            <a:endParaRPr lang="el-GR" sz="150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448A-C69B-4BFE-89D7-A7FB82283BB6}" type="slidenum">
              <a:rPr lang="el-GR" smtClean="0"/>
              <a:pPr/>
              <a:t>4</a:t>
            </a:fld>
            <a:endParaRPr lang="el-GR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577" y="6122998"/>
            <a:ext cx="4523624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43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469833" y="1567283"/>
            <a:ext cx="10415752" cy="398058"/>
          </a:xfrm>
        </p:spPr>
        <p:txBody>
          <a:bodyPr/>
          <a:lstStyle/>
          <a:p>
            <a:pPr algn="ctr"/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l-GR" sz="1600" b="1" dirty="0" smtClean="0"/>
              <a:t>Βασικές Κατηγορίες Δαπανών Δράσεων</a:t>
            </a:r>
            <a:endParaRPr lang="el-GR" sz="1600" b="1" u="sng" dirty="0"/>
          </a:p>
        </p:txBody>
      </p:sp>
      <p:pic>
        <p:nvPicPr>
          <p:cNvPr id="8" name="3 - Εικόνα" descr="YPOURGEIO PROSTASIAS logo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1035" y="551504"/>
            <a:ext cx="1395840" cy="1048894"/>
          </a:xfrm>
          <a:prstGeom prst="rect">
            <a:avLst/>
          </a:prstGeom>
        </p:spPr>
      </p:pic>
      <p:sp>
        <p:nvSpPr>
          <p:cNvPr id="6" name="Υπότιτλος 2">
            <a:extLst>
              <a:ext uri="{FF2B5EF4-FFF2-40B4-BE49-F238E27FC236}">
                <a16:creationId xmlns:a16="http://schemas.microsoft.com/office/drawing/2014/main" id="{83143DD4-7DE4-4FAB-8396-50949173CD4E}"/>
              </a:ext>
            </a:extLst>
          </p:cNvPr>
          <p:cNvSpPr txBox="1">
            <a:spLocks/>
          </p:cNvSpPr>
          <p:nvPr/>
        </p:nvSpPr>
        <p:spPr>
          <a:xfrm>
            <a:off x="1154955" y="2446318"/>
            <a:ext cx="9882090" cy="35550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ACD433"/>
              </a:buClr>
            </a:pPr>
            <a:endParaRPr lang="el-GR" sz="2200" dirty="0">
              <a:solidFill>
                <a:srgbClr val="ACD433"/>
              </a:solidFill>
            </a:endParaRPr>
          </a:p>
        </p:txBody>
      </p:sp>
      <p:pic>
        <p:nvPicPr>
          <p:cNvPr id="9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9AD86968-928D-4070-7817-E947EAC616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641" y="6290645"/>
            <a:ext cx="4523396" cy="567355"/>
          </a:xfrm>
          <a:prstGeom prst="rect">
            <a:avLst/>
          </a:prstGeom>
        </p:spPr>
      </p:pic>
      <p:sp>
        <p:nvSpPr>
          <p:cNvPr id="13" name="Υπότιτλος 2"/>
          <p:cNvSpPr>
            <a:spLocks noGrp="1"/>
          </p:cNvSpPr>
          <p:nvPr>
            <p:ph type="subTitle" idx="1"/>
          </p:nvPr>
        </p:nvSpPr>
        <p:spPr>
          <a:xfrm>
            <a:off x="1946875" y="677814"/>
            <a:ext cx="7735388" cy="1102563"/>
          </a:xfrm>
        </p:spPr>
        <p:txBody>
          <a:bodyPr>
            <a:normAutofit fontScale="92500"/>
          </a:bodyPr>
          <a:lstStyle/>
          <a:p>
            <a:pPr algn="ctr"/>
            <a:r>
              <a:rPr lang="el-GR" sz="2200" b="1" dirty="0">
                <a:solidFill>
                  <a:schemeClr val="tx2">
                    <a:lumMod val="75000"/>
                  </a:schemeClr>
                </a:solidFill>
              </a:rPr>
              <a:t>ΕΥΡΩΠΑΪΚΟ ΤΑΜΕΙΟ ΑΣΥΛΟΥ, ΜΕΤΑΝΑΣΤΕΥΣΗΣ ΚΑΙ ΕΝΤΑΞΗΣ</a:t>
            </a:r>
          </a:p>
          <a:p>
            <a:pPr algn="ctr"/>
            <a:r>
              <a:rPr lang="en-US" sz="2200" b="1" dirty="0">
                <a:solidFill>
                  <a:srgbClr val="FF0000"/>
                </a:solidFill>
              </a:rPr>
              <a:t>(AMIF)</a:t>
            </a:r>
            <a:r>
              <a:rPr lang="el-GR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>
                <a:solidFill>
                  <a:schemeClr val="tx2">
                    <a:lumMod val="75000"/>
                  </a:schemeClr>
                </a:solidFill>
              </a:rPr>
              <a:t>ASYLUM, MIGRATION AND INTEGRATION FUND</a:t>
            </a:r>
          </a:p>
        </p:txBody>
      </p:sp>
      <p:graphicFrame>
        <p:nvGraphicFramePr>
          <p:cNvPr id="11" name="4 - Γράφημα"/>
          <p:cNvGraphicFramePr/>
          <p:nvPr>
            <p:extLst>
              <p:ext uri="{D42A27DB-BD31-4B8C-83A1-F6EECF244321}">
                <p14:modId xmlns:p14="http://schemas.microsoft.com/office/powerpoint/2010/main" val="330858492"/>
              </p:ext>
            </p:extLst>
          </p:nvPr>
        </p:nvGraphicFramePr>
        <p:xfrm>
          <a:off x="826476" y="2152900"/>
          <a:ext cx="9284677" cy="3843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448A-C69B-4BFE-89D7-A7FB82283BB6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78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82441" y="1688516"/>
            <a:ext cx="10415752" cy="489704"/>
          </a:xfrm>
        </p:spPr>
        <p:txBody>
          <a:bodyPr/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l-GR" sz="2000" dirty="0"/>
              <a:t>Οι βασικές  Κατηγορίες Δράσεων</a:t>
            </a:r>
            <a:endParaRPr lang="el-GR" sz="2000" u="sng" dirty="0"/>
          </a:p>
        </p:txBody>
      </p:sp>
      <p:pic>
        <p:nvPicPr>
          <p:cNvPr id="8" name="3 - Εικόνα" descr="YPOURGEIO PROSTASIAS logo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1035" y="551504"/>
            <a:ext cx="1395840" cy="1048894"/>
          </a:xfrm>
          <a:prstGeom prst="rect">
            <a:avLst/>
          </a:prstGeom>
        </p:spPr>
      </p:pic>
      <p:sp>
        <p:nvSpPr>
          <p:cNvPr id="6" name="Υπότιτλος 2">
            <a:extLst>
              <a:ext uri="{FF2B5EF4-FFF2-40B4-BE49-F238E27FC236}">
                <a16:creationId xmlns:a16="http://schemas.microsoft.com/office/drawing/2014/main" id="{83143DD4-7DE4-4FAB-8396-50949173CD4E}"/>
              </a:ext>
            </a:extLst>
          </p:cNvPr>
          <p:cNvSpPr txBox="1">
            <a:spLocks/>
          </p:cNvSpPr>
          <p:nvPr/>
        </p:nvSpPr>
        <p:spPr>
          <a:xfrm>
            <a:off x="1154955" y="2446318"/>
            <a:ext cx="9882090" cy="35550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 charset="2"/>
              <a:buNone/>
              <a:tabLst/>
              <a:defRPr/>
            </a:pPr>
            <a:endParaRPr kumimoji="0" lang="el-GR" sz="2200" b="0" i="0" u="none" strike="noStrike" kern="1200" cap="all" spc="0" normalizeH="0" baseline="0" noProof="0" dirty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9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9AD86968-928D-4070-7817-E947EAC616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216" y="6290645"/>
            <a:ext cx="4523396" cy="567355"/>
          </a:xfrm>
          <a:prstGeom prst="rect">
            <a:avLst/>
          </a:prstGeom>
        </p:spPr>
      </p:pic>
      <p:sp>
        <p:nvSpPr>
          <p:cNvPr id="13" name="Υπότιτλος 2"/>
          <p:cNvSpPr txBox="1">
            <a:spLocks/>
          </p:cNvSpPr>
          <p:nvPr/>
        </p:nvSpPr>
        <p:spPr>
          <a:xfrm>
            <a:off x="1946875" y="677814"/>
            <a:ext cx="7735388" cy="110256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F6FC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l-GR" sz="2200" b="1" i="0" u="none" strike="noStrike" kern="1200" cap="none" spc="0" normalizeH="0" baseline="0" noProof="0" dirty="0">
                <a:ln>
                  <a:noFill/>
                </a:ln>
                <a:solidFill>
                  <a:srgbClr val="17406D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ΕΥΡΩΠΑΪΚΟ ΤΑΜΕΙΟ ΟΛΟΚΛΗΡΩΜΕΝΗΣ ΔΙΑΧΕΙΡΙΣΗΣ ΣΥΝΟΡΩΝ /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F6FC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l-GR" sz="2200" b="1" i="0" u="none" strike="noStrike" kern="1200" cap="none" spc="0" normalizeH="0" baseline="0" noProof="0" dirty="0">
                <a:ln>
                  <a:noFill/>
                </a:ln>
                <a:solidFill>
                  <a:srgbClr val="17406D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ΜΕΣΟ ΧΡΗΜΑΤΟΔΟΤΙΚΗΣ ΣΤΗΡΙΞΗΣ ΓΙΑ ΤΗ ΔΙΑΧΕΙΡΙΣΗ ΤΩΝ ΣΥΝΟΡΩΝ ΚΑΙ ΤΗΝ ΠΟΛΙΤΙΚΗ ΘΕΩΡΗΣΕΩΝ (IBMF/ </a:t>
            </a:r>
            <a:r>
              <a:rPr kumimoji="0" lang="el-GR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ΒMVI</a:t>
            </a:r>
            <a:r>
              <a:rPr kumimoji="0" lang="el-GR" sz="2200" b="1" i="0" u="none" strike="noStrike" kern="1200" cap="none" spc="0" normalizeH="0" baseline="0" noProof="0" dirty="0">
                <a:ln>
                  <a:noFill/>
                </a:ln>
                <a:solidFill>
                  <a:srgbClr val="17406D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) 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17406D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aphicFrame>
        <p:nvGraphicFramePr>
          <p:cNvPr id="18" name="Γράφημα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1712628"/>
              </p:ext>
            </p:extLst>
          </p:nvPr>
        </p:nvGraphicFramePr>
        <p:xfrm>
          <a:off x="833696" y="2183139"/>
          <a:ext cx="8416984" cy="4107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448A-C69B-4BFE-89D7-A7FB82283BB6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810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828490" y="1330708"/>
            <a:ext cx="10415752" cy="489704"/>
          </a:xfrm>
        </p:spPr>
        <p:txBody>
          <a:bodyPr/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l-GR" sz="2400" dirty="0"/>
              <a:t>Οι βασικές Κατηγορίες Δράσεων</a:t>
            </a:r>
            <a:endParaRPr lang="el-GR" sz="2800" u="sng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509737" y="677814"/>
            <a:ext cx="7172526" cy="1102563"/>
          </a:xfrm>
        </p:spPr>
        <p:txBody>
          <a:bodyPr>
            <a:normAutofit/>
          </a:bodyPr>
          <a:lstStyle/>
          <a:p>
            <a:pPr algn="ctr"/>
            <a:r>
              <a:rPr lang="el-GR" sz="2200" b="1" dirty="0">
                <a:solidFill>
                  <a:schemeClr val="tx2">
                    <a:lumMod val="75000"/>
                  </a:schemeClr>
                </a:solidFill>
              </a:rPr>
              <a:t>ΕΥΡΩΠΑΪΚΟ ΤΑΜΕΙΟ ΕΣΩΤΕΡΙΚΗΣ ΑΣΦΑΛΕΙΑΣ </a:t>
            </a:r>
            <a:r>
              <a:rPr lang="en-US" sz="2200" b="1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sz="2200" b="1" dirty="0">
                <a:solidFill>
                  <a:srgbClr val="FF0000"/>
                </a:solidFill>
              </a:rPr>
              <a:t>ISF</a:t>
            </a:r>
            <a:r>
              <a:rPr lang="en-US" sz="2200" b="1" dirty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el-GR" sz="2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3 - Εικόνα" descr="YPOURGEIO PROSTASIAS logo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1035" y="551504"/>
            <a:ext cx="1395840" cy="1048894"/>
          </a:xfrm>
          <a:prstGeom prst="rect">
            <a:avLst/>
          </a:prstGeom>
        </p:spPr>
      </p:pic>
      <p:sp>
        <p:nvSpPr>
          <p:cNvPr id="6" name="Υπότιτλος 2">
            <a:extLst>
              <a:ext uri="{FF2B5EF4-FFF2-40B4-BE49-F238E27FC236}">
                <a16:creationId xmlns:a16="http://schemas.microsoft.com/office/drawing/2014/main" id="{83143DD4-7DE4-4FAB-8396-50949173CD4E}"/>
              </a:ext>
            </a:extLst>
          </p:cNvPr>
          <p:cNvSpPr txBox="1">
            <a:spLocks/>
          </p:cNvSpPr>
          <p:nvPr/>
        </p:nvSpPr>
        <p:spPr>
          <a:xfrm>
            <a:off x="1154955" y="2446318"/>
            <a:ext cx="9882090" cy="35550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ACD433"/>
              </a:buClr>
            </a:pPr>
            <a:endParaRPr lang="el-GR" sz="2200" dirty="0">
              <a:solidFill>
                <a:srgbClr val="ACD433"/>
              </a:solidFill>
            </a:endParaRPr>
          </a:p>
        </p:txBody>
      </p:sp>
      <p:pic>
        <p:nvPicPr>
          <p:cNvPr id="9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9AD86968-928D-4070-7817-E947EAC616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216" y="6290645"/>
            <a:ext cx="4523396" cy="567355"/>
          </a:xfrm>
          <a:prstGeom prst="rect">
            <a:avLst/>
          </a:prstGeom>
        </p:spPr>
      </p:pic>
      <p:graphicFrame>
        <p:nvGraphicFramePr>
          <p:cNvPr id="11" name="Γράφημα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9873187"/>
              </p:ext>
            </p:extLst>
          </p:nvPr>
        </p:nvGraphicFramePr>
        <p:xfrm>
          <a:off x="767817" y="1889637"/>
          <a:ext cx="9144000" cy="4230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448A-C69B-4BFE-89D7-A7FB82283BB6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569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770427" y="1608131"/>
            <a:ext cx="7283836" cy="504763"/>
          </a:xfrm>
        </p:spPr>
        <p:txBody>
          <a:bodyPr/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l-GR" sz="28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485900" y="677814"/>
            <a:ext cx="8848725" cy="1102563"/>
          </a:xfrm>
        </p:spPr>
        <p:txBody>
          <a:bodyPr>
            <a:normAutofit/>
          </a:bodyPr>
          <a:lstStyle/>
          <a:p>
            <a:pPr algn="ctr"/>
            <a:r>
              <a:rPr lang="el-GR" sz="2200" b="1" dirty="0">
                <a:solidFill>
                  <a:schemeClr val="tx2">
                    <a:lumMod val="75000"/>
                  </a:schemeClr>
                </a:solidFill>
              </a:rPr>
              <a:t>ΥΠΗΡΕΣΙΑ ΔΙΑΧΕΙΡΙΣΗΣ ΕΥΡΩΠΑΪΚΩΝ ΚΑΙ ΑΝΑΠΤΥΞΙΑΚΩΝ ΠΡΟΓΡΑΜΜΑΤΩΝ</a:t>
            </a:r>
          </a:p>
          <a:p>
            <a:pPr algn="ctr"/>
            <a:endParaRPr lang="el-GR"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3 - Εικόνα" descr="YPOURGEIO PROSTASIAS logo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1035" y="551504"/>
            <a:ext cx="1395840" cy="1048894"/>
          </a:xfrm>
          <a:prstGeom prst="rect">
            <a:avLst/>
          </a:prstGeom>
        </p:spPr>
      </p:pic>
      <p:sp>
        <p:nvSpPr>
          <p:cNvPr id="6" name="Υπότιτλος 2">
            <a:extLst>
              <a:ext uri="{FF2B5EF4-FFF2-40B4-BE49-F238E27FC236}">
                <a16:creationId xmlns:a16="http://schemas.microsoft.com/office/drawing/2014/main" id="{83143DD4-7DE4-4FAB-8396-50949173CD4E}"/>
              </a:ext>
            </a:extLst>
          </p:cNvPr>
          <p:cNvSpPr txBox="1">
            <a:spLocks/>
          </p:cNvSpPr>
          <p:nvPr/>
        </p:nvSpPr>
        <p:spPr>
          <a:xfrm>
            <a:off x="1154955" y="2446318"/>
            <a:ext cx="9882090" cy="35550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ACD433"/>
              </a:buClr>
            </a:pPr>
            <a:endParaRPr lang="el-GR" sz="2200" dirty="0">
              <a:solidFill>
                <a:srgbClr val="ACD433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AADCB8-6DE0-4AD1-8AF5-8CBEFB7F0A14}"/>
              </a:ext>
            </a:extLst>
          </p:cNvPr>
          <p:cNvSpPr txBox="1"/>
          <p:nvPr/>
        </p:nvSpPr>
        <p:spPr>
          <a:xfrm>
            <a:off x="891729" y="1611969"/>
            <a:ext cx="9744188" cy="4632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l-GR" b="1" u="sng" dirty="0" smtClean="0">
                <a:solidFill>
                  <a:schemeClr val="tx2">
                    <a:lumMod val="75000"/>
                  </a:schemeClr>
                </a:solidFill>
              </a:rPr>
              <a:t>Ειδικές </a:t>
            </a:r>
            <a:r>
              <a:rPr lang="el-GR" b="1" u="sng" dirty="0">
                <a:solidFill>
                  <a:schemeClr val="tx2">
                    <a:lumMod val="75000"/>
                  </a:schemeClr>
                </a:solidFill>
              </a:rPr>
              <a:t>δράσεις </a:t>
            </a:r>
            <a:r>
              <a:rPr lang="el-GR" b="1" u="sng" dirty="0" smtClean="0">
                <a:solidFill>
                  <a:schemeClr val="tx2">
                    <a:lumMod val="75000"/>
                  </a:schemeClr>
                </a:solidFill>
              </a:rPr>
              <a:t>ΤΑΜΕΥ 21-27 με Φορέα Υλοποίησης την ΥΔΕΑΠ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endParaRPr lang="el-GR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5</a:t>
            </a:r>
            <a:r>
              <a:rPr lang="el-GR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l-GR" b="1" dirty="0">
                <a:solidFill>
                  <a:schemeClr val="tx2">
                    <a:lumMod val="75000"/>
                  </a:schemeClr>
                </a:solidFill>
              </a:rPr>
              <a:t>Ειδικές Δράσεις (</a:t>
            </a:r>
            <a:r>
              <a:rPr lang="en-US" b="1" dirty="0">
                <a:solidFill>
                  <a:srgbClr val="C00000"/>
                </a:solidFill>
              </a:rPr>
              <a:t>BMVI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r>
              <a:rPr lang="el-GR" b="1" dirty="0"/>
              <a:t> </a:t>
            </a:r>
            <a:r>
              <a:rPr lang="el-GR" b="1" dirty="0" err="1" smtClean="0"/>
              <a:t>προϋπ</a:t>
            </a:r>
            <a:r>
              <a:rPr lang="el-GR" b="1" dirty="0" smtClean="0"/>
              <a:t>. 40,</a:t>
            </a:r>
            <a:r>
              <a:rPr lang="en-US" b="1" dirty="0"/>
              <a:t>7</a:t>
            </a:r>
            <a:r>
              <a:rPr lang="el-GR" b="1" dirty="0"/>
              <a:t> εκ. € </a:t>
            </a:r>
            <a:r>
              <a:rPr lang="el-GR" b="1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el-GR" b="1" dirty="0">
              <a:solidFill>
                <a:schemeClr val="tx2">
                  <a:lumMod val="75000"/>
                </a:schemeClr>
              </a:solidFill>
            </a:endParaRP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>
                <a:solidFill>
                  <a:srgbClr val="3C4043"/>
                </a:solidFill>
                <a:latin typeface="Roboto"/>
              </a:rPr>
              <a:t>Ενίσχυση της ικανότητας της ΕΛ.ΑΣ. για την επιτυχή εφαρμογή του πλαισίου διαλειτουργικότητας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(ECAI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r>
              <a:rPr lang="el-GR" b="1" dirty="0" smtClean="0">
                <a:solidFill>
                  <a:schemeClr val="tx2">
                    <a:lumMod val="75000"/>
                  </a:schemeClr>
                </a:solidFill>
              </a:rPr>
              <a:t> Αίτημα παράτασης -12/27 για ενσωμάτωση Τεχν. Οδηγιών από ΕΕ </a:t>
            </a:r>
            <a:endParaRPr lang="el-GR" b="1" dirty="0">
              <a:solidFill>
                <a:schemeClr val="tx2">
                  <a:lumMod val="75000"/>
                </a:schemeClr>
              </a:solidFill>
            </a:endParaRP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>
                <a:solidFill>
                  <a:srgbClr val="3C4043"/>
                </a:solidFill>
                <a:latin typeface="Roboto"/>
              </a:rPr>
              <a:t>Ενίσχυση της Ελληνικής Αστυνομίας για την αποτελεσματική διεκπεραίωση των “ειδοποιήσεων” από το SIRENE. </a:t>
            </a:r>
            <a:r>
              <a:rPr lang="el-GR" b="1" dirty="0">
                <a:solidFill>
                  <a:schemeClr val="tx2">
                    <a:lumMod val="75000"/>
                  </a:schemeClr>
                </a:solidFill>
              </a:rPr>
              <a:t>Αίτημα παράτασης</a:t>
            </a:r>
            <a:r>
              <a:rPr lang="el-GR" b="1" dirty="0" smtClean="0">
                <a:solidFill>
                  <a:srgbClr val="3C4043"/>
                </a:solidFill>
                <a:latin typeface="Roboto"/>
              </a:rPr>
              <a:t> </a:t>
            </a:r>
            <a:r>
              <a:rPr lang="el-GR" b="1" dirty="0">
                <a:solidFill>
                  <a:srgbClr val="3C4043"/>
                </a:solidFill>
                <a:latin typeface="Roboto"/>
              </a:rPr>
              <a:t>-12/27 για κοινό διαγωνισμό με το ΕCAI. 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dirty="0" smtClean="0">
                <a:solidFill>
                  <a:srgbClr val="3C4043"/>
                </a:solidFill>
                <a:latin typeface="Roboto"/>
              </a:rPr>
              <a:t>Ανάπτυξη </a:t>
            </a:r>
            <a:r>
              <a:rPr lang="el-GR" dirty="0">
                <a:solidFill>
                  <a:srgbClr val="3C4043"/>
                </a:solidFill>
                <a:latin typeface="Roboto"/>
              </a:rPr>
              <a:t>Ηλεκτρονικού συστήματος επιτήρησης στα </a:t>
            </a:r>
            <a:r>
              <a:rPr lang="el-GR" dirty="0" smtClean="0">
                <a:latin typeface="Roboto"/>
              </a:rPr>
              <a:t>ΒΔ</a:t>
            </a:r>
            <a:r>
              <a:rPr lang="el-GR" dirty="0" smtClean="0">
                <a:solidFill>
                  <a:srgbClr val="3C4043"/>
                </a:solidFill>
                <a:latin typeface="Roboto"/>
              </a:rPr>
              <a:t> κυρίως εξωτερικά </a:t>
            </a:r>
            <a:r>
              <a:rPr lang="el-GR" dirty="0">
                <a:solidFill>
                  <a:srgbClr val="3C4043"/>
                </a:solidFill>
                <a:latin typeface="Roboto"/>
              </a:rPr>
              <a:t>σύνορα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(e-surveillance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r>
              <a:rPr lang="el-GR" b="1" dirty="0" smtClean="0">
                <a:solidFill>
                  <a:schemeClr val="tx2">
                    <a:lumMod val="75000"/>
                  </a:schemeClr>
                </a:solidFill>
              </a:rPr>
              <a:t> Προσαρμογή Νομικού Πλαισίου ΠΔΠΧ προ Μελέτης </a:t>
            </a:r>
            <a:r>
              <a:rPr lang="el-GR" b="1" dirty="0">
                <a:solidFill>
                  <a:schemeClr val="tx2">
                    <a:lumMod val="75000"/>
                  </a:schemeClr>
                </a:solidFill>
              </a:rPr>
              <a:t>Αντικτύπου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l-GR" b="1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el-GR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218" name="AutoShape 2" descr="Εικόνα που περιέχει κείμενο&#10;&#10;Περιγραφή που δημιουργήθηκε αυτόματα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1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9AD86968-928D-4070-7817-E947EAC616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216" y="6290645"/>
            <a:ext cx="4523396" cy="567355"/>
          </a:xfrm>
          <a:prstGeom prst="rect">
            <a:avLst/>
          </a:prstGeom>
        </p:spPr>
      </p:pic>
      <p:sp>
        <p:nvSpPr>
          <p:cNvPr id="12" name="Στρογγυλεμένο ορθογώνιο 11"/>
          <p:cNvSpPr/>
          <p:nvPr/>
        </p:nvSpPr>
        <p:spPr>
          <a:xfrm>
            <a:off x="8324714" y="1301523"/>
            <a:ext cx="1703070" cy="1117978"/>
          </a:xfrm>
          <a:prstGeom prst="roundRect">
            <a:avLst>
              <a:gd name="adj" fmla="val 10000"/>
            </a:avLst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2000" r="-22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64361"/>
              <a:satOff val="-3249"/>
              <a:lumOff val="1166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448A-C69B-4BFE-89D7-A7FB82283BB6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835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770427" y="1608131"/>
            <a:ext cx="7283836" cy="504763"/>
          </a:xfrm>
        </p:spPr>
        <p:txBody>
          <a:bodyPr/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l-GR" sz="28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485900" y="677814"/>
            <a:ext cx="8848725" cy="1102563"/>
          </a:xfrm>
        </p:spPr>
        <p:txBody>
          <a:bodyPr>
            <a:normAutofit/>
          </a:bodyPr>
          <a:lstStyle/>
          <a:p>
            <a:pPr algn="ctr"/>
            <a:r>
              <a:rPr lang="el-GR" sz="2200" b="1" dirty="0">
                <a:solidFill>
                  <a:schemeClr val="tx2">
                    <a:lumMod val="75000"/>
                  </a:schemeClr>
                </a:solidFill>
              </a:rPr>
              <a:t>ΥΠΗΡΕΣΙΑ ΔΙΑΧΕΙΡΙΣΗΣ ΕΥΡΩΠΑΪΚΩΝ ΚΑΙ ΑΝΑΠΤΥΞΙΑΚΩΝ ΠΡΟΓΡΑΜΜΑΤΩΝ</a:t>
            </a:r>
          </a:p>
          <a:p>
            <a:pPr algn="ctr"/>
            <a:endParaRPr lang="el-GR"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3 - Εικόνα" descr="YPOURGEIO PROSTASIAS logo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1035" y="551504"/>
            <a:ext cx="1395840" cy="1048894"/>
          </a:xfrm>
          <a:prstGeom prst="rect">
            <a:avLst/>
          </a:prstGeom>
        </p:spPr>
      </p:pic>
      <p:sp>
        <p:nvSpPr>
          <p:cNvPr id="6" name="Υπότιτλος 2">
            <a:extLst>
              <a:ext uri="{FF2B5EF4-FFF2-40B4-BE49-F238E27FC236}">
                <a16:creationId xmlns:a16="http://schemas.microsoft.com/office/drawing/2014/main" id="{83143DD4-7DE4-4FAB-8396-50949173CD4E}"/>
              </a:ext>
            </a:extLst>
          </p:cNvPr>
          <p:cNvSpPr txBox="1">
            <a:spLocks/>
          </p:cNvSpPr>
          <p:nvPr/>
        </p:nvSpPr>
        <p:spPr>
          <a:xfrm>
            <a:off x="1154955" y="2446318"/>
            <a:ext cx="9882090" cy="35550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ACD433"/>
              </a:buClr>
            </a:pPr>
            <a:endParaRPr lang="el-GR" sz="2200" dirty="0">
              <a:solidFill>
                <a:srgbClr val="ACD433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AADCB8-6DE0-4AD1-8AF5-8CBEFB7F0A14}"/>
              </a:ext>
            </a:extLst>
          </p:cNvPr>
          <p:cNvSpPr txBox="1"/>
          <p:nvPr/>
        </p:nvSpPr>
        <p:spPr>
          <a:xfrm>
            <a:off x="824354" y="1586558"/>
            <a:ext cx="8738695" cy="5025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l-GR" sz="1750" b="1" u="sng" dirty="0" smtClean="0">
                <a:solidFill>
                  <a:schemeClr val="tx2">
                    <a:lumMod val="75000"/>
                  </a:schemeClr>
                </a:solidFill>
              </a:rPr>
              <a:t>Ειδικές </a:t>
            </a:r>
            <a:r>
              <a:rPr lang="el-GR" sz="1750" b="1" u="sng" dirty="0">
                <a:solidFill>
                  <a:schemeClr val="tx2">
                    <a:lumMod val="75000"/>
                  </a:schemeClr>
                </a:solidFill>
              </a:rPr>
              <a:t>δράσεις </a:t>
            </a:r>
            <a:r>
              <a:rPr lang="el-GR" sz="1750" b="1" u="sng" dirty="0" smtClean="0">
                <a:solidFill>
                  <a:schemeClr val="tx2">
                    <a:lumMod val="75000"/>
                  </a:schemeClr>
                </a:solidFill>
              </a:rPr>
              <a:t>ΤΑΜΕΥ  2021-27 με Φορέα Υλοποίησης την ΥΔΕΑΠ</a:t>
            </a:r>
            <a:r>
              <a:rPr lang="el-GR" sz="1750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pPr algn="just"/>
            <a:endParaRPr lang="el-GR" sz="1750" dirty="0">
              <a:solidFill>
                <a:schemeClr val="tx2">
                  <a:lumMod val="75000"/>
                </a:schemeClr>
              </a:solidFill>
            </a:endParaRP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1750" dirty="0" smtClean="0">
                <a:solidFill>
                  <a:schemeClr val="tx2">
                    <a:lumMod val="75000"/>
                  </a:schemeClr>
                </a:solidFill>
              </a:rPr>
              <a:t>Επιτήρηση βόρειων συνοριακών περιοχών με τη χρήση </a:t>
            </a:r>
            <a:r>
              <a:rPr lang="en-US" sz="1750" dirty="0" smtClean="0">
                <a:solidFill>
                  <a:schemeClr val="tx2">
                    <a:lumMod val="75000"/>
                  </a:schemeClr>
                </a:solidFill>
              </a:rPr>
              <a:t>UAVS &amp; UGVS </a:t>
            </a:r>
            <a:r>
              <a:rPr lang="el-GR" sz="1750" dirty="0" smtClean="0">
                <a:solidFill>
                  <a:schemeClr val="tx2">
                    <a:lumMod val="75000"/>
                  </a:schemeClr>
                </a:solidFill>
              </a:rPr>
              <a:t>και επεξεργασία δεδομένων της με χρήση Α.Ι.</a:t>
            </a:r>
            <a:r>
              <a:rPr lang="el-GR" sz="1750" b="1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sz="1750" b="1" dirty="0" smtClean="0">
                <a:solidFill>
                  <a:schemeClr val="tx2">
                    <a:lumMod val="75000"/>
                  </a:schemeClr>
                </a:solidFill>
              </a:rPr>
              <a:t>REACTION</a:t>
            </a:r>
            <a:r>
              <a:rPr lang="el-GR" sz="1750" b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r>
              <a:rPr lang="el-GR" sz="1750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el-GR" sz="1750" b="1" dirty="0" smtClean="0">
                <a:solidFill>
                  <a:schemeClr val="tx2">
                    <a:lumMod val="75000"/>
                  </a:schemeClr>
                </a:solidFill>
              </a:rPr>
              <a:t>Πιλοτική Δοκιμή 	3-4/7/25. </a:t>
            </a:r>
            <a:r>
              <a:rPr lang="el-GR" sz="1750" b="1" dirty="0">
                <a:solidFill>
                  <a:schemeClr val="tx2">
                    <a:lumMod val="75000"/>
                  </a:schemeClr>
                </a:solidFill>
              </a:rPr>
              <a:t>Προσαρμογή Νομικού Πλαισίου ΠΔΠΧ προ Μελέτης </a:t>
            </a:r>
            <a:r>
              <a:rPr lang="el-GR" sz="1750" b="1" dirty="0" smtClean="0">
                <a:solidFill>
                  <a:schemeClr val="tx2">
                    <a:lumMod val="75000"/>
                  </a:schemeClr>
                </a:solidFill>
              </a:rPr>
              <a:t>Αντικτύπου και Νομικού Πλαισίου χρήσης  ΑΙ από ΕΛ.ΑΣ</a:t>
            </a:r>
            <a:r>
              <a:rPr lang="el-GR" sz="1750" b="1" dirty="0">
                <a:solidFill>
                  <a:schemeClr val="tx2">
                    <a:lumMod val="75000"/>
                  </a:schemeClr>
                </a:solidFill>
              </a:rPr>
              <a:t>. Αίτημα παράτασης -</a:t>
            </a:r>
            <a:r>
              <a:rPr lang="el-GR" sz="1750" b="1" dirty="0" smtClean="0">
                <a:solidFill>
                  <a:schemeClr val="tx2">
                    <a:lumMod val="75000"/>
                  </a:schemeClr>
                </a:solidFill>
              </a:rPr>
              <a:t>12/2027. 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1750" dirty="0">
                <a:solidFill>
                  <a:schemeClr val="tx2">
                    <a:lumMod val="75000"/>
                  </a:schemeClr>
                </a:solidFill>
              </a:rPr>
              <a:t>Ενίσχυση της ικανότητας των αρμόδιων Ελληνικών Αρχών για την επιτήρηση Θαλάσσιων και Χερσαίων Συνόρων </a:t>
            </a:r>
            <a:r>
              <a:rPr lang="el-GR" sz="1750" b="1" dirty="0">
                <a:solidFill>
                  <a:schemeClr val="tx2">
                    <a:lumMod val="75000"/>
                  </a:schemeClr>
                </a:solidFill>
              </a:rPr>
              <a:t>(FRONTEX). Αίτημα </a:t>
            </a:r>
            <a:r>
              <a:rPr lang="el-GR" sz="1750" b="1" dirty="0" smtClean="0">
                <a:solidFill>
                  <a:schemeClr val="tx2">
                    <a:lumMod val="75000"/>
                  </a:schemeClr>
                </a:solidFill>
              </a:rPr>
              <a:t>παράτασης -12/2027 Αξιολόγηση προσφορών -προς </a:t>
            </a:r>
            <a:r>
              <a:rPr lang="el-GR" sz="1750" b="1" dirty="0">
                <a:solidFill>
                  <a:schemeClr val="tx2">
                    <a:lumMod val="75000"/>
                  </a:schemeClr>
                </a:solidFill>
              </a:rPr>
              <a:t>Υπογραφή Σύμβασης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l-GR" sz="1750" b="1" dirty="0" smtClean="0">
                <a:solidFill>
                  <a:schemeClr val="tx2">
                    <a:lumMod val="75000"/>
                  </a:schemeClr>
                </a:solidFill>
              </a:rPr>
              <a:t>1 Ειδική Δράση (</a:t>
            </a:r>
            <a:r>
              <a:rPr lang="en-US" sz="1750" b="1" dirty="0" smtClean="0">
                <a:solidFill>
                  <a:srgbClr val="C00000"/>
                </a:solidFill>
              </a:rPr>
              <a:t>ISF</a:t>
            </a:r>
            <a:r>
              <a:rPr lang="en-US" sz="1750" b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r>
              <a:rPr lang="el-GR" sz="175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l-GR" sz="1750" b="1" dirty="0" err="1" smtClean="0">
                <a:solidFill>
                  <a:schemeClr val="tx2">
                    <a:lumMod val="75000"/>
                  </a:schemeClr>
                </a:solidFill>
              </a:rPr>
              <a:t>προϋπ</a:t>
            </a:r>
            <a:r>
              <a:rPr lang="el-GR" sz="1750" b="1" dirty="0" smtClean="0">
                <a:solidFill>
                  <a:schemeClr val="tx2">
                    <a:lumMod val="75000"/>
                  </a:schemeClr>
                </a:solidFill>
              </a:rPr>
              <a:t>. 168 χιλ. € : </a:t>
            </a:r>
            <a:r>
              <a:rPr lang="el-GR" sz="1750" dirty="0" smtClean="0">
                <a:solidFill>
                  <a:srgbClr val="3C4043"/>
                </a:solidFill>
                <a:latin typeface="Roboto"/>
              </a:rPr>
              <a:t>Θόλος Προστασίας δημόσιων χώρων από παράνομα-εγκληματικά </a:t>
            </a:r>
            <a:r>
              <a:rPr lang="en-US" sz="1750" dirty="0" smtClean="0">
                <a:solidFill>
                  <a:srgbClr val="3C4043"/>
                </a:solidFill>
                <a:latin typeface="Roboto"/>
              </a:rPr>
              <a:t>UAVs</a:t>
            </a:r>
            <a:r>
              <a:rPr lang="en-US" sz="175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l-GR" sz="1750" b="1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sz="1750" b="1" dirty="0" smtClean="0">
                <a:solidFill>
                  <a:schemeClr val="tx2">
                    <a:lumMod val="75000"/>
                  </a:schemeClr>
                </a:solidFill>
              </a:rPr>
              <a:t>PROTECDOME</a:t>
            </a:r>
            <a:r>
              <a:rPr lang="el-GR" sz="1750" b="1" dirty="0" smtClean="0">
                <a:solidFill>
                  <a:schemeClr val="tx2">
                    <a:lumMod val="75000"/>
                  </a:schemeClr>
                </a:solidFill>
              </a:rPr>
              <a:t>). </a:t>
            </a:r>
            <a:r>
              <a:rPr lang="el-GR" sz="1750" b="1" dirty="0">
                <a:solidFill>
                  <a:schemeClr val="tx2">
                    <a:lumMod val="75000"/>
                  </a:schemeClr>
                </a:solidFill>
              </a:rPr>
              <a:t>Προσαρμογή Νομικού Πλαισίου ΠΔΠΧ προ Μελέτης </a:t>
            </a:r>
            <a:r>
              <a:rPr lang="el-GR" sz="1750" b="1" dirty="0" smtClean="0">
                <a:solidFill>
                  <a:schemeClr val="tx2">
                    <a:lumMod val="75000"/>
                  </a:schemeClr>
                </a:solidFill>
              </a:rPr>
              <a:t>Αντικτύπου. </a:t>
            </a:r>
          </a:p>
          <a:p>
            <a:pPr algn="just">
              <a:lnSpc>
                <a:spcPct val="150000"/>
              </a:lnSpc>
            </a:pPr>
            <a:endParaRPr lang="el-GR" sz="175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218" name="AutoShape 2" descr="Εικόνα που περιέχει κείμενο&#10;&#10;Περιγραφή που δημιουργήθηκε αυτόματα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1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9AD86968-928D-4070-7817-E947EAC616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216" y="6290645"/>
            <a:ext cx="4523396" cy="567355"/>
          </a:xfrm>
          <a:prstGeom prst="rect">
            <a:avLst/>
          </a:prstGeom>
        </p:spPr>
      </p:pic>
      <p:sp>
        <p:nvSpPr>
          <p:cNvPr id="12" name="Στρογγυλεμένο ορθογώνιο 11"/>
          <p:cNvSpPr/>
          <p:nvPr/>
        </p:nvSpPr>
        <p:spPr>
          <a:xfrm>
            <a:off x="8084084" y="1157148"/>
            <a:ext cx="1703070" cy="1117978"/>
          </a:xfrm>
          <a:prstGeom prst="roundRect">
            <a:avLst>
              <a:gd name="adj" fmla="val 10000"/>
            </a:avLst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2000" r="-22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64361"/>
              <a:satOff val="-3249"/>
              <a:lumOff val="1166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5448A-C69B-4BFE-89D7-A7FB82283BB6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662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Όψη">
  <a:themeElements>
    <a:clrScheme name="Μπλε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Όψη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Όψ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8352</TotalTime>
  <Words>1242</Words>
  <Application>Microsoft Office PowerPoint</Application>
  <PresentationFormat>Ευρεία οθόνη</PresentationFormat>
  <Paragraphs>282</Paragraphs>
  <Slides>17</Slides>
  <Notes>12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26" baseType="lpstr">
      <vt:lpstr>Arial</vt:lpstr>
      <vt:lpstr>Calibri</vt:lpstr>
      <vt:lpstr>Cambria</vt:lpstr>
      <vt:lpstr>Roboto</vt:lpstr>
      <vt:lpstr>Times New Roman</vt:lpstr>
      <vt:lpstr>Trebuchet MS</vt:lpstr>
      <vt:lpstr>Wingdings</vt:lpstr>
      <vt:lpstr>Wingdings 3</vt:lpstr>
      <vt:lpstr>Όψη</vt:lpstr>
      <vt:lpstr>      </vt:lpstr>
      <vt:lpstr>Παρουσίαση του PowerPoint</vt:lpstr>
      <vt:lpstr>Παρουσίαση του PowerPoint</vt:lpstr>
      <vt:lpstr>ΣΥΝΟΛO ΔΡΑΣΕΩΝ/ΠΡΟΥΠΟΛΟΓΙΣΜΟΣ ΤΑΜΕΥ</vt:lpstr>
      <vt:lpstr>  Βασικές Κατηγορίες Δαπανών Δράσεων</vt:lpstr>
      <vt:lpstr>  Οι βασικές  Κατηγορίες Δράσεων</vt:lpstr>
      <vt:lpstr>  Οι βασικές Κατηγορίες Δράσεων</vt:lpstr>
      <vt:lpstr>      </vt:lpstr>
      <vt:lpstr>      </vt:lpstr>
      <vt:lpstr>ΚΑΤΑΝΟΜΗ ΔΡΑΣΕΩΝ ΣΕ ΦΟΡΕΙΣ ΥΛΟΠΟΙΗΣΗΣ </vt:lpstr>
      <vt:lpstr>      </vt:lpstr>
      <vt:lpstr>ΕΞΕΛΙΞΗ ΔΡΑΣΕΩΝ</vt:lpstr>
      <vt:lpstr>Παρουσίαση του PowerPoint</vt:lpstr>
      <vt:lpstr>Παρουσίαση του PowerPoint</vt:lpstr>
      <vt:lpstr>Παρουσίαση του PowerPoint</vt:lpstr>
      <vt:lpstr>ΑΙΤΙΑ ΚΑΘΥΣΤΕΡΗΣΕΩΝ</vt:lpstr>
      <vt:lpstr>    Ευχαριστώ πολύ για την προσοχή σας!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ISF - INTERNAL SECURITY FUND 2021-2027</dc:title>
  <dc:creator>Panos Mylonopoulos</dc:creator>
  <cp:lastModifiedBy>user</cp:lastModifiedBy>
  <cp:revision>665</cp:revision>
  <cp:lastPrinted>2017-07-20T04:05:28Z</cp:lastPrinted>
  <dcterms:created xsi:type="dcterms:W3CDTF">2016-06-28T09:45:06Z</dcterms:created>
  <dcterms:modified xsi:type="dcterms:W3CDTF">2025-06-25T10:07:44Z</dcterms:modified>
</cp:coreProperties>
</file>